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74"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3" autoAdjust="0"/>
    <p:restoredTop sz="94660"/>
  </p:normalViewPr>
  <p:slideViewPr>
    <p:cSldViewPr snapToGrid="0">
      <p:cViewPr varScale="1">
        <p:scale>
          <a:sx n="107" d="100"/>
          <a:sy n="107" d="100"/>
        </p:scale>
        <p:origin x="84" y="2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2C2B2D8D-C4ED-4729-BF11-D9B2D9B9F1FC}" type="datetimeFigureOut">
              <a:rPr lang="fr-FR" smtClean="0"/>
              <a:t>05/02/2026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4E8A0BB-2268-43BD-9969-0D01F1393EBA}" type="slidenum">
              <a:rPr lang="fr-FR" smtClean="0"/>
              <a:t>‹N°›</a:t>
            </a:fld>
            <a:endParaRPr lang="fr-FR"/>
          </a:p>
        </p:txBody>
      </p:sp>
    </p:spTree>
    <p:extLst>
      <p:ext uri="{BB962C8B-B14F-4D97-AF65-F5344CB8AC3E}">
        <p14:creationId xmlns:p14="http://schemas.microsoft.com/office/powerpoint/2010/main" val="2254547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C2B2D8D-C4ED-4729-BF11-D9B2D9B9F1FC}" type="datetimeFigureOut">
              <a:rPr lang="fr-FR" smtClean="0"/>
              <a:t>05/02/2026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4E8A0BB-2268-43BD-9969-0D01F1393EBA}" type="slidenum">
              <a:rPr lang="fr-FR" smtClean="0"/>
              <a:t>‹N°›</a:t>
            </a:fld>
            <a:endParaRPr lang="fr-FR"/>
          </a:p>
        </p:txBody>
      </p:sp>
    </p:spTree>
    <p:extLst>
      <p:ext uri="{BB962C8B-B14F-4D97-AF65-F5344CB8AC3E}">
        <p14:creationId xmlns:p14="http://schemas.microsoft.com/office/powerpoint/2010/main" val="904921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C2B2D8D-C4ED-4729-BF11-D9B2D9B9F1FC}" type="datetimeFigureOut">
              <a:rPr lang="fr-FR" smtClean="0"/>
              <a:t>05/02/2026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4E8A0BB-2268-43BD-9969-0D01F1393EBA}" type="slidenum">
              <a:rPr lang="fr-FR" smtClean="0"/>
              <a:t>‹N°›</a:t>
            </a:fld>
            <a:endParaRPr lang="fr-FR"/>
          </a:p>
        </p:txBody>
      </p:sp>
    </p:spTree>
    <p:extLst>
      <p:ext uri="{BB962C8B-B14F-4D97-AF65-F5344CB8AC3E}">
        <p14:creationId xmlns:p14="http://schemas.microsoft.com/office/powerpoint/2010/main" val="4273489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C2B2D8D-C4ED-4729-BF11-D9B2D9B9F1FC}" type="datetimeFigureOut">
              <a:rPr lang="fr-FR" smtClean="0"/>
              <a:t>05/02/2026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4E8A0BB-2268-43BD-9969-0D01F1393EBA}" type="slidenum">
              <a:rPr lang="fr-FR" smtClean="0"/>
              <a:t>‹N°›</a:t>
            </a:fld>
            <a:endParaRPr lang="fr-FR"/>
          </a:p>
        </p:txBody>
      </p:sp>
    </p:spTree>
    <p:extLst>
      <p:ext uri="{BB962C8B-B14F-4D97-AF65-F5344CB8AC3E}">
        <p14:creationId xmlns:p14="http://schemas.microsoft.com/office/powerpoint/2010/main" val="1251095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2C2B2D8D-C4ED-4729-BF11-D9B2D9B9F1FC}" type="datetimeFigureOut">
              <a:rPr lang="fr-FR" smtClean="0"/>
              <a:t>05/02/2026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4E8A0BB-2268-43BD-9969-0D01F1393EBA}" type="slidenum">
              <a:rPr lang="fr-FR" smtClean="0"/>
              <a:t>‹N°›</a:t>
            </a:fld>
            <a:endParaRPr lang="fr-FR"/>
          </a:p>
        </p:txBody>
      </p:sp>
    </p:spTree>
    <p:extLst>
      <p:ext uri="{BB962C8B-B14F-4D97-AF65-F5344CB8AC3E}">
        <p14:creationId xmlns:p14="http://schemas.microsoft.com/office/powerpoint/2010/main" val="3279150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2C2B2D8D-C4ED-4729-BF11-D9B2D9B9F1FC}" type="datetimeFigureOut">
              <a:rPr lang="fr-FR" smtClean="0"/>
              <a:t>05/02/2026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4E8A0BB-2268-43BD-9969-0D01F1393EBA}" type="slidenum">
              <a:rPr lang="fr-FR" smtClean="0"/>
              <a:t>‹N°›</a:t>
            </a:fld>
            <a:endParaRPr lang="fr-FR"/>
          </a:p>
        </p:txBody>
      </p:sp>
    </p:spTree>
    <p:extLst>
      <p:ext uri="{BB962C8B-B14F-4D97-AF65-F5344CB8AC3E}">
        <p14:creationId xmlns:p14="http://schemas.microsoft.com/office/powerpoint/2010/main" val="590534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2C2B2D8D-C4ED-4729-BF11-D9B2D9B9F1FC}" type="datetimeFigureOut">
              <a:rPr lang="fr-FR" smtClean="0"/>
              <a:t>05/02/2026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4E8A0BB-2268-43BD-9969-0D01F1393EBA}" type="slidenum">
              <a:rPr lang="fr-FR" smtClean="0"/>
              <a:t>‹N°›</a:t>
            </a:fld>
            <a:endParaRPr lang="fr-FR"/>
          </a:p>
        </p:txBody>
      </p:sp>
    </p:spTree>
    <p:extLst>
      <p:ext uri="{BB962C8B-B14F-4D97-AF65-F5344CB8AC3E}">
        <p14:creationId xmlns:p14="http://schemas.microsoft.com/office/powerpoint/2010/main" val="802809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2C2B2D8D-C4ED-4729-BF11-D9B2D9B9F1FC}" type="datetimeFigureOut">
              <a:rPr lang="fr-FR" smtClean="0"/>
              <a:t>05/02/2026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4E8A0BB-2268-43BD-9969-0D01F1393EBA}" type="slidenum">
              <a:rPr lang="fr-FR" smtClean="0"/>
              <a:t>‹N°›</a:t>
            </a:fld>
            <a:endParaRPr lang="fr-FR"/>
          </a:p>
        </p:txBody>
      </p:sp>
    </p:spTree>
    <p:extLst>
      <p:ext uri="{BB962C8B-B14F-4D97-AF65-F5344CB8AC3E}">
        <p14:creationId xmlns:p14="http://schemas.microsoft.com/office/powerpoint/2010/main" val="4286492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C2B2D8D-C4ED-4729-BF11-D9B2D9B9F1FC}" type="datetimeFigureOut">
              <a:rPr lang="fr-FR" smtClean="0"/>
              <a:t>05/02/2026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4E8A0BB-2268-43BD-9969-0D01F1393EBA}" type="slidenum">
              <a:rPr lang="fr-FR" smtClean="0"/>
              <a:t>‹N°›</a:t>
            </a:fld>
            <a:endParaRPr lang="fr-FR"/>
          </a:p>
        </p:txBody>
      </p:sp>
    </p:spTree>
    <p:extLst>
      <p:ext uri="{BB962C8B-B14F-4D97-AF65-F5344CB8AC3E}">
        <p14:creationId xmlns:p14="http://schemas.microsoft.com/office/powerpoint/2010/main" val="1700216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2C2B2D8D-C4ED-4729-BF11-D9B2D9B9F1FC}" type="datetimeFigureOut">
              <a:rPr lang="fr-FR" smtClean="0"/>
              <a:t>05/02/2026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4E8A0BB-2268-43BD-9969-0D01F1393EBA}" type="slidenum">
              <a:rPr lang="fr-FR" smtClean="0"/>
              <a:t>‹N°›</a:t>
            </a:fld>
            <a:endParaRPr lang="fr-FR"/>
          </a:p>
        </p:txBody>
      </p:sp>
    </p:spTree>
    <p:extLst>
      <p:ext uri="{BB962C8B-B14F-4D97-AF65-F5344CB8AC3E}">
        <p14:creationId xmlns:p14="http://schemas.microsoft.com/office/powerpoint/2010/main" val="2310497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2C2B2D8D-C4ED-4729-BF11-D9B2D9B9F1FC}" type="datetimeFigureOut">
              <a:rPr lang="fr-FR" smtClean="0"/>
              <a:t>05/02/2026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4E8A0BB-2268-43BD-9969-0D01F1393EBA}" type="slidenum">
              <a:rPr lang="fr-FR" smtClean="0"/>
              <a:t>‹N°›</a:t>
            </a:fld>
            <a:endParaRPr lang="fr-FR"/>
          </a:p>
        </p:txBody>
      </p:sp>
    </p:spTree>
    <p:extLst>
      <p:ext uri="{BB962C8B-B14F-4D97-AF65-F5344CB8AC3E}">
        <p14:creationId xmlns:p14="http://schemas.microsoft.com/office/powerpoint/2010/main" val="4246792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2B2D8D-C4ED-4729-BF11-D9B2D9B9F1FC}" type="datetimeFigureOut">
              <a:rPr lang="fr-FR" smtClean="0"/>
              <a:t>05/02/2026</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E8A0BB-2268-43BD-9969-0D01F1393EBA}" type="slidenum">
              <a:rPr lang="fr-FR" smtClean="0"/>
              <a:t>‹N°›</a:t>
            </a:fld>
            <a:endParaRPr lang="fr-FR"/>
          </a:p>
        </p:txBody>
      </p:sp>
    </p:spTree>
    <p:extLst>
      <p:ext uri="{BB962C8B-B14F-4D97-AF65-F5344CB8AC3E}">
        <p14:creationId xmlns:p14="http://schemas.microsoft.com/office/powerpoint/2010/main" val="5645975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2137557"/>
            <a:ext cx="9144000" cy="1372405"/>
          </a:xfrm>
        </p:spPr>
        <p:txBody>
          <a:bodyPr>
            <a:normAutofit/>
          </a:bodyPr>
          <a:lstStyle/>
          <a:p>
            <a:r>
              <a:rPr lang="fr-FR" sz="4000" b="1" dirty="0">
                <a:latin typeface="Arial Black" panose="020B0A04020102020204" pitchFamily="34" charset="0"/>
              </a:rPr>
              <a:t>CONFÉRENCE-DÉBAT EN LIGNE DE HAUT NIVEAU</a:t>
            </a:r>
            <a:endParaRPr lang="fr-FR" sz="4000" dirty="0">
              <a:latin typeface="Arial Black" panose="020B0A04020102020204" pitchFamily="34" charset="0"/>
            </a:endParaRPr>
          </a:p>
        </p:txBody>
      </p:sp>
      <p:sp>
        <p:nvSpPr>
          <p:cNvPr id="3" name="Sous-titre 2"/>
          <p:cNvSpPr>
            <a:spLocks noGrp="1"/>
          </p:cNvSpPr>
          <p:nvPr>
            <p:ph type="subTitle" idx="1"/>
          </p:nvPr>
        </p:nvSpPr>
        <p:spPr>
          <a:xfrm>
            <a:off x="1524000" y="4035487"/>
            <a:ext cx="9144000" cy="2187182"/>
          </a:xfrm>
        </p:spPr>
        <p:txBody>
          <a:bodyPr>
            <a:noAutofit/>
          </a:bodyPr>
          <a:lstStyle/>
          <a:p>
            <a:r>
              <a:rPr lang="fr-FR" sz="2800" u="sng" dirty="0">
                <a:latin typeface="Arial Black" panose="020B0A04020102020204" pitchFamily="34" charset="0"/>
              </a:rPr>
              <a:t>Thème </a:t>
            </a:r>
            <a:r>
              <a:rPr lang="fr-FR" sz="2800" dirty="0">
                <a:latin typeface="Arial Black" panose="020B0A04020102020204" pitchFamily="34" charset="0"/>
              </a:rPr>
              <a:t>: « SND 30 et transition énergétique au Cameroun : Baisse de la production pétrolière, diversification vers l’industrie minière et les minerais de la transition énergétique, à la lumière des données ITIE »</a:t>
            </a:r>
          </a:p>
        </p:txBody>
      </p:sp>
      <p:pic>
        <p:nvPicPr>
          <p:cNvPr id="6" name="Image 5">
            <a:extLst>
              <a:ext uri="{FF2B5EF4-FFF2-40B4-BE49-F238E27FC236}">
                <a16:creationId xmlns:a16="http://schemas.microsoft.com/office/drawing/2014/main" id="{1040DBF3-2B6A-2F0E-5AC9-C08B933652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56309" y="419955"/>
            <a:ext cx="2468885" cy="1653836"/>
          </a:xfrm>
          <a:prstGeom prst="rect">
            <a:avLst/>
          </a:prstGeom>
        </p:spPr>
      </p:pic>
    </p:spTree>
    <p:extLst>
      <p:ext uri="{BB962C8B-B14F-4D97-AF65-F5344CB8AC3E}">
        <p14:creationId xmlns:p14="http://schemas.microsoft.com/office/powerpoint/2010/main" val="1482649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454190"/>
            <a:ext cx="10515600" cy="3415166"/>
          </a:xfrm>
        </p:spPr>
        <p:txBody>
          <a:bodyPr>
            <a:normAutofit/>
          </a:bodyPr>
          <a:lstStyle/>
          <a:p>
            <a:r>
              <a:rPr lang="fr-FR" sz="2400" dirty="0">
                <a:latin typeface="Arial Black" panose="020B0A04020102020204" pitchFamily="34" charset="0"/>
              </a:rPr>
              <a:t>M. Dupleix KUENZOB - Modérateur, </a:t>
            </a:r>
            <a:br>
              <a:rPr lang="fr-FR" sz="2400" dirty="0">
                <a:latin typeface="Arial Black" panose="020B0A04020102020204" pitchFamily="34" charset="0"/>
              </a:rPr>
            </a:br>
            <a:r>
              <a:rPr lang="fr-FR" sz="2400" dirty="0">
                <a:latin typeface="Arial Black" panose="020B0A04020102020204" pitchFamily="34" charset="0"/>
              </a:rPr>
              <a:t>•	</a:t>
            </a:r>
            <a:r>
              <a:rPr lang="fr-FR" sz="2000" dirty="0">
                <a:latin typeface="Arial Black" panose="020B0A04020102020204" pitchFamily="34" charset="0"/>
              </a:rPr>
              <a:t>Secrétaire Exécutif de la Dynamique Mondiale des Jeunes</a:t>
            </a:r>
            <a:br>
              <a:rPr lang="fr-FR" sz="2000" dirty="0">
                <a:latin typeface="Arial Black" panose="020B0A04020102020204" pitchFamily="34" charset="0"/>
              </a:rPr>
            </a:br>
            <a:r>
              <a:rPr lang="fr-FR" sz="2000" dirty="0">
                <a:latin typeface="Arial Black" panose="020B0A04020102020204" pitchFamily="34" charset="0"/>
              </a:rPr>
              <a:t>•	Lead du COPIL plateformes de représentation et de redevabilité des </a:t>
            </a:r>
            <a:r>
              <a:rPr lang="fr-FR" sz="2000" dirty="0" err="1">
                <a:latin typeface="Arial Black" panose="020B0A04020102020204" pitchFamily="34" charset="0"/>
              </a:rPr>
              <a:t>OSCs</a:t>
            </a:r>
            <a:r>
              <a:rPr lang="fr-FR" sz="2000" dirty="0">
                <a:latin typeface="Arial Black" panose="020B0A04020102020204" pitchFamily="34" charset="0"/>
              </a:rPr>
              <a:t> impliquées dans la gouvernance du secteur extractif</a:t>
            </a:r>
            <a:br>
              <a:rPr lang="fr-FR" sz="2000" dirty="0">
                <a:latin typeface="Arial Black" panose="020B0A04020102020204" pitchFamily="34" charset="0"/>
              </a:rPr>
            </a:br>
            <a:r>
              <a:rPr lang="fr-FR" sz="2000" dirty="0">
                <a:latin typeface="Arial Black" panose="020B0A04020102020204" pitchFamily="34" charset="0"/>
              </a:rPr>
              <a:t>•	Coordinateur de Resource Justice Network </a:t>
            </a:r>
            <a:r>
              <a:rPr lang="fr-FR" sz="2000" dirty="0" err="1">
                <a:latin typeface="Arial Black" panose="020B0A04020102020204" pitchFamily="34" charset="0"/>
              </a:rPr>
              <a:t>Cameroon</a:t>
            </a:r>
            <a:r>
              <a:rPr lang="fr-FR" sz="2000" dirty="0">
                <a:latin typeface="Arial Black" panose="020B0A04020102020204" pitchFamily="34" charset="0"/>
              </a:rPr>
              <a:t>, anciennement  PWYP</a:t>
            </a:r>
            <a:br>
              <a:rPr lang="fr-FR" sz="2000" dirty="0">
                <a:latin typeface="Arial Black" panose="020B0A04020102020204" pitchFamily="34" charset="0"/>
              </a:rPr>
            </a:br>
            <a:r>
              <a:rPr lang="fr-FR" sz="2000" dirty="0">
                <a:latin typeface="Arial Black" panose="020B0A04020102020204" pitchFamily="34" charset="0"/>
              </a:rPr>
              <a:t>•	Spécialiste des plaidoyers des politiques internationales</a:t>
            </a:r>
            <a:br>
              <a:rPr lang="fr-FR" sz="2000" dirty="0">
                <a:latin typeface="Arial Black" panose="020B0A04020102020204" pitchFamily="34" charset="0"/>
              </a:rPr>
            </a:br>
            <a:r>
              <a:rPr lang="fr-FR" sz="2000" dirty="0">
                <a:latin typeface="Arial Black" panose="020B0A04020102020204" pitchFamily="34" charset="0"/>
              </a:rPr>
              <a:t>•	Ancien Membre du Comité ITIE</a:t>
            </a:r>
            <a:br>
              <a:rPr lang="fr-FR" sz="2000" dirty="0">
                <a:latin typeface="Arial Black" panose="020B0A04020102020204" pitchFamily="34" charset="0"/>
              </a:rPr>
            </a:br>
            <a:r>
              <a:rPr lang="fr-FR" sz="2000" dirty="0">
                <a:latin typeface="Arial Black" panose="020B0A04020102020204" pitchFamily="34" charset="0"/>
              </a:rPr>
              <a:t>•	Ancien représentant Afrique au Conseil Mondiale de PWYP</a:t>
            </a:r>
            <a:br>
              <a:rPr lang="fr-FR" sz="2000" dirty="0">
                <a:latin typeface="Arial Black" panose="020B0A04020102020204" pitchFamily="34" charset="0"/>
              </a:rPr>
            </a:br>
            <a:r>
              <a:rPr lang="fr-FR" sz="2000" dirty="0">
                <a:latin typeface="Arial Black" panose="020B0A04020102020204" pitchFamily="34" charset="0"/>
              </a:rPr>
              <a:t>•	Ancien membre COPIL Afrique de PWYP</a:t>
            </a:r>
            <a:endParaRPr lang="fr-FR" sz="2400" dirty="0">
              <a:latin typeface="Arial Black" panose="020B0A04020102020204" pitchFamily="34" charset="0"/>
            </a:endParaRPr>
          </a:p>
        </p:txBody>
      </p:sp>
      <p:sp>
        <p:nvSpPr>
          <p:cNvPr id="3" name="Espace réservé du contenu 2"/>
          <p:cNvSpPr>
            <a:spLocks noGrp="1"/>
          </p:cNvSpPr>
          <p:nvPr>
            <p:ph idx="1"/>
          </p:nvPr>
        </p:nvSpPr>
        <p:spPr>
          <a:xfrm>
            <a:off x="674570" y="4111489"/>
            <a:ext cx="10515600" cy="1952428"/>
          </a:xfrm>
        </p:spPr>
        <p:txBody>
          <a:bodyPr>
            <a:normAutofit/>
          </a:bodyPr>
          <a:lstStyle/>
          <a:p>
            <a:pPr marL="0" indent="0">
              <a:buNone/>
            </a:pPr>
            <a:r>
              <a:rPr lang="fr-FR" dirty="0">
                <a:latin typeface="Arial Narrow" panose="020B0606020202030204" pitchFamily="34" charset="0"/>
              </a:rPr>
              <a:t>En tant qu’ancien Membre du Comité ITIE et communicateur de formation, il va pousser les panelistes à aborder les aspects de cette thématique pour éclairer le débat public avec les données extraites des rapports ITIE des 5 ou 10 dernières années</a:t>
            </a:r>
          </a:p>
        </p:txBody>
      </p:sp>
    </p:spTree>
    <p:extLst>
      <p:ext uri="{BB962C8B-B14F-4D97-AF65-F5344CB8AC3E}">
        <p14:creationId xmlns:p14="http://schemas.microsoft.com/office/powerpoint/2010/main" val="3050481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2461120"/>
            <a:ext cx="10515600" cy="1325563"/>
          </a:xfrm>
        </p:spPr>
        <p:txBody>
          <a:bodyPr>
            <a:noAutofit/>
          </a:bodyPr>
          <a:lstStyle/>
          <a:p>
            <a:pPr algn="ctr"/>
            <a:r>
              <a:rPr lang="fr-FR" sz="11500" b="1" dirty="0">
                <a:latin typeface="Arial Black" panose="020B0A04020102020204" pitchFamily="34" charset="0"/>
              </a:rPr>
              <a:t>Fin</a:t>
            </a:r>
          </a:p>
        </p:txBody>
      </p:sp>
    </p:spTree>
    <p:extLst>
      <p:ext uri="{BB962C8B-B14F-4D97-AF65-F5344CB8AC3E}">
        <p14:creationId xmlns:p14="http://schemas.microsoft.com/office/powerpoint/2010/main" val="17017098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2461120"/>
            <a:ext cx="10515600" cy="1071789"/>
          </a:xfrm>
        </p:spPr>
        <p:txBody>
          <a:bodyPr>
            <a:normAutofit/>
          </a:bodyPr>
          <a:lstStyle/>
          <a:p>
            <a:pPr algn="ctr"/>
            <a:r>
              <a:rPr lang="fr-FR" sz="5400" b="1" dirty="0">
                <a:latin typeface="Arial Black" panose="020B0A04020102020204" pitchFamily="34" charset="0"/>
              </a:rPr>
              <a:t>LES PANELISTES</a:t>
            </a:r>
          </a:p>
        </p:txBody>
      </p:sp>
    </p:spTree>
    <p:extLst>
      <p:ext uri="{BB962C8B-B14F-4D97-AF65-F5344CB8AC3E}">
        <p14:creationId xmlns:p14="http://schemas.microsoft.com/office/powerpoint/2010/main" val="24520429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454190"/>
            <a:ext cx="10515600" cy="2906527"/>
          </a:xfrm>
        </p:spPr>
        <p:txBody>
          <a:bodyPr>
            <a:normAutofit fontScale="90000"/>
          </a:bodyPr>
          <a:lstStyle/>
          <a:p>
            <a:r>
              <a:rPr lang="fr-FR" sz="3600" dirty="0">
                <a:latin typeface="Arial Black" panose="020B0A04020102020204" pitchFamily="34" charset="0"/>
              </a:rPr>
              <a:t>M. Le Ministre des Mines, de l'Industrie et du Développement Technologique (MINMIDT), Professeur FUH </a:t>
            </a:r>
            <a:r>
              <a:rPr lang="fr-FR" sz="3600" dirty="0" err="1">
                <a:latin typeface="Arial Black" panose="020B0A04020102020204" pitchFamily="34" charset="0"/>
              </a:rPr>
              <a:t>Calistus</a:t>
            </a:r>
            <a:r>
              <a:rPr lang="fr-FR" sz="3600" dirty="0">
                <a:latin typeface="Arial Black" panose="020B0A04020102020204" pitchFamily="34" charset="0"/>
              </a:rPr>
              <a:t> Gentry ou son représentant le Directeur des Mines, </a:t>
            </a:r>
            <a:br>
              <a:rPr lang="fr-FR" sz="3600" dirty="0">
                <a:latin typeface="Arial Black" panose="020B0A04020102020204" pitchFamily="34" charset="0"/>
              </a:rPr>
            </a:br>
            <a:r>
              <a:rPr lang="fr-FR" sz="3600" dirty="0">
                <a:latin typeface="Arial Black" panose="020B0A04020102020204" pitchFamily="34" charset="0"/>
              </a:rPr>
              <a:t>Monsieur Aristide MIMBANG, ingénieur des mines de formation.</a:t>
            </a:r>
            <a:br>
              <a:rPr lang="fr-FR" sz="3600" dirty="0">
                <a:latin typeface="Arial Black" panose="020B0A04020102020204" pitchFamily="34" charset="0"/>
              </a:rPr>
            </a:br>
            <a:endParaRPr lang="fr-FR" sz="3600" dirty="0">
              <a:latin typeface="Arial Black" panose="020B0A04020102020204" pitchFamily="34" charset="0"/>
            </a:endParaRPr>
          </a:p>
        </p:txBody>
      </p:sp>
      <p:sp>
        <p:nvSpPr>
          <p:cNvPr id="3" name="Espace réservé du contenu 2"/>
          <p:cNvSpPr>
            <a:spLocks noGrp="1"/>
          </p:cNvSpPr>
          <p:nvPr>
            <p:ph idx="1"/>
          </p:nvPr>
        </p:nvSpPr>
        <p:spPr>
          <a:xfrm>
            <a:off x="838200" y="3598223"/>
            <a:ext cx="10515600" cy="2167247"/>
          </a:xfrm>
        </p:spPr>
        <p:txBody>
          <a:bodyPr>
            <a:normAutofit/>
          </a:bodyPr>
          <a:lstStyle/>
          <a:p>
            <a:pPr marL="0" indent="0">
              <a:buNone/>
            </a:pPr>
            <a:r>
              <a:rPr lang="fr-FR" sz="3200" dirty="0">
                <a:latin typeface="Arial Narrow" panose="020B0606020202030204" pitchFamily="34" charset="0"/>
              </a:rPr>
              <a:t>Présenter l’essor des projets miniers industriels, la place accordée aux minerais stratégiques dans la stratégie sectorielle et expliquer comment ces projets peuvent contribuer à la diversification économique du pays</a:t>
            </a:r>
          </a:p>
        </p:txBody>
      </p:sp>
    </p:spTree>
    <p:extLst>
      <p:ext uri="{BB962C8B-B14F-4D97-AF65-F5344CB8AC3E}">
        <p14:creationId xmlns:p14="http://schemas.microsoft.com/office/powerpoint/2010/main" val="391495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454190"/>
            <a:ext cx="10515600" cy="2906527"/>
          </a:xfrm>
        </p:spPr>
        <p:txBody>
          <a:bodyPr>
            <a:normAutofit fontScale="90000"/>
          </a:bodyPr>
          <a:lstStyle/>
          <a:p>
            <a:r>
              <a:rPr lang="fr-FR" sz="3600" dirty="0">
                <a:latin typeface="Arial Black" panose="020B0A04020102020204" pitchFamily="34" charset="0"/>
              </a:rPr>
              <a:t>M. Le Ministre de l’Economie, de la Planification et de l’Aménagement du Territoire (MINEPAT), </a:t>
            </a:r>
            <a:br>
              <a:rPr lang="fr-FR" sz="3600" dirty="0">
                <a:latin typeface="Arial Black" panose="020B0A04020102020204" pitchFamily="34" charset="0"/>
              </a:rPr>
            </a:br>
            <a:r>
              <a:rPr lang="fr-FR" sz="3600" dirty="0">
                <a:latin typeface="Arial Black" panose="020B0A04020102020204" pitchFamily="34" charset="0"/>
              </a:rPr>
              <a:t>Monsieur </a:t>
            </a:r>
            <a:r>
              <a:rPr lang="fr-FR" sz="3600" dirty="0" err="1">
                <a:latin typeface="Arial Black" panose="020B0A04020102020204" pitchFamily="34" charset="0"/>
              </a:rPr>
              <a:t>Alamine</a:t>
            </a:r>
            <a:r>
              <a:rPr lang="fr-FR" sz="3600" dirty="0">
                <a:latin typeface="Arial Black" panose="020B0A04020102020204" pitchFamily="34" charset="0"/>
              </a:rPr>
              <a:t> Ousmane MEY, par ailleurs ancien Président du Comité ITIE ou son représentant</a:t>
            </a:r>
          </a:p>
        </p:txBody>
      </p:sp>
      <p:sp>
        <p:nvSpPr>
          <p:cNvPr id="3" name="Espace réservé du contenu 2"/>
          <p:cNvSpPr>
            <a:spLocks noGrp="1"/>
          </p:cNvSpPr>
          <p:nvPr>
            <p:ph idx="1"/>
          </p:nvPr>
        </p:nvSpPr>
        <p:spPr>
          <a:xfrm>
            <a:off x="838200" y="3598223"/>
            <a:ext cx="10515600" cy="2167247"/>
          </a:xfrm>
        </p:spPr>
        <p:txBody>
          <a:bodyPr>
            <a:normAutofit/>
          </a:bodyPr>
          <a:lstStyle/>
          <a:p>
            <a:pPr marL="0" indent="0">
              <a:buNone/>
            </a:pPr>
            <a:r>
              <a:rPr lang="fr-FR" sz="3200" dirty="0">
                <a:latin typeface="Arial Narrow" panose="020B0606020202030204" pitchFamily="34" charset="0"/>
              </a:rPr>
              <a:t>Présenter la position du gouvernement, expliquer les projets en cours et les orientations stratégiques de la transition climatique</a:t>
            </a:r>
          </a:p>
        </p:txBody>
      </p:sp>
    </p:spTree>
    <p:extLst>
      <p:ext uri="{BB962C8B-B14F-4D97-AF65-F5344CB8AC3E}">
        <p14:creationId xmlns:p14="http://schemas.microsoft.com/office/powerpoint/2010/main" val="1101481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454190"/>
            <a:ext cx="10515600" cy="2906527"/>
          </a:xfrm>
        </p:spPr>
        <p:txBody>
          <a:bodyPr>
            <a:normAutofit/>
          </a:bodyPr>
          <a:lstStyle/>
          <a:p>
            <a:r>
              <a:rPr lang="fr-FR" sz="3600" dirty="0">
                <a:latin typeface="Arial Black" panose="020B0A04020102020204" pitchFamily="34" charset="0"/>
              </a:rPr>
              <a:t>M. Le Ministre de l’Eau et de l’Energie (MINEE), Monsieur Gaston ELOUNDOU ESSOMBA ou son représentant</a:t>
            </a:r>
          </a:p>
        </p:txBody>
      </p:sp>
      <p:sp>
        <p:nvSpPr>
          <p:cNvPr id="3" name="Espace réservé du contenu 2"/>
          <p:cNvSpPr>
            <a:spLocks noGrp="1"/>
          </p:cNvSpPr>
          <p:nvPr>
            <p:ph idx="1"/>
          </p:nvPr>
        </p:nvSpPr>
        <p:spPr>
          <a:xfrm>
            <a:off x="838200" y="3598223"/>
            <a:ext cx="10515600" cy="2167247"/>
          </a:xfrm>
        </p:spPr>
        <p:txBody>
          <a:bodyPr>
            <a:normAutofit/>
          </a:bodyPr>
          <a:lstStyle/>
          <a:p>
            <a:pPr marL="0" indent="0">
              <a:buNone/>
            </a:pPr>
            <a:r>
              <a:rPr lang="fr-FR" sz="3200" dirty="0">
                <a:latin typeface="Arial Narrow" panose="020B0606020202030204" pitchFamily="34" charset="0"/>
              </a:rPr>
              <a:t>Présenter la position du gouvernement, expliquer les projets en cours et les orientations stratégiques de la transition climatique</a:t>
            </a:r>
          </a:p>
        </p:txBody>
      </p:sp>
    </p:spTree>
    <p:extLst>
      <p:ext uri="{BB962C8B-B14F-4D97-AF65-F5344CB8AC3E}">
        <p14:creationId xmlns:p14="http://schemas.microsoft.com/office/powerpoint/2010/main" val="36560823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454190"/>
            <a:ext cx="10515600" cy="2906527"/>
          </a:xfrm>
        </p:spPr>
        <p:txBody>
          <a:bodyPr>
            <a:normAutofit/>
          </a:bodyPr>
          <a:lstStyle/>
          <a:p>
            <a:r>
              <a:rPr lang="fr-FR" sz="3600" dirty="0">
                <a:latin typeface="Arial Black" panose="020B0A04020102020204" pitchFamily="34" charset="0"/>
              </a:rPr>
              <a:t>M. L’Administrateur  Directeur Général de la Société Nationale des Hydrocarbures (SNH) ou son représentant</a:t>
            </a:r>
          </a:p>
        </p:txBody>
      </p:sp>
      <p:sp>
        <p:nvSpPr>
          <p:cNvPr id="3" name="Espace réservé du contenu 2"/>
          <p:cNvSpPr>
            <a:spLocks noGrp="1"/>
          </p:cNvSpPr>
          <p:nvPr>
            <p:ph idx="1"/>
          </p:nvPr>
        </p:nvSpPr>
        <p:spPr>
          <a:xfrm>
            <a:off x="838200" y="3598223"/>
            <a:ext cx="10515600" cy="2167247"/>
          </a:xfrm>
        </p:spPr>
        <p:txBody>
          <a:bodyPr>
            <a:normAutofit lnSpcReduction="10000"/>
          </a:bodyPr>
          <a:lstStyle/>
          <a:p>
            <a:pPr marL="0" indent="0">
              <a:buNone/>
            </a:pPr>
            <a:r>
              <a:rPr lang="fr-FR" sz="3200" dirty="0">
                <a:latin typeface="Arial Narrow" panose="020B0606020202030204" pitchFamily="34" charset="0"/>
              </a:rPr>
              <a:t>Expliquer les projets pétroliers actuels, la position de la SNH sur la construction de la nouvelle raffinerie dans un contexte de baisse de la production pétrolière, expliquer l’impact des investissements pétroliers sur la transition énergétique et discuter de la gestion des ressources gazières</a:t>
            </a:r>
          </a:p>
        </p:txBody>
      </p:sp>
    </p:spTree>
    <p:extLst>
      <p:ext uri="{BB962C8B-B14F-4D97-AF65-F5344CB8AC3E}">
        <p14:creationId xmlns:p14="http://schemas.microsoft.com/office/powerpoint/2010/main" val="8478309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454190"/>
            <a:ext cx="10515600" cy="2906527"/>
          </a:xfrm>
        </p:spPr>
        <p:txBody>
          <a:bodyPr>
            <a:normAutofit/>
          </a:bodyPr>
          <a:lstStyle/>
          <a:p>
            <a:r>
              <a:rPr lang="fr-FR" sz="3600" dirty="0">
                <a:latin typeface="Arial Black" panose="020B0A04020102020204" pitchFamily="34" charset="0"/>
              </a:rPr>
              <a:t>Me NJOH MANGA, Président de </a:t>
            </a:r>
            <a:r>
              <a:rPr lang="fr-FR" sz="3600" dirty="0" err="1">
                <a:latin typeface="Arial Black" panose="020B0A04020102020204" pitchFamily="34" charset="0"/>
              </a:rPr>
              <a:t>Transparency</a:t>
            </a:r>
            <a:r>
              <a:rPr lang="fr-FR" sz="3600" dirty="0">
                <a:latin typeface="Arial Black" panose="020B0A04020102020204" pitchFamily="34" charset="0"/>
              </a:rPr>
              <a:t> International – </a:t>
            </a:r>
            <a:r>
              <a:rPr lang="fr-FR" sz="3600" dirty="0" err="1">
                <a:latin typeface="Arial Black" panose="020B0A04020102020204" pitchFamily="34" charset="0"/>
              </a:rPr>
              <a:t>Cameroon</a:t>
            </a:r>
            <a:r>
              <a:rPr lang="fr-FR" sz="3600" dirty="0">
                <a:latin typeface="Arial Black" panose="020B0A04020102020204" pitchFamily="34" charset="0"/>
              </a:rPr>
              <a:t>, </a:t>
            </a:r>
            <a:br>
              <a:rPr lang="fr-FR" sz="3600" dirty="0">
                <a:latin typeface="Arial Black" panose="020B0A04020102020204" pitchFamily="34" charset="0"/>
              </a:rPr>
            </a:br>
            <a:r>
              <a:rPr lang="fr-FR" sz="3600" dirty="0">
                <a:latin typeface="Arial Black" panose="020B0A04020102020204" pitchFamily="34" charset="0"/>
              </a:rPr>
              <a:t>Avocat, Membre du Comité ITIE</a:t>
            </a:r>
          </a:p>
        </p:txBody>
      </p:sp>
      <p:sp>
        <p:nvSpPr>
          <p:cNvPr id="3" name="Espace réservé du contenu 2"/>
          <p:cNvSpPr>
            <a:spLocks noGrp="1"/>
          </p:cNvSpPr>
          <p:nvPr>
            <p:ph idx="1"/>
          </p:nvPr>
        </p:nvSpPr>
        <p:spPr>
          <a:xfrm>
            <a:off x="838200" y="3598223"/>
            <a:ext cx="10515600" cy="2167247"/>
          </a:xfrm>
        </p:spPr>
        <p:txBody>
          <a:bodyPr>
            <a:normAutofit/>
          </a:bodyPr>
          <a:lstStyle/>
          <a:p>
            <a:pPr marL="0" indent="0">
              <a:buNone/>
            </a:pPr>
            <a:r>
              <a:rPr lang="fr-FR" sz="3200" dirty="0">
                <a:latin typeface="Arial Narrow" panose="020B0606020202030204" pitchFamily="34" charset="0"/>
              </a:rPr>
              <a:t>Présenter l’importance des données ITIE pour assurer une bonne gestion des ressources extractives, analyser les faiblesses actuelles en matière de transparence dans les secteurs pétrolier, gazier et minier, et proposer des pistes pour améliorer la gouvernance</a:t>
            </a:r>
          </a:p>
        </p:txBody>
      </p:sp>
    </p:spTree>
    <p:extLst>
      <p:ext uri="{BB962C8B-B14F-4D97-AF65-F5344CB8AC3E}">
        <p14:creationId xmlns:p14="http://schemas.microsoft.com/office/powerpoint/2010/main" val="11002030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454190"/>
            <a:ext cx="10515600" cy="2906527"/>
          </a:xfrm>
        </p:spPr>
        <p:txBody>
          <a:bodyPr>
            <a:normAutofit fontScale="90000"/>
          </a:bodyPr>
          <a:lstStyle/>
          <a:p>
            <a:r>
              <a:rPr lang="fr-FR" sz="3600" dirty="0">
                <a:latin typeface="Arial Black" panose="020B0A04020102020204" pitchFamily="34" charset="0"/>
              </a:rPr>
              <a:t>M. Crick Nelson ZANGA</a:t>
            </a:r>
            <a:br>
              <a:rPr lang="fr-FR" sz="3600" dirty="0">
                <a:latin typeface="Arial Black" panose="020B0A04020102020204" pitchFamily="34" charset="0"/>
              </a:rPr>
            </a:br>
            <a:r>
              <a:rPr lang="fr-FR" sz="3600" dirty="0">
                <a:latin typeface="Arial Black" panose="020B0A04020102020204" pitchFamily="34" charset="0"/>
              </a:rPr>
              <a:t>•	Représentant de la </a:t>
            </a:r>
            <a:r>
              <a:rPr lang="fr-FR" sz="3600" dirty="0" err="1">
                <a:latin typeface="Arial Black" panose="020B0A04020102020204" pitchFamily="34" charset="0"/>
              </a:rPr>
              <a:t>Cameroon</a:t>
            </a:r>
            <a:r>
              <a:rPr lang="fr-FR" sz="3600" dirty="0">
                <a:latin typeface="Arial Black" panose="020B0A04020102020204" pitchFamily="34" charset="0"/>
              </a:rPr>
              <a:t> Mining </a:t>
            </a:r>
            <a:r>
              <a:rPr lang="fr-FR" sz="3600" dirty="0" err="1">
                <a:latin typeface="Arial Black" panose="020B0A04020102020204" pitchFamily="34" charset="0"/>
              </a:rPr>
              <a:t>Company</a:t>
            </a:r>
            <a:r>
              <a:rPr lang="fr-FR" sz="3600" dirty="0">
                <a:latin typeface="Arial Black" panose="020B0A04020102020204" pitchFamily="34" charset="0"/>
              </a:rPr>
              <a:t> (CMC),</a:t>
            </a:r>
            <a:br>
              <a:rPr lang="fr-FR" sz="3600" dirty="0">
                <a:latin typeface="Arial Black" panose="020B0A04020102020204" pitchFamily="34" charset="0"/>
              </a:rPr>
            </a:br>
            <a:r>
              <a:rPr lang="fr-FR" sz="3600" dirty="0">
                <a:latin typeface="Arial Black" panose="020B0A04020102020204" pitchFamily="34" charset="0"/>
              </a:rPr>
              <a:t>•	Enseignant à POLYTECHNIQUE Douala,</a:t>
            </a:r>
            <a:br>
              <a:rPr lang="fr-FR" sz="3600" dirty="0">
                <a:latin typeface="Arial Black" panose="020B0A04020102020204" pitchFamily="34" charset="0"/>
              </a:rPr>
            </a:br>
            <a:r>
              <a:rPr lang="fr-FR" sz="3600" dirty="0">
                <a:latin typeface="Arial Black" panose="020B0A04020102020204" pitchFamily="34" charset="0"/>
              </a:rPr>
              <a:t>•	Membre du COMITE ITIE</a:t>
            </a:r>
          </a:p>
        </p:txBody>
      </p:sp>
      <p:sp>
        <p:nvSpPr>
          <p:cNvPr id="3" name="Espace réservé du contenu 2"/>
          <p:cNvSpPr>
            <a:spLocks noGrp="1"/>
          </p:cNvSpPr>
          <p:nvPr>
            <p:ph idx="1"/>
          </p:nvPr>
        </p:nvSpPr>
        <p:spPr>
          <a:xfrm>
            <a:off x="838200" y="3598223"/>
            <a:ext cx="10515600" cy="2167247"/>
          </a:xfrm>
        </p:spPr>
        <p:txBody>
          <a:bodyPr>
            <a:normAutofit/>
          </a:bodyPr>
          <a:lstStyle/>
          <a:p>
            <a:pPr marL="0" indent="0">
              <a:buNone/>
            </a:pPr>
            <a:r>
              <a:rPr lang="fr-FR" sz="3200" dirty="0">
                <a:latin typeface="Arial Narrow" panose="020B0606020202030204" pitchFamily="34" charset="0"/>
              </a:rPr>
              <a:t>Discuter du rôle des champions nationaux dans le secteur minier, des défis rencontrés et de la place qu’ils pourront jouer dans le cadre de la transition énergétique</a:t>
            </a:r>
          </a:p>
        </p:txBody>
      </p:sp>
    </p:spTree>
    <p:extLst>
      <p:ext uri="{BB962C8B-B14F-4D97-AF65-F5344CB8AC3E}">
        <p14:creationId xmlns:p14="http://schemas.microsoft.com/office/powerpoint/2010/main" val="14960872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454190"/>
            <a:ext cx="10515600" cy="2906527"/>
          </a:xfrm>
        </p:spPr>
        <p:txBody>
          <a:bodyPr>
            <a:normAutofit/>
          </a:bodyPr>
          <a:lstStyle/>
          <a:p>
            <a:r>
              <a:rPr lang="fr-FR" sz="3600" dirty="0">
                <a:latin typeface="Arial Black" panose="020B0A04020102020204" pitchFamily="34" charset="0"/>
              </a:rPr>
              <a:t>M. ABOUDI NGONO – </a:t>
            </a:r>
            <a:br>
              <a:rPr lang="fr-FR" sz="3600" dirty="0">
                <a:latin typeface="Arial Black" panose="020B0A04020102020204" pitchFamily="34" charset="0"/>
              </a:rPr>
            </a:br>
            <a:r>
              <a:rPr lang="fr-FR" sz="3600" dirty="0">
                <a:latin typeface="Arial Black" panose="020B0A04020102020204" pitchFamily="34" charset="0"/>
              </a:rPr>
              <a:t>Spécialiste en transition énergétique et en dynamiques des territoires, représentant du Cameroun à la COP</a:t>
            </a:r>
          </a:p>
        </p:txBody>
      </p:sp>
      <p:sp>
        <p:nvSpPr>
          <p:cNvPr id="3" name="Espace réservé du contenu 2"/>
          <p:cNvSpPr>
            <a:spLocks noGrp="1"/>
          </p:cNvSpPr>
          <p:nvPr>
            <p:ph idx="1"/>
          </p:nvPr>
        </p:nvSpPr>
        <p:spPr>
          <a:xfrm>
            <a:off x="838200" y="3360717"/>
            <a:ext cx="10515600" cy="2963081"/>
          </a:xfrm>
        </p:spPr>
        <p:txBody>
          <a:bodyPr>
            <a:normAutofit/>
          </a:bodyPr>
          <a:lstStyle/>
          <a:p>
            <a:pPr marL="0" indent="0">
              <a:buNone/>
            </a:pPr>
            <a:r>
              <a:rPr lang="fr-FR" sz="3200" dirty="0">
                <a:latin typeface="Arial Narrow" panose="020B0606020202030204" pitchFamily="34" charset="0"/>
              </a:rPr>
              <a:t>Analyser les implications du déclin de la production pétrolière, expliquer les alternatives possibles comme le gaz naturel et les énergies renouvelables, discuter de la place des minerais de la transition ainsi que les conséquences sociales et économiques de la transition énergétique en particulier sur les communautés et proposer des solutions pour une transition juste et inclusive</a:t>
            </a:r>
          </a:p>
        </p:txBody>
      </p:sp>
    </p:spTree>
    <p:extLst>
      <p:ext uri="{BB962C8B-B14F-4D97-AF65-F5344CB8AC3E}">
        <p14:creationId xmlns:p14="http://schemas.microsoft.com/office/powerpoint/2010/main" val="4129687502"/>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TotalTime>
  <Words>435</Words>
  <Application>Microsoft Office PowerPoint</Application>
  <PresentationFormat>Grand écran</PresentationFormat>
  <Paragraphs>20</Paragraphs>
  <Slides>11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11</vt:i4>
      </vt:variant>
    </vt:vector>
  </HeadingPairs>
  <TitlesOfParts>
    <vt:vector size="17" baseType="lpstr">
      <vt:lpstr>Arial</vt:lpstr>
      <vt:lpstr>Arial Black</vt:lpstr>
      <vt:lpstr>Arial Narrow</vt:lpstr>
      <vt:lpstr>Calibri</vt:lpstr>
      <vt:lpstr>Calibri Light</vt:lpstr>
      <vt:lpstr>Thème Office</vt:lpstr>
      <vt:lpstr>CONFÉRENCE-DÉBAT EN LIGNE DE HAUT NIVEAU</vt:lpstr>
      <vt:lpstr>LES PANELISTES</vt:lpstr>
      <vt:lpstr>M. Le Ministre des Mines, de l'Industrie et du Développement Technologique (MINMIDT), Professeur FUH Calistus Gentry ou son représentant le Directeur des Mines,  Monsieur Aristide MIMBANG, ingénieur des mines de formation. </vt:lpstr>
      <vt:lpstr>M. Le Ministre de l’Economie, de la Planification et de l’Aménagement du Territoire (MINEPAT),  Monsieur Alamine Ousmane MEY, par ailleurs ancien Président du Comité ITIE ou son représentant</vt:lpstr>
      <vt:lpstr>M. Le Ministre de l’Eau et de l’Energie (MINEE), Monsieur Gaston ELOUNDOU ESSOMBA ou son représentant</vt:lpstr>
      <vt:lpstr>M. L’Administrateur  Directeur Général de la Société Nationale des Hydrocarbures (SNH) ou son représentant</vt:lpstr>
      <vt:lpstr>Me NJOH MANGA, Président de Transparency International – Cameroon,  Avocat, Membre du Comité ITIE</vt:lpstr>
      <vt:lpstr>M. Crick Nelson ZANGA • Représentant de la Cameroon Mining Company (CMC), • Enseignant à POLYTECHNIQUE Douala, • Membre du COMITE ITIE</vt:lpstr>
      <vt:lpstr>M. ABOUDI NGONO –  Spécialiste en transition énergétique et en dynamiques des territoires, représentant du Cameroun à la COP</vt:lpstr>
      <vt:lpstr>M. Dupleix KUENZOB - Modérateur,  • Secrétaire Exécutif de la Dynamique Mondiale des Jeunes • Lead du COPIL plateformes de représentation et de redevabilité des OSCs impliquées dans la gouvernance du secteur extractif • Coordinateur de Resource Justice Network Cameroon, anciennement  PWYP • Spécialiste des plaidoyers des politiques internationales • Ancien Membre du Comité ITIE • Ancien représentant Afrique au Conseil Mondiale de PWYP • Ancien membre COPIL Afrique de PWYP</vt:lpstr>
      <vt:lpstr>Fin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CONFÉRENCE-DÉBAT EN LIGNE DE HAUT NIVEAU</dc:title>
  <dc:creator>SERGE PARFAIT</dc:creator>
  <cp:lastModifiedBy>SERGE PARFAIT</cp:lastModifiedBy>
  <cp:revision>8</cp:revision>
  <dcterms:created xsi:type="dcterms:W3CDTF">2026-02-03T12:41:15Z</dcterms:created>
  <dcterms:modified xsi:type="dcterms:W3CDTF">2026-02-05T13:38:10Z</dcterms:modified>
</cp:coreProperties>
</file>