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handoutMasterIdLst>
    <p:handoutMasterId r:id="rId20"/>
  </p:handoutMasterIdLst>
  <p:sldIdLst>
    <p:sldId id="639" r:id="rId2"/>
    <p:sldId id="257" r:id="rId3"/>
    <p:sldId id="632" r:id="rId4"/>
    <p:sldId id="653" r:id="rId5"/>
    <p:sldId id="647" r:id="rId6"/>
    <p:sldId id="650" r:id="rId7"/>
    <p:sldId id="631" r:id="rId8"/>
    <p:sldId id="640" r:id="rId9"/>
    <p:sldId id="651" r:id="rId10"/>
    <p:sldId id="655" r:id="rId11"/>
    <p:sldId id="652" r:id="rId12"/>
    <p:sldId id="654" r:id="rId13"/>
    <p:sldId id="649" r:id="rId14"/>
    <p:sldId id="641" r:id="rId15"/>
    <p:sldId id="643" r:id="rId16"/>
    <p:sldId id="644" r:id="rId17"/>
    <p:sldId id="261" r:id="rId18"/>
  </p:sldIdLst>
  <p:sldSz cx="12192000" cy="6858000"/>
  <p:notesSz cx="6858000" cy="9144000"/>
  <p:embeddedFontLst>
    <p:embeddedFont>
      <p:font typeface="맑은 고딕" panose="020B0503020000020004" pitchFamily="34" charset="-127"/>
      <p:regular r:id="rId21"/>
      <p:bold r:id="rId22"/>
    </p:embeddedFont>
    <p:embeddedFont>
      <p:font typeface="Arial Black" panose="020B0A04020102020204" pitchFamily="34" charset="0"/>
      <p:bold r:id="rId23"/>
    </p:embeddedFont>
    <p:embeddedFont>
      <p:font typeface="Arial Rounded MT Bold" panose="020F0704030504030204" pitchFamily="34" charset="0"/>
      <p:regular r:id="rId24"/>
    </p:embeddedFont>
    <p:embeddedFont>
      <p:font typeface="Calibri" panose="020F0502020204030204" pitchFamily="34" charset="0"/>
      <p:regular r:id="rId25"/>
      <p:bold r:id="rId26"/>
      <p:italic r:id="rId27"/>
      <p:boldItalic r:id="rId28"/>
    </p:embeddedFont>
    <p:embeddedFont>
      <p:font typeface="Cambria" panose="02040503050406030204" pitchFamily="18"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Montserrat" panose="00000500000000000000" pitchFamily="2" charset="0"/>
      <p:regular r:id="rId37"/>
      <p:bold r:id="rId38"/>
      <p:italic r:id="rId39"/>
      <p:boldItalic r:id="rId40"/>
    </p:embeddedFont>
    <p:embeddedFont>
      <p:font typeface="Montserrat SemiBold" panose="00000700000000000000" pitchFamily="2" charset="0"/>
      <p:bold r:id="rId41"/>
      <p:boldItalic r:id="rId42"/>
    </p:embeddedFont>
    <p:embeddedFont>
      <p:font typeface="Open Sans" panose="020B060603050402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NKUE" initials="V" lastIdx="1" clrIdx="0">
    <p:extLst>
      <p:ext uri="{19B8F6BF-5375-455C-9EA6-DF929625EA0E}">
        <p15:presenceInfo xmlns:p15="http://schemas.microsoft.com/office/powerpoint/2012/main" userId="Valerie NK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4DF"/>
    <a:srgbClr val="73D577"/>
    <a:srgbClr val="00387D"/>
    <a:srgbClr val="6B49FF"/>
    <a:srgbClr val="33CC33"/>
    <a:srgbClr val="FFFFFF"/>
    <a:srgbClr val="4284DB"/>
    <a:srgbClr val="E3F1FA"/>
    <a:srgbClr val="64C874"/>
    <a:srgbClr val="B8F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8" autoAdjust="0"/>
    <p:restoredTop sz="81227" autoAdjust="0"/>
  </p:normalViewPr>
  <p:slideViewPr>
    <p:cSldViewPr snapToGrid="0">
      <p:cViewPr varScale="1">
        <p:scale>
          <a:sx n="63" d="100"/>
          <a:sy n="63" d="100"/>
        </p:scale>
        <p:origin x="88"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handoutMaster" Target="handoutMasters/handoutMaster1.xml"/><Relationship Id="rId41" Type="http://schemas.openxmlformats.org/officeDocument/2006/relationships/font" Target="fonts/font2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2-05T15:33:44.355" idx="1">
    <p:pos x="4741" y="1407"/>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3" name="날짜 개체 틀 2">
            <a:extLst>
              <a:ext uri="{FF2B5EF4-FFF2-40B4-BE49-F238E27FC236}">
                <a16:creationId xmlns:a16="http://schemas.microsoft.com/office/drawing/2014/main" id="{E821AEBA-5F48-623F-B1A1-728088A20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B7BBBD-FD17-4201-A596-BBF2A2B6EA5C}" type="datetimeFigureOut">
              <a:rPr lang="ko-KR" altLang="en-US" smtClean="0"/>
              <a:t>2026-02-05</a:t>
            </a:fld>
            <a:endParaRPr lang="ko-KR" altLang="en-US"/>
          </a:p>
        </p:txBody>
      </p:sp>
    </p:spTree>
    <p:extLst>
      <p:ext uri="{BB962C8B-B14F-4D97-AF65-F5344CB8AC3E}">
        <p14:creationId xmlns:p14="http://schemas.microsoft.com/office/powerpoint/2010/main" val="310062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1BCCA-8342-4B16-AA96-B36E90B93CCD}" type="datetimeFigureOut">
              <a:rPr lang="ko-KR" altLang="en-US" smtClean="0"/>
              <a:t>2026-02-05</a:t>
            </a:fld>
            <a:endParaRPr lang="ko-KR" altLang="en-US" dirty="0"/>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3ED1D-5744-49B6-86B0-A532027227D0}" type="slidenum">
              <a:rPr lang="ko-KR" altLang="en-US" smtClean="0"/>
              <a:t>‹N°›</a:t>
            </a:fld>
            <a:endParaRPr lang="ko-KR" altLang="en-US" dirty="0"/>
          </a:p>
        </p:txBody>
      </p:sp>
    </p:spTree>
    <p:extLst>
      <p:ext uri="{BB962C8B-B14F-4D97-AF65-F5344CB8AC3E}">
        <p14:creationId xmlns:p14="http://schemas.microsoft.com/office/powerpoint/2010/main" val="173141008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1</a:t>
            </a:fld>
            <a:endParaRPr lang="ko-KR" altLang="en-US" dirty="0"/>
          </a:p>
        </p:txBody>
      </p:sp>
    </p:spTree>
    <p:extLst>
      <p:ext uri="{BB962C8B-B14F-4D97-AF65-F5344CB8AC3E}">
        <p14:creationId xmlns:p14="http://schemas.microsoft.com/office/powerpoint/2010/main" val="234804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033ED1D-5744-49B6-86B0-A532027227D0}" type="slidenum">
              <a:rPr lang="ko-KR" altLang="en-US" smtClean="0"/>
              <a:t>10</a:t>
            </a:fld>
            <a:endParaRPr lang="ko-KR" altLang="en-US" dirty="0"/>
          </a:p>
        </p:txBody>
      </p:sp>
    </p:spTree>
    <p:extLst>
      <p:ext uri="{BB962C8B-B14F-4D97-AF65-F5344CB8AC3E}">
        <p14:creationId xmlns:p14="http://schemas.microsoft.com/office/powerpoint/2010/main" val="186759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1915-E97A-7290-1E89-D1B4F21E099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2178AEF-01EA-2B3F-E93C-B0527AD8A6D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38A92D8-432E-5565-690F-DD91DCECF167}"/>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234BF7B4-AC00-8E35-647D-658860732824}"/>
              </a:ext>
            </a:extLst>
          </p:cNvPr>
          <p:cNvSpPr>
            <a:spLocks noGrp="1"/>
          </p:cNvSpPr>
          <p:nvPr>
            <p:ph type="sldNum" sz="quarter" idx="5"/>
          </p:nvPr>
        </p:nvSpPr>
        <p:spPr/>
        <p:txBody>
          <a:bodyPr/>
          <a:lstStyle/>
          <a:p>
            <a:fld id="{4033ED1D-5744-49B6-86B0-A532027227D0}" type="slidenum">
              <a:rPr lang="ko-KR" altLang="en-US" smtClean="0"/>
              <a:t>11</a:t>
            </a:fld>
            <a:endParaRPr lang="ko-KR" altLang="en-US" dirty="0"/>
          </a:p>
        </p:txBody>
      </p:sp>
    </p:spTree>
    <p:extLst>
      <p:ext uri="{BB962C8B-B14F-4D97-AF65-F5344CB8AC3E}">
        <p14:creationId xmlns:p14="http://schemas.microsoft.com/office/powerpoint/2010/main" val="4198417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1915-E97A-7290-1E89-D1B4F21E099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2178AEF-01EA-2B3F-E93C-B0527AD8A6D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38A92D8-432E-5565-690F-DD91DCECF167}"/>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234BF7B4-AC00-8E35-647D-658860732824}"/>
              </a:ext>
            </a:extLst>
          </p:cNvPr>
          <p:cNvSpPr>
            <a:spLocks noGrp="1"/>
          </p:cNvSpPr>
          <p:nvPr>
            <p:ph type="sldNum" sz="quarter" idx="5"/>
          </p:nvPr>
        </p:nvSpPr>
        <p:spPr/>
        <p:txBody>
          <a:bodyPr/>
          <a:lstStyle/>
          <a:p>
            <a:fld id="{4033ED1D-5744-49B6-86B0-A532027227D0}" type="slidenum">
              <a:rPr lang="ko-KR" altLang="en-US" smtClean="0"/>
              <a:t>12</a:t>
            </a:fld>
            <a:endParaRPr lang="ko-KR" altLang="en-US" dirty="0"/>
          </a:p>
        </p:txBody>
      </p:sp>
    </p:spTree>
    <p:extLst>
      <p:ext uri="{BB962C8B-B14F-4D97-AF65-F5344CB8AC3E}">
        <p14:creationId xmlns:p14="http://schemas.microsoft.com/office/powerpoint/2010/main" val="411153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1915-E97A-7290-1E89-D1B4F21E099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2178AEF-01EA-2B3F-E93C-B0527AD8A6D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38A92D8-432E-5565-690F-DD91DCECF167}"/>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234BF7B4-AC00-8E35-647D-658860732824}"/>
              </a:ext>
            </a:extLst>
          </p:cNvPr>
          <p:cNvSpPr>
            <a:spLocks noGrp="1"/>
          </p:cNvSpPr>
          <p:nvPr>
            <p:ph type="sldNum" sz="quarter" idx="5"/>
          </p:nvPr>
        </p:nvSpPr>
        <p:spPr/>
        <p:txBody>
          <a:bodyPr/>
          <a:lstStyle/>
          <a:p>
            <a:fld id="{4033ED1D-5744-49B6-86B0-A532027227D0}" type="slidenum">
              <a:rPr lang="ko-KR" altLang="en-US" smtClean="0"/>
              <a:t>13</a:t>
            </a:fld>
            <a:endParaRPr lang="ko-KR" altLang="en-US" dirty="0"/>
          </a:p>
        </p:txBody>
      </p:sp>
    </p:spTree>
    <p:extLst>
      <p:ext uri="{BB962C8B-B14F-4D97-AF65-F5344CB8AC3E}">
        <p14:creationId xmlns:p14="http://schemas.microsoft.com/office/powerpoint/2010/main" val="181694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1915-E97A-7290-1E89-D1B4F21E099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2178AEF-01EA-2B3F-E93C-B0527AD8A6D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38A92D8-432E-5565-690F-DD91DCECF167}"/>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234BF7B4-AC00-8E35-647D-658860732824}"/>
              </a:ext>
            </a:extLst>
          </p:cNvPr>
          <p:cNvSpPr>
            <a:spLocks noGrp="1"/>
          </p:cNvSpPr>
          <p:nvPr>
            <p:ph type="sldNum" sz="quarter" idx="5"/>
          </p:nvPr>
        </p:nvSpPr>
        <p:spPr/>
        <p:txBody>
          <a:bodyPr/>
          <a:lstStyle/>
          <a:p>
            <a:fld id="{4033ED1D-5744-49B6-86B0-A532027227D0}" type="slidenum">
              <a:rPr lang="ko-KR" altLang="en-US" smtClean="0"/>
              <a:t>14</a:t>
            </a:fld>
            <a:endParaRPr lang="ko-KR" altLang="en-US" dirty="0"/>
          </a:p>
        </p:txBody>
      </p:sp>
    </p:spTree>
    <p:extLst>
      <p:ext uri="{BB962C8B-B14F-4D97-AF65-F5344CB8AC3E}">
        <p14:creationId xmlns:p14="http://schemas.microsoft.com/office/powerpoint/2010/main" val="4064445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1915-E97A-7290-1E89-D1B4F21E099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2178AEF-01EA-2B3F-E93C-B0527AD8A6D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38A92D8-432E-5565-690F-DD91DCECF167}"/>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234BF7B4-AC00-8E35-647D-658860732824}"/>
              </a:ext>
            </a:extLst>
          </p:cNvPr>
          <p:cNvSpPr>
            <a:spLocks noGrp="1"/>
          </p:cNvSpPr>
          <p:nvPr>
            <p:ph type="sldNum" sz="quarter" idx="5"/>
          </p:nvPr>
        </p:nvSpPr>
        <p:spPr/>
        <p:txBody>
          <a:bodyPr/>
          <a:lstStyle/>
          <a:p>
            <a:fld id="{4033ED1D-5744-49B6-86B0-A532027227D0}" type="slidenum">
              <a:rPr lang="ko-KR" altLang="en-US" smtClean="0"/>
              <a:t>15</a:t>
            </a:fld>
            <a:endParaRPr lang="ko-KR" altLang="en-US" dirty="0"/>
          </a:p>
        </p:txBody>
      </p:sp>
    </p:spTree>
    <p:extLst>
      <p:ext uri="{BB962C8B-B14F-4D97-AF65-F5344CB8AC3E}">
        <p14:creationId xmlns:p14="http://schemas.microsoft.com/office/powerpoint/2010/main" val="406444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1915-E97A-7290-1E89-D1B4F21E099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2178AEF-01EA-2B3F-E93C-B0527AD8A6D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38A92D8-432E-5565-690F-DD91DCECF167}"/>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234BF7B4-AC00-8E35-647D-658860732824}"/>
              </a:ext>
            </a:extLst>
          </p:cNvPr>
          <p:cNvSpPr>
            <a:spLocks noGrp="1"/>
          </p:cNvSpPr>
          <p:nvPr>
            <p:ph type="sldNum" sz="quarter" idx="5"/>
          </p:nvPr>
        </p:nvSpPr>
        <p:spPr/>
        <p:txBody>
          <a:bodyPr/>
          <a:lstStyle/>
          <a:p>
            <a:fld id="{4033ED1D-5744-49B6-86B0-A532027227D0}" type="slidenum">
              <a:rPr lang="ko-KR" altLang="en-US" smtClean="0"/>
              <a:t>16</a:t>
            </a:fld>
            <a:endParaRPr lang="ko-KR" altLang="en-US" dirty="0"/>
          </a:p>
        </p:txBody>
      </p:sp>
    </p:spTree>
    <p:extLst>
      <p:ext uri="{BB962C8B-B14F-4D97-AF65-F5344CB8AC3E}">
        <p14:creationId xmlns:p14="http://schemas.microsoft.com/office/powerpoint/2010/main" val="4064445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17</a:t>
            </a:fld>
            <a:endParaRPr lang="ko-KR" altLang="en-US" dirty="0"/>
          </a:p>
        </p:txBody>
      </p:sp>
    </p:spTree>
    <p:extLst>
      <p:ext uri="{BB962C8B-B14F-4D97-AF65-F5344CB8AC3E}">
        <p14:creationId xmlns:p14="http://schemas.microsoft.com/office/powerpoint/2010/main" val="385016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2</a:t>
            </a:fld>
            <a:endParaRPr lang="ko-KR" altLang="en-US" dirty="0"/>
          </a:p>
        </p:txBody>
      </p:sp>
    </p:spTree>
    <p:extLst>
      <p:ext uri="{BB962C8B-B14F-4D97-AF65-F5344CB8AC3E}">
        <p14:creationId xmlns:p14="http://schemas.microsoft.com/office/powerpoint/2010/main" val="49270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3</a:t>
            </a:fld>
            <a:endParaRPr lang="ko-KR" altLang="en-US" dirty="0"/>
          </a:p>
        </p:txBody>
      </p:sp>
    </p:spTree>
    <p:extLst>
      <p:ext uri="{BB962C8B-B14F-4D97-AF65-F5344CB8AC3E}">
        <p14:creationId xmlns:p14="http://schemas.microsoft.com/office/powerpoint/2010/main" val="234804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4</a:t>
            </a:fld>
            <a:endParaRPr lang="ko-KR" altLang="en-US" dirty="0"/>
          </a:p>
        </p:txBody>
      </p:sp>
    </p:spTree>
    <p:extLst>
      <p:ext uri="{BB962C8B-B14F-4D97-AF65-F5344CB8AC3E}">
        <p14:creationId xmlns:p14="http://schemas.microsoft.com/office/powerpoint/2010/main" val="190877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5</a:t>
            </a:fld>
            <a:endParaRPr lang="ko-KR" altLang="en-US" dirty="0"/>
          </a:p>
        </p:txBody>
      </p:sp>
    </p:spTree>
    <p:extLst>
      <p:ext uri="{BB962C8B-B14F-4D97-AF65-F5344CB8AC3E}">
        <p14:creationId xmlns:p14="http://schemas.microsoft.com/office/powerpoint/2010/main" val="147114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6</a:t>
            </a:fld>
            <a:endParaRPr lang="ko-KR" altLang="en-US" dirty="0"/>
          </a:p>
        </p:txBody>
      </p:sp>
    </p:spTree>
    <p:extLst>
      <p:ext uri="{BB962C8B-B14F-4D97-AF65-F5344CB8AC3E}">
        <p14:creationId xmlns:p14="http://schemas.microsoft.com/office/powerpoint/2010/main" val="207281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7</a:t>
            </a:fld>
            <a:endParaRPr lang="ko-KR" altLang="en-US"/>
          </a:p>
        </p:txBody>
      </p:sp>
    </p:spTree>
    <p:extLst>
      <p:ext uri="{BB962C8B-B14F-4D97-AF65-F5344CB8AC3E}">
        <p14:creationId xmlns:p14="http://schemas.microsoft.com/office/powerpoint/2010/main" val="128795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033ED1D-5744-49B6-86B0-A532027227D0}" type="slidenum">
              <a:rPr lang="ko-KR" altLang="en-US" smtClean="0"/>
              <a:t>8</a:t>
            </a:fld>
            <a:endParaRPr lang="ko-KR" altLang="en-US" dirty="0"/>
          </a:p>
        </p:txBody>
      </p:sp>
    </p:spTree>
    <p:extLst>
      <p:ext uri="{BB962C8B-B14F-4D97-AF65-F5344CB8AC3E}">
        <p14:creationId xmlns:p14="http://schemas.microsoft.com/office/powerpoint/2010/main" val="205431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033ED1D-5744-49B6-86B0-A532027227D0}" type="slidenum">
              <a:rPr lang="ko-KR" altLang="en-US" smtClean="0"/>
              <a:t>9</a:t>
            </a:fld>
            <a:endParaRPr lang="ko-KR" altLang="en-US" dirty="0"/>
          </a:p>
        </p:txBody>
      </p:sp>
    </p:spTree>
    <p:extLst>
      <p:ext uri="{BB962C8B-B14F-4D97-AF65-F5344CB8AC3E}">
        <p14:creationId xmlns:p14="http://schemas.microsoft.com/office/powerpoint/2010/main" val="11663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915EE8D8-79A2-BD77-4A0A-D1FDD1615C1F}"/>
              </a:ext>
            </a:extLst>
          </p:cNvPr>
          <p:cNvSpPr>
            <a:spLocks noGrp="1"/>
          </p:cNvSpPr>
          <p:nvPr>
            <p:ph type="pic" sz="quarter" idx="13"/>
          </p:nvPr>
        </p:nvSpPr>
        <p:spPr>
          <a:xfrm>
            <a:off x="-1" y="0"/>
            <a:ext cx="5124449" cy="6858000"/>
          </a:xfrm>
        </p:spPr>
        <p:txBody>
          <a:bodyPr/>
          <a:lstStyle/>
          <a:p>
            <a:endParaRPr lang="ko-KR" altLang="en-US"/>
          </a:p>
        </p:txBody>
      </p:sp>
      <p:sp>
        <p:nvSpPr>
          <p:cNvPr id="3" name="제목 1">
            <a:extLst>
              <a:ext uri="{FF2B5EF4-FFF2-40B4-BE49-F238E27FC236}">
                <a16:creationId xmlns:a16="http://schemas.microsoft.com/office/drawing/2014/main" id="{C0EB4F5F-C9A6-5A29-DA5D-B6F7675C34D2}"/>
              </a:ext>
            </a:extLst>
          </p:cNvPr>
          <p:cNvSpPr>
            <a:spLocks noGrp="1"/>
          </p:cNvSpPr>
          <p:nvPr>
            <p:ph type="title"/>
          </p:nvPr>
        </p:nvSpPr>
        <p:spPr>
          <a:xfrm>
            <a:off x="6067700" y="1645642"/>
            <a:ext cx="5524500" cy="1661993"/>
          </a:xfrm>
          <a:noFill/>
        </p:spPr>
        <p:txBody>
          <a:bodyPr vert="horz" wrap="square" lIns="0" tIns="0" rIns="0" bIns="0" rtlCol="0" anchor="t">
            <a:spAutoFit/>
          </a:bodyPr>
          <a:lstStyle>
            <a:lvl1pPr>
              <a:defRPr lang="ko-KR" altLang="en-US" sz="6000" b="0" dirty="0">
                <a:solidFill>
                  <a:schemeClr val="accent1"/>
                </a:solidFill>
                <a:ea typeface="+mn-ea"/>
                <a:cs typeface="Calibri" panose="020F0502020204030204" pitchFamily="34" charset="0"/>
              </a:defRPr>
            </a:lvl1pPr>
          </a:lstStyle>
          <a:p>
            <a:pPr lvl="0"/>
            <a:r>
              <a:rPr lang="ko-KR" altLang="en-US" dirty="0"/>
              <a:t>마스터 제목 스타일 편집</a:t>
            </a:r>
          </a:p>
        </p:txBody>
      </p:sp>
      <p:sp>
        <p:nvSpPr>
          <p:cNvPr id="14" name="날짜 개체 틀 3"/>
          <p:cNvSpPr>
            <a:spLocks noGrp="1"/>
          </p:cNvSpPr>
          <p:nvPr>
            <p:ph type="dt" sz="half" idx="10"/>
          </p:nvPr>
        </p:nvSpPr>
        <p:spPr>
          <a:xfrm>
            <a:off x="838200" y="6356350"/>
            <a:ext cx="2743200" cy="365125"/>
          </a:xfrm>
        </p:spPr>
        <p:txBody>
          <a:bodyPr/>
          <a:lstStyle/>
          <a:p>
            <a:fld id="{E961F5BE-B570-4F27-A2D5-A20732F9BB95}" type="datetime1">
              <a:rPr lang="ko-KR" altLang="fr-FR" smtClean="0"/>
              <a:t>2026-02-05</a:t>
            </a:fld>
            <a:endParaRPr lang="ko-KR" altLang="en-US" dirty="0"/>
          </a:p>
        </p:txBody>
      </p:sp>
      <p:sp>
        <p:nvSpPr>
          <p:cNvPr id="15" name="바닥글 개체 틀 4"/>
          <p:cNvSpPr>
            <a:spLocks noGrp="1"/>
          </p:cNvSpPr>
          <p:nvPr>
            <p:ph type="ftr" sz="quarter" idx="11"/>
          </p:nvPr>
        </p:nvSpPr>
        <p:spPr>
          <a:xfrm>
            <a:off x="4038600" y="6356350"/>
            <a:ext cx="4114800" cy="365125"/>
          </a:xfrm>
        </p:spPr>
        <p:txBody>
          <a:bodyPr/>
          <a:lstStyle/>
          <a:p>
            <a:endParaRPr lang="ko-KR" altLang="en-US" dirty="0"/>
          </a:p>
        </p:txBody>
      </p:sp>
      <p:sp>
        <p:nvSpPr>
          <p:cNvPr id="16" name="슬라이드 번호 개체 틀 5"/>
          <p:cNvSpPr>
            <a:spLocks noGrp="1"/>
          </p:cNvSpPr>
          <p:nvPr>
            <p:ph type="sldNum" sz="quarter" idx="12"/>
          </p:nvPr>
        </p:nvSpPr>
        <p:spPr>
          <a:xfrm>
            <a:off x="8610600" y="6356350"/>
            <a:ext cx="2743200" cy="365125"/>
          </a:xfrm>
        </p:spPr>
        <p:txBody>
          <a:bodyPr/>
          <a:lstStyle/>
          <a:p>
            <a:fld id="{9B6ADB28-AEB7-4A17-B82E-FB255641344D}" type="slidenum">
              <a:rPr lang="ko-KR" altLang="en-US" smtClean="0"/>
              <a:t>‹N°›</a:t>
            </a:fld>
            <a:endParaRPr lang="ko-KR" altLang="en-US" dirty="0"/>
          </a:p>
        </p:txBody>
      </p:sp>
    </p:spTree>
    <p:extLst>
      <p:ext uri="{BB962C8B-B14F-4D97-AF65-F5344CB8AC3E}">
        <p14:creationId xmlns:p14="http://schemas.microsoft.com/office/powerpoint/2010/main" val="185073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7" name="날짜 개체 틀 3"/>
          <p:cNvSpPr>
            <a:spLocks noGrp="1"/>
          </p:cNvSpPr>
          <p:nvPr>
            <p:ph type="dt" sz="half" idx="10"/>
          </p:nvPr>
        </p:nvSpPr>
        <p:spPr>
          <a:xfrm>
            <a:off x="838200" y="6356350"/>
            <a:ext cx="2743200" cy="365125"/>
          </a:xfrm>
        </p:spPr>
        <p:txBody>
          <a:bodyPr/>
          <a:lstStyle/>
          <a:p>
            <a:fld id="{E6954F2A-B27E-469E-92F8-C76973EF40BE}" type="datetime1">
              <a:rPr lang="ko-KR" altLang="fr-FR" smtClean="0"/>
              <a:t>2026-02-05</a:t>
            </a:fld>
            <a:endParaRPr lang="ko-KR" altLang="en-US" dirty="0"/>
          </a:p>
        </p:txBody>
      </p:sp>
      <p:sp>
        <p:nvSpPr>
          <p:cNvPr id="8" name="바닥글 개체 틀 4"/>
          <p:cNvSpPr>
            <a:spLocks noGrp="1"/>
          </p:cNvSpPr>
          <p:nvPr>
            <p:ph type="ftr" sz="quarter" idx="11"/>
          </p:nvPr>
        </p:nvSpPr>
        <p:spPr>
          <a:xfrm>
            <a:off x="4038600" y="6356350"/>
            <a:ext cx="4114800" cy="365125"/>
          </a:xfrm>
        </p:spPr>
        <p:txBody>
          <a:bodyPr/>
          <a:lstStyle/>
          <a:p>
            <a:endParaRPr lang="ko-KR" altLang="en-US" dirty="0"/>
          </a:p>
        </p:txBody>
      </p:sp>
      <p:sp>
        <p:nvSpPr>
          <p:cNvPr id="9" name="슬라이드 번호 개체 틀 5"/>
          <p:cNvSpPr>
            <a:spLocks noGrp="1"/>
          </p:cNvSpPr>
          <p:nvPr>
            <p:ph type="sldNum" sz="quarter" idx="12"/>
          </p:nvPr>
        </p:nvSpPr>
        <p:spPr>
          <a:xfrm>
            <a:off x="8610600" y="6356350"/>
            <a:ext cx="2743200" cy="365125"/>
          </a:xfrm>
        </p:spPr>
        <p:txBody>
          <a:bodyPr/>
          <a:lstStyle/>
          <a:p>
            <a:fld id="{9B6ADB28-AEB7-4A17-B82E-FB255641344D}" type="slidenum">
              <a:rPr lang="ko-KR" altLang="en-US" smtClean="0"/>
              <a:t>‹N°›</a:t>
            </a:fld>
            <a:endParaRPr lang="ko-KR" altLang="en-US" dirty="0"/>
          </a:p>
        </p:txBody>
      </p:sp>
      <p:sp>
        <p:nvSpPr>
          <p:cNvPr id="2" name="그림 개체 틀 5">
            <a:extLst>
              <a:ext uri="{FF2B5EF4-FFF2-40B4-BE49-F238E27FC236}">
                <a16:creationId xmlns:a16="http://schemas.microsoft.com/office/drawing/2014/main" id="{992BA47B-F022-6D12-C555-D253B14C26AE}"/>
              </a:ext>
            </a:extLst>
          </p:cNvPr>
          <p:cNvSpPr>
            <a:spLocks noGrp="1"/>
          </p:cNvSpPr>
          <p:nvPr>
            <p:ph type="pic" sz="quarter" idx="13"/>
          </p:nvPr>
        </p:nvSpPr>
        <p:spPr>
          <a:xfrm>
            <a:off x="-1" y="0"/>
            <a:ext cx="12192001" cy="6858000"/>
          </a:xfrm>
        </p:spPr>
        <p:txBody>
          <a:bodyPr/>
          <a:lstStyle/>
          <a:p>
            <a:endParaRPr lang="ko-KR" altLang="en-US"/>
          </a:p>
        </p:txBody>
      </p:sp>
    </p:spTree>
    <p:extLst>
      <p:ext uri="{BB962C8B-B14F-4D97-AF65-F5344CB8AC3E}">
        <p14:creationId xmlns:p14="http://schemas.microsoft.com/office/powerpoint/2010/main" val="21637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7E6C176D-6C25-437F-A8EA-6A4937871AFA}"/>
              </a:ext>
            </a:extLst>
          </p:cNvPr>
          <p:cNvSpPr>
            <a:spLocks noGrp="1"/>
          </p:cNvSpPr>
          <p:nvPr>
            <p:ph type="dt" sz="half" idx="10"/>
          </p:nvPr>
        </p:nvSpPr>
        <p:spPr>
          <a:xfrm>
            <a:off x="838200" y="6356350"/>
            <a:ext cx="2743200" cy="365125"/>
          </a:xfrm>
        </p:spPr>
        <p:txBody>
          <a:bodyPr/>
          <a:lstStyle/>
          <a:p>
            <a:fld id="{9BBE02DE-4933-42C0-8A9B-095BD5AF2B2B}" type="datetime1">
              <a:rPr lang="ko-KR" altLang="fr-FR" smtClean="0"/>
              <a:t>2026-02-05</a:t>
            </a:fld>
            <a:endParaRPr lang="ko-KR" altLang="en-US" dirty="0"/>
          </a:p>
        </p:txBody>
      </p:sp>
      <p:sp>
        <p:nvSpPr>
          <p:cNvPr id="5" name="바닥글 개체 틀 4">
            <a:extLst>
              <a:ext uri="{FF2B5EF4-FFF2-40B4-BE49-F238E27FC236}">
                <a16:creationId xmlns:a16="http://schemas.microsoft.com/office/drawing/2014/main" id="{397E35ED-D7CA-470F-88E0-74FC2C37A9A0}"/>
              </a:ext>
            </a:extLst>
          </p:cNvPr>
          <p:cNvSpPr>
            <a:spLocks noGrp="1"/>
          </p:cNvSpPr>
          <p:nvPr>
            <p:ph type="ftr" sz="quarter" idx="11"/>
          </p:nvPr>
        </p:nvSpPr>
        <p:spPr>
          <a:xfrm>
            <a:off x="4038600" y="6356350"/>
            <a:ext cx="4114800" cy="365125"/>
          </a:xfrm>
        </p:spPr>
        <p:txBody>
          <a:bodyPr/>
          <a:lstStyle/>
          <a:p>
            <a:endParaRPr lang="ko-KR" altLang="en-US" dirty="0"/>
          </a:p>
        </p:txBody>
      </p:sp>
      <p:sp>
        <p:nvSpPr>
          <p:cNvPr id="6" name="슬라이드 번호 개체 틀 5">
            <a:extLst>
              <a:ext uri="{FF2B5EF4-FFF2-40B4-BE49-F238E27FC236}">
                <a16:creationId xmlns:a16="http://schemas.microsoft.com/office/drawing/2014/main" id="{19E6753F-B7DB-4745-A3A3-FFC9C55B12DF}"/>
              </a:ext>
            </a:extLst>
          </p:cNvPr>
          <p:cNvSpPr>
            <a:spLocks noGrp="1"/>
          </p:cNvSpPr>
          <p:nvPr>
            <p:ph type="sldNum" sz="quarter" idx="12"/>
          </p:nvPr>
        </p:nvSpPr>
        <p:spPr>
          <a:xfrm>
            <a:off x="8610600" y="6356350"/>
            <a:ext cx="2743200" cy="365125"/>
          </a:xfrm>
        </p:spPr>
        <p:txBody>
          <a:bodyPr/>
          <a:lstStyle/>
          <a:p>
            <a:fld id="{9B6ADB28-AEB7-4A17-B82E-FB255641344D}" type="slidenum">
              <a:rPr lang="ko-KR" altLang="en-US" smtClean="0"/>
              <a:t>‹N°›</a:t>
            </a:fld>
            <a:endParaRPr lang="ko-KR" altLang="en-US" dirty="0"/>
          </a:p>
        </p:txBody>
      </p:sp>
      <p:sp>
        <p:nvSpPr>
          <p:cNvPr id="2" name="그림 개체 틀 5">
            <a:extLst>
              <a:ext uri="{FF2B5EF4-FFF2-40B4-BE49-F238E27FC236}">
                <a16:creationId xmlns:a16="http://schemas.microsoft.com/office/drawing/2014/main" id="{50ECED9C-12FF-1545-90E2-CEE75DA73A22}"/>
              </a:ext>
            </a:extLst>
          </p:cNvPr>
          <p:cNvSpPr>
            <a:spLocks noGrp="1"/>
          </p:cNvSpPr>
          <p:nvPr>
            <p:ph type="pic" sz="quarter" idx="13"/>
          </p:nvPr>
        </p:nvSpPr>
        <p:spPr>
          <a:xfrm>
            <a:off x="-1" y="1"/>
            <a:ext cx="12192001" cy="3467100"/>
          </a:xfrm>
        </p:spPr>
        <p:txBody>
          <a:bodyPr/>
          <a:lstStyle/>
          <a:p>
            <a:endParaRPr lang="ko-KR" altLang="en-US"/>
          </a:p>
        </p:txBody>
      </p:sp>
    </p:spTree>
    <p:extLst>
      <p:ext uri="{BB962C8B-B14F-4D97-AF65-F5344CB8AC3E}">
        <p14:creationId xmlns:p14="http://schemas.microsoft.com/office/powerpoint/2010/main" val="329910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7" name="날짜 개체 틀 3">
            <a:extLst>
              <a:ext uri="{FF2B5EF4-FFF2-40B4-BE49-F238E27FC236}">
                <a16:creationId xmlns:a16="http://schemas.microsoft.com/office/drawing/2014/main" id="{F6C374D6-6FF0-46B4-8A9E-13B3A55501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BA6E2-B43E-47D5-9531-C2D5949DDDF8}" type="datetime1">
              <a:rPr lang="ko-KR" altLang="fr-FR" smtClean="0"/>
              <a:t>2026-02-05</a:t>
            </a:fld>
            <a:endParaRPr lang="ko-KR" altLang="en-US" dirty="0"/>
          </a:p>
        </p:txBody>
      </p:sp>
      <p:sp>
        <p:nvSpPr>
          <p:cNvPr id="9" name="바닥글 개체 틀 4">
            <a:extLst>
              <a:ext uri="{FF2B5EF4-FFF2-40B4-BE49-F238E27FC236}">
                <a16:creationId xmlns:a16="http://schemas.microsoft.com/office/drawing/2014/main" id="{E3D05EFA-F8A6-458C-AC16-64EAC6E3F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11" name="슬라이드 번호 개체 틀 5">
            <a:extLst>
              <a:ext uri="{FF2B5EF4-FFF2-40B4-BE49-F238E27FC236}">
                <a16:creationId xmlns:a16="http://schemas.microsoft.com/office/drawing/2014/main" id="{CE5D421B-EE57-42ED-825F-DBDF313BC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84E43-31B2-45CF-BDA5-AA5C5336A78C}" type="slidenum">
              <a:rPr lang="ko-KR" altLang="en-US" smtClean="0"/>
              <a:t>‹N°›</a:t>
            </a:fld>
            <a:endParaRPr lang="ko-KR" altLang="en-US" dirty="0"/>
          </a:p>
        </p:txBody>
      </p:sp>
      <p:sp>
        <p:nvSpPr>
          <p:cNvPr id="2" name="그림 개체 틀 5">
            <a:extLst>
              <a:ext uri="{FF2B5EF4-FFF2-40B4-BE49-F238E27FC236}">
                <a16:creationId xmlns:a16="http://schemas.microsoft.com/office/drawing/2014/main" id="{FF40ECB8-1B2D-D7F0-76B9-01127AF6E36C}"/>
              </a:ext>
            </a:extLst>
          </p:cNvPr>
          <p:cNvSpPr>
            <a:spLocks noGrp="1"/>
          </p:cNvSpPr>
          <p:nvPr>
            <p:ph type="pic" sz="quarter" idx="13"/>
          </p:nvPr>
        </p:nvSpPr>
        <p:spPr>
          <a:xfrm>
            <a:off x="7305676" y="548130"/>
            <a:ext cx="4305300" cy="5761740"/>
          </a:xfrm>
        </p:spPr>
        <p:txBody>
          <a:bodyPr/>
          <a:lstStyle/>
          <a:p>
            <a:endParaRPr lang="ko-KR" altLang="en-US"/>
          </a:p>
        </p:txBody>
      </p:sp>
    </p:spTree>
    <p:extLst>
      <p:ext uri="{BB962C8B-B14F-4D97-AF65-F5344CB8AC3E}">
        <p14:creationId xmlns:p14="http://schemas.microsoft.com/office/powerpoint/2010/main" val="346992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사용자 지정 레이아웃">
    <p:spTree>
      <p:nvGrpSpPr>
        <p:cNvPr id="1" name=""/>
        <p:cNvGrpSpPr/>
        <p:nvPr/>
      </p:nvGrpSpPr>
      <p:grpSpPr>
        <a:xfrm>
          <a:off x="0" y="0"/>
          <a:ext cx="0" cy="0"/>
          <a:chOff x="0" y="0"/>
          <a:chExt cx="0" cy="0"/>
        </a:xfrm>
      </p:grpSpPr>
      <p:sp>
        <p:nvSpPr>
          <p:cNvPr id="12" name="텍스트 개체 틀 8">
            <a:extLst>
              <a:ext uri="{FF2B5EF4-FFF2-40B4-BE49-F238E27FC236}">
                <a16:creationId xmlns:a16="http://schemas.microsoft.com/office/drawing/2014/main" id="{46BA606C-6C00-4CE5-981A-574E2465E85F}"/>
              </a:ext>
            </a:extLst>
          </p:cNvPr>
          <p:cNvSpPr>
            <a:spLocks noGrp="1"/>
          </p:cNvSpPr>
          <p:nvPr>
            <p:ph type="body" sz="quarter" idx="16"/>
          </p:nvPr>
        </p:nvSpPr>
        <p:spPr>
          <a:xfrm>
            <a:off x="600076" y="1626577"/>
            <a:ext cx="10991850" cy="4612298"/>
          </a:xfrm>
          <a:noFill/>
          <a:ln>
            <a:noFill/>
          </a:ln>
        </p:spPr>
        <p:style>
          <a:lnRef idx="1">
            <a:schemeClr val="accent1"/>
          </a:lnRef>
          <a:fillRef idx="0">
            <a:schemeClr val="accent1"/>
          </a:fillRef>
          <a:effectRef idx="0">
            <a:schemeClr val="accent1"/>
          </a:effectRef>
          <a:fontRef idx="minor">
            <a:schemeClr val="tx1"/>
          </a:fontRef>
        </p:style>
        <p:txBody>
          <a:bodyPr>
            <a:normAutofit/>
          </a:bodyPr>
          <a:lstStyle>
            <a:lvl1pPr marL="0" indent="0" algn="l" defTabSz="914400" rtl="0" eaLnBrk="1" latinLnBrk="1" hangingPunct="1">
              <a:lnSpc>
                <a:spcPct val="100000"/>
              </a:lnSpc>
              <a:buNone/>
              <a:defRPr lang="en-US" altLang="en-US" sz="1600" b="0" i="0" kern="1200" dirty="0">
                <a:solidFill>
                  <a:schemeClr val="tx1">
                    <a:lumMod val="75000"/>
                    <a:lumOff val="25000"/>
                  </a:schemeClr>
                </a:solidFill>
                <a:latin typeface="+mn-lt"/>
                <a:ea typeface="맑은 고딕" panose="020B0503020000020004" pitchFamily="50" charset="-127"/>
                <a:cs typeface="Arial" panose="02000000000000000000" pitchFamily="2" charset="0"/>
              </a:defRPr>
            </a:lvl1pPr>
          </a:lstStyle>
          <a:p>
            <a:pPr marL="0" lvl="0" indent="0" algn="l" defTabSz="914400" rtl="0" eaLnBrk="1" latinLnBrk="1" hangingPunct="1">
              <a:spcBef>
                <a:spcPct val="20000"/>
              </a:spcBef>
              <a:buFont typeface="Arial" pitchFamily="34" charset="0"/>
              <a:buNone/>
            </a:pPr>
            <a:endParaRPr lang="en-US" dirty="0"/>
          </a:p>
        </p:txBody>
      </p:sp>
      <p:sp>
        <p:nvSpPr>
          <p:cNvPr id="4" name="제목 3">
            <a:extLst>
              <a:ext uri="{FF2B5EF4-FFF2-40B4-BE49-F238E27FC236}">
                <a16:creationId xmlns:a16="http://schemas.microsoft.com/office/drawing/2014/main" id="{48C2E129-85DC-486A-D997-4E1337977E80}"/>
              </a:ext>
            </a:extLst>
          </p:cNvPr>
          <p:cNvSpPr>
            <a:spLocks noGrp="1"/>
          </p:cNvSpPr>
          <p:nvPr>
            <p:ph type="title"/>
          </p:nvPr>
        </p:nvSpPr>
        <p:spPr>
          <a:xfrm>
            <a:off x="600074" y="333375"/>
            <a:ext cx="10896601" cy="988084"/>
          </a:xfrm>
        </p:spPr>
        <p:txBody>
          <a:bodyPr>
            <a:noAutofit/>
          </a:bodyPr>
          <a:lstStyle>
            <a:lvl1pPr marL="0" algn="l" defTabSz="914400" rtl="0" eaLnBrk="1" latinLnBrk="1" hangingPunct="1">
              <a:lnSpc>
                <a:spcPct val="80000"/>
              </a:lnSpc>
              <a:spcBef>
                <a:spcPct val="0"/>
              </a:spcBef>
              <a:spcAft>
                <a:spcPts val="200"/>
              </a:spcAft>
              <a:buNone/>
              <a:defRPr lang="ko-KR" altLang="en-US" sz="3600" b="0" kern="1200" dirty="0">
                <a:solidFill>
                  <a:schemeClr val="accent1"/>
                </a:solidFill>
                <a:latin typeface="+mj-lt"/>
                <a:ea typeface="+mn-ea"/>
                <a:cs typeface="Calibri" panose="020F0502020204030204" pitchFamily="34" charset="0"/>
              </a:defRPr>
            </a:lvl1pPr>
          </a:lstStyle>
          <a:p>
            <a:r>
              <a:rPr lang="ko-KR" altLang="en-US"/>
              <a:t>마스터 제목 스타일 편집</a:t>
            </a:r>
            <a:endParaRPr lang="ko-KR" altLang="en-US" dirty="0"/>
          </a:p>
        </p:txBody>
      </p:sp>
      <p:cxnSp>
        <p:nvCxnSpPr>
          <p:cNvPr id="2" name="직선 연결선 1">
            <a:extLst>
              <a:ext uri="{FF2B5EF4-FFF2-40B4-BE49-F238E27FC236}">
                <a16:creationId xmlns:a16="http://schemas.microsoft.com/office/drawing/2014/main" id="{10502613-E3B0-A156-FAA1-92F79C7E3AA2}"/>
              </a:ext>
            </a:extLst>
          </p:cNvPr>
          <p:cNvCxnSpPr>
            <a:cxnSpLocks/>
          </p:cNvCxnSpPr>
          <p:nvPr userDrawn="1"/>
        </p:nvCxnSpPr>
        <p:spPr>
          <a:xfrm>
            <a:off x="526465" y="1316608"/>
            <a:ext cx="111390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5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사용자 지정 레이아웃">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838200" y="6356350"/>
            <a:ext cx="2743200" cy="365125"/>
          </a:xfrm>
        </p:spPr>
        <p:txBody>
          <a:bodyPr/>
          <a:lstStyle/>
          <a:p>
            <a:fld id="{4ECA73F7-771B-49BE-8EC7-C480A57CA618}" type="datetime1">
              <a:rPr lang="ko-KR" altLang="fr-FR" smtClean="0"/>
              <a:t>2026-02-05</a:t>
            </a:fld>
            <a:endParaRPr lang="ko-KR" altLang="en-US" dirty="0"/>
          </a:p>
        </p:txBody>
      </p:sp>
      <p:sp>
        <p:nvSpPr>
          <p:cNvPr id="9" name="바닥글 개체 틀 4"/>
          <p:cNvSpPr>
            <a:spLocks noGrp="1"/>
          </p:cNvSpPr>
          <p:nvPr>
            <p:ph type="ftr" sz="quarter" idx="11"/>
          </p:nvPr>
        </p:nvSpPr>
        <p:spPr>
          <a:xfrm>
            <a:off x="4038600" y="6356350"/>
            <a:ext cx="4114800" cy="365125"/>
          </a:xfrm>
        </p:spPr>
        <p:txBody>
          <a:bodyPr/>
          <a:lstStyle/>
          <a:p>
            <a:endParaRPr lang="ko-KR" altLang="en-US" dirty="0"/>
          </a:p>
        </p:txBody>
      </p:sp>
      <p:sp>
        <p:nvSpPr>
          <p:cNvPr id="10" name="슬라이드 번호 개체 틀 5"/>
          <p:cNvSpPr>
            <a:spLocks noGrp="1"/>
          </p:cNvSpPr>
          <p:nvPr>
            <p:ph type="sldNum" sz="quarter" idx="12"/>
          </p:nvPr>
        </p:nvSpPr>
        <p:spPr>
          <a:xfrm>
            <a:off x="8610600" y="6356350"/>
            <a:ext cx="2743200" cy="365125"/>
          </a:xfrm>
        </p:spPr>
        <p:txBody>
          <a:bodyPr/>
          <a:lstStyle/>
          <a:p>
            <a:fld id="{9B6ADB28-AEB7-4A17-B82E-FB255641344D}" type="slidenum">
              <a:rPr lang="ko-KR" altLang="en-US" smtClean="0"/>
              <a:t>‹N°›</a:t>
            </a:fld>
            <a:endParaRPr lang="ko-KR" altLang="en-US" dirty="0"/>
          </a:p>
        </p:txBody>
      </p:sp>
      <p:sp>
        <p:nvSpPr>
          <p:cNvPr id="2" name="그림 개체 틀 5">
            <a:extLst>
              <a:ext uri="{FF2B5EF4-FFF2-40B4-BE49-F238E27FC236}">
                <a16:creationId xmlns:a16="http://schemas.microsoft.com/office/drawing/2014/main" id="{08709245-8B57-B144-4915-32E9643A1EEA}"/>
              </a:ext>
            </a:extLst>
          </p:cNvPr>
          <p:cNvSpPr>
            <a:spLocks noGrp="1"/>
          </p:cNvSpPr>
          <p:nvPr>
            <p:ph type="pic" sz="quarter" idx="13"/>
          </p:nvPr>
        </p:nvSpPr>
        <p:spPr>
          <a:xfrm>
            <a:off x="-1" y="0"/>
            <a:ext cx="12192001" cy="6858000"/>
          </a:xfrm>
        </p:spPr>
        <p:txBody>
          <a:bodyPr/>
          <a:lstStyle/>
          <a:p>
            <a:endParaRPr lang="ko-KR" altLang="en-US"/>
          </a:p>
        </p:txBody>
      </p:sp>
    </p:spTree>
    <p:extLst>
      <p:ext uri="{BB962C8B-B14F-4D97-AF65-F5344CB8AC3E}">
        <p14:creationId xmlns:p14="http://schemas.microsoft.com/office/powerpoint/2010/main" val="2831370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F9F86-C622-4EFC-BFE8-79E9D5E6FAAC}" type="datetime1">
              <a:rPr lang="ko-KR" altLang="fr-FR" smtClean="0"/>
              <a:t>2026-02-05</a:t>
            </a:fld>
            <a:endParaRPr lang="ko-KR" alt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84E43-31B2-45CF-BDA5-AA5C5336A78C}" type="slidenum">
              <a:rPr lang="ko-KR" altLang="en-US" smtClean="0"/>
              <a:t>‹N°›</a:t>
            </a:fld>
            <a:endParaRPr lang="ko-KR" altLang="en-US" dirty="0"/>
          </a:p>
        </p:txBody>
      </p:sp>
    </p:spTree>
    <p:extLst>
      <p:ext uri="{BB962C8B-B14F-4D97-AF65-F5344CB8AC3E}">
        <p14:creationId xmlns:p14="http://schemas.microsoft.com/office/powerpoint/2010/main" val="127737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webp"/><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google.fr/imgres?imgurl=http://travel.mongabay.com/indonesia/600/sumatra_0699.jpg&amp;imgrefurl=https://global.mongabay.com/fr/rainforests/&amp;docid=Ui4nyvjsOOm04M&amp;tbnid=mCH9ZiFBb6wqqM:&amp;vet=10ahUKEwjC1aqL1vfXAhUSJVAKHd6JCKUQMwhTKBwwHA..i&amp;w=600&amp;h=400&amp;bih=429&amp;biw=911&amp;q=image%20for%C3%AAt%20tropicale&amp;ved=0ahUKEwjC1aqL1vfXAhUSJVAKHd6JCKUQMwhTKBwwHA&amp;iact=mrc&amp;uact=8"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emf"/><Relationship Id="rId5" Type="http://schemas.openxmlformats.org/officeDocument/2006/relationships/image" Target="../media/image30.png"/><Relationship Id="rId10" Type="http://schemas.openxmlformats.org/officeDocument/2006/relationships/image" Target="../media/image35.emf"/><Relationship Id="rId4" Type="http://schemas.openxmlformats.org/officeDocument/2006/relationships/image" Target="../media/image29.png"/><Relationship Id="rId9"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직선 연결선 6">
            <a:extLst>
              <a:ext uri="{FF2B5EF4-FFF2-40B4-BE49-F238E27FC236}">
                <a16:creationId xmlns:a16="http://schemas.microsoft.com/office/drawing/2014/main" id="{6C46C096-DF38-68F9-D39F-25CDBCFEF737}"/>
              </a:ext>
            </a:extLst>
          </p:cNvPr>
          <p:cNvCxnSpPr>
            <a:cxnSpLocks/>
          </p:cNvCxnSpPr>
          <p:nvPr/>
        </p:nvCxnSpPr>
        <p:spPr>
          <a:xfrm>
            <a:off x="5129739" y="2309229"/>
            <a:ext cx="50673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직사각형 30">
            <a:extLst>
              <a:ext uri="{FF2B5EF4-FFF2-40B4-BE49-F238E27FC236}">
                <a16:creationId xmlns:a16="http://schemas.microsoft.com/office/drawing/2014/main" id="{4E69597C-393E-028B-6CD2-A87D1C526C31}"/>
              </a:ext>
            </a:extLst>
          </p:cNvPr>
          <p:cNvSpPr/>
          <p:nvPr/>
        </p:nvSpPr>
        <p:spPr>
          <a:xfrm>
            <a:off x="3743324" y="581030"/>
            <a:ext cx="300869" cy="5391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TextBox 11">
            <a:extLst>
              <a:ext uri="{FF2B5EF4-FFF2-40B4-BE49-F238E27FC236}">
                <a16:creationId xmlns:a16="http://schemas.microsoft.com/office/drawing/2014/main" id="{662FE318-280F-437A-676F-E5FE41D14EB1}"/>
              </a:ext>
            </a:extLst>
          </p:cNvPr>
          <p:cNvSpPr txBox="1"/>
          <p:nvPr/>
        </p:nvSpPr>
        <p:spPr>
          <a:xfrm>
            <a:off x="6620144" y="5294591"/>
            <a:ext cx="2664345" cy="461024"/>
          </a:xfrm>
          <a:prstGeom prst="rect">
            <a:avLst/>
          </a:prstGeom>
          <a:noFill/>
        </p:spPr>
        <p:txBody>
          <a:bodyPr wrap="square" rtlCol="0">
            <a:spAutoFit/>
          </a:bodyPr>
          <a:lstStyle>
            <a:defPPr>
              <a:defRPr lang="x-none"/>
            </a:defPPr>
            <a:lvl1pPr>
              <a:lnSpc>
                <a:spcPct val="150000"/>
              </a:lnSpc>
              <a:defRPr sz="900">
                <a:solidFill>
                  <a:schemeClr val="bg2">
                    <a:lumMod val="50000"/>
                  </a:schemeClr>
                </a:solidFill>
              </a:defRPr>
            </a:lvl1pPr>
          </a:lstStyle>
          <a:p>
            <a:pPr algn="ctr"/>
            <a:r>
              <a:rPr lang="fr-FR" sz="1800" b="1" dirty="0">
                <a:solidFill>
                  <a:schemeClr val="tx1">
                    <a:lumMod val="85000"/>
                    <a:lumOff val="15000"/>
                  </a:schemeClr>
                </a:solidFill>
                <a:latin typeface="+mj-lt"/>
              </a:rPr>
              <a:t>05 Février 2026</a:t>
            </a:r>
            <a:endParaRPr lang="fr-FR" sz="1800" b="1" noProof="0" dirty="0">
              <a:solidFill>
                <a:schemeClr val="tx1">
                  <a:lumMod val="85000"/>
                  <a:lumOff val="15000"/>
                </a:schemeClr>
              </a:solidFill>
              <a:latin typeface="+mj-lt"/>
            </a:endParaRPr>
          </a:p>
        </p:txBody>
      </p:sp>
      <p:pic>
        <p:nvPicPr>
          <p:cNvPr id="14" name="Picture 13">
            <a:extLst>
              <a:ext uri="{FF2B5EF4-FFF2-40B4-BE49-F238E27FC236}">
                <a16:creationId xmlns:a16="http://schemas.microsoft.com/office/drawing/2014/main" id="{29BE1BF9-FC87-8193-609C-9397AA36D8A5}"/>
              </a:ext>
            </a:extLst>
          </p:cNvPr>
          <p:cNvPicPr>
            <a:picLocks noChangeAspect="1"/>
          </p:cNvPicPr>
          <p:nvPr/>
        </p:nvPicPr>
        <p:blipFill>
          <a:blip r:embed="rId3"/>
          <a:srcRect r="3090" b="6610"/>
          <a:stretch/>
        </p:blipFill>
        <p:spPr>
          <a:xfrm>
            <a:off x="320675" y="5842910"/>
            <a:ext cx="698862" cy="878565"/>
          </a:xfrm>
          <a:prstGeom prst="rect">
            <a:avLst/>
          </a:prstGeom>
        </p:spPr>
      </p:pic>
      <p:pic>
        <p:nvPicPr>
          <p:cNvPr id="16" name="Picture 15">
            <a:extLst>
              <a:ext uri="{FF2B5EF4-FFF2-40B4-BE49-F238E27FC236}">
                <a16:creationId xmlns:a16="http://schemas.microsoft.com/office/drawing/2014/main" id="{B7FF9A9F-40DA-6364-5BAA-B82E173CA5BE}"/>
              </a:ext>
            </a:extLst>
          </p:cNvPr>
          <p:cNvPicPr>
            <a:picLocks noChangeAspect="1"/>
          </p:cNvPicPr>
          <p:nvPr/>
        </p:nvPicPr>
        <p:blipFill>
          <a:blip r:embed="rId4"/>
          <a:stretch>
            <a:fillRect/>
          </a:stretch>
        </p:blipFill>
        <p:spPr>
          <a:xfrm>
            <a:off x="1313561" y="5801114"/>
            <a:ext cx="895328" cy="895328"/>
          </a:xfrm>
          <a:prstGeom prst="rect">
            <a:avLst/>
          </a:prstGeom>
        </p:spPr>
      </p:pic>
      <p:sp>
        <p:nvSpPr>
          <p:cNvPr id="2" name="Slide Number Placeholder 1">
            <a:extLst>
              <a:ext uri="{FF2B5EF4-FFF2-40B4-BE49-F238E27FC236}">
                <a16:creationId xmlns:a16="http://schemas.microsoft.com/office/drawing/2014/main" id="{BA21083A-D947-E5F6-7EE8-9E2231824615}"/>
              </a:ext>
            </a:extLst>
          </p:cNvPr>
          <p:cNvSpPr>
            <a:spLocks noGrp="1"/>
          </p:cNvSpPr>
          <p:nvPr>
            <p:ph type="sldNum" sz="quarter" idx="12"/>
          </p:nvPr>
        </p:nvSpPr>
        <p:spPr/>
        <p:txBody>
          <a:bodyPr/>
          <a:lstStyle/>
          <a:p>
            <a:fld id="{9B6ADB28-AEB7-4A17-B82E-FB255641344D}" type="slidenum">
              <a:rPr lang="ko-KR" altLang="en-US" smtClean="0"/>
              <a:t>1</a:t>
            </a:fld>
            <a:endParaRPr lang="ko-KR" altLang="en-US" dirty="0"/>
          </a:p>
        </p:txBody>
      </p:sp>
      <p:pic>
        <p:nvPicPr>
          <p:cNvPr id="1026" name="Picture 2" descr="Logo Énergie Renouvelable Images – Browse 2,984 Stock Photos, Vectors, and  Video | Adobe 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619648"/>
            <a:ext cx="3429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AA22B37-4D96-0957-7004-595D2EAAB6FE}"/>
              </a:ext>
            </a:extLst>
          </p:cNvPr>
          <p:cNvSpPr/>
          <p:nvPr/>
        </p:nvSpPr>
        <p:spPr>
          <a:xfrm>
            <a:off x="4550833" y="3247877"/>
            <a:ext cx="7333191" cy="2046714"/>
          </a:xfrm>
          <a:prstGeom prst="rect">
            <a:avLst/>
          </a:prstGeom>
          <a:solidFill>
            <a:schemeClr val="bg1">
              <a:alpha val="80000"/>
            </a:schemeClr>
          </a:solidFill>
        </p:spPr>
        <p:txBody>
          <a:bodyPr wrap="square">
            <a:spAutoFit/>
          </a:bodyPr>
          <a:lstStyle/>
          <a:p>
            <a:pPr algn="ctr" defTabSz="293202" latinLnBrk="0">
              <a:defRPr/>
            </a:pPr>
            <a:r>
              <a:rPr lang="fr-FR" altLang="en-US" sz="3000" b="1" dirty="0">
                <a:latin typeface="+mj-lt"/>
                <a:ea typeface="Calibri" panose="020F0502020204030204" pitchFamily="34" charset="0"/>
                <a:cs typeface="Times New Roman" panose="02020603050405020304" pitchFamily="18" charset="0"/>
              </a:rPr>
              <a:t>Plan d’Actions-ENR </a:t>
            </a:r>
          </a:p>
          <a:p>
            <a:pPr algn="ctr" defTabSz="293202" latinLnBrk="0">
              <a:defRPr/>
            </a:pPr>
            <a:r>
              <a:rPr lang="fr-FR" altLang="en-US" sz="3000" b="1" dirty="0">
                <a:latin typeface="+mj-lt"/>
                <a:ea typeface="Calibri" panose="020F0502020204030204" pitchFamily="34" charset="0"/>
                <a:cs typeface="Times New Roman" panose="02020603050405020304" pitchFamily="18" charset="0"/>
              </a:rPr>
              <a:t>Pour la transition énergétique au Cameroun </a:t>
            </a:r>
            <a:br>
              <a:rPr lang="fr-FR" altLang="en-US" sz="3000" b="1" dirty="0">
                <a:latin typeface="+mj-lt"/>
                <a:ea typeface="Calibri" panose="020F0502020204030204" pitchFamily="34" charset="0"/>
                <a:cs typeface="Times New Roman" panose="02020603050405020304" pitchFamily="18" charset="0"/>
              </a:rPr>
            </a:br>
            <a:endParaRPr lang="fr-FR" sz="3000" b="1" dirty="0">
              <a:latin typeface="+mj-lt"/>
              <a:ea typeface="Calibri" panose="020F0502020204030204" pitchFamily="34" charset="0"/>
              <a:cs typeface="Times New Roman" panose="02020603050405020304" pitchFamily="18" charset="0"/>
            </a:endParaRPr>
          </a:p>
          <a:p>
            <a:pPr algn="ctr" defTabSz="293202" latinLnBrk="0">
              <a:defRPr/>
            </a:pPr>
            <a:endParaRPr lang="fr-FR" altLang="en-US" sz="700" b="1" dirty="0">
              <a:latin typeface="+mj-lt"/>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D93B9967-1929-C7D5-799B-A1E2282707B2}"/>
              </a:ext>
            </a:extLst>
          </p:cNvPr>
          <p:cNvSpPr txBox="1"/>
          <p:nvPr/>
        </p:nvSpPr>
        <p:spPr>
          <a:xfrm>
            <a:off x="4394736" y="1041992"/>
            <a:ext cx="6959064" cy="830997"/>
          </a:xfrm>
          <a:prstGeom prst="rect">
            <a:avLst/>
          </a:prstGeom>
          <a:noFill/>
        </p:spPr>
        <p:txBody>
          <a:bodyPr wrap="square" rtlCol="0">
            <a:spAutoFit/>
          </a:bodyPr>
          <a:lstStyle/>
          <a:p>
            <a:pPr algn="ctr"/>
            <a:r>
              <a:rPr lang="fr-FR" sz="2400" b="1" dirty="0">
                <a:latin typeface="Arial Black" panose="020B0A04020102020204" pitchFamily="34" charset="0"/>
                <a:cs typeface="Arial" panose="020B0604020202020204" pitchFamily="34" charset="0"/>
              </a:rPr>
              <a:t>SND30 ET TRANSITION ENERGETIQUE AU CAMEROUN</a:t>
            </a:r>
          </a:p>
        </p:txBody>
      </p:sp>
    </p:spTree>
    <p:extLst>
      <p:ext uri="{BB962C8B-B14F-4D97-AF65-F5344CB8AC3E}">
        <p14:creationId xmlns:p14="http://schemas.microsoft.com/office/powerpoint/2010/main" val="141086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506B1599-8F81-E68C-8403-09165825E31B}"/>
              </a:ext>
            </a:extLst>
          </p:cNvPr>
          <p:cNvSpPr/>
          <p:nvPr/>
        </p:nvSpPr>
        <p:spPr>
          <a:xfrm>
            <a:off x="10525125" y="0"/>
            <a:ext cx="180975" cy="1471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제목 3">
            <a:extLst>
              <a:ext uri="{FF2B5EF4-FFF2-40B4-BE49-F238E27FC236}">
                <a16:creationId xmlns:a16="http://schemas.microsoft.com/office/drawing/2014/main" id="{E26BF08B-C518-AD7D-A1ED-71B9CE8ADAFB}"/>
              </a:ext>
            </a:extLst>
          </p:cNvPr>
          <p:cNvSpPr txBox="1">
            <a:spLocks/>
          </p:cNvSpPr>
          <p:nvPr/>
        </p:nvSpPr>
        <p:spPr>
          <a:xfrm flipH="1">
            <a:off x="10679125" y="-32759"/>
            <a:ext cx="139700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fr-FR" sz="8800" noProof="0" dirty="0">
                <a:cs typeface="Calibri" panose="020F0502020204030204" pitchFamily="34" charset="0"/>
              </a:rPr>
              <a:t>3</a:t>
            </a:r>
            <a:r>
              <a:rPr lang="fr-FR" sz="3200" noProof="0" dirty="0">
                <a:cs typeface="Calibri" panose="020F0502020204030204" pitchFamily="34" charset="0"/>
              </a:rPr>
              <a:t>.2/3</a:t>
            </a:r>
            <a:endParaRPr lang="fr-FR" sz="3600" b="0" noProof="0" dirty="0">
              <a:cs typeface="Calibri" panose="020F0502020204030204" pitchFamily="34" charset="0"/>
            </a:endParaRPr>
          </a:p>
        </p:txBody>
      </p:sp>
      <p:sp>
        <p:nvSpPr>
          <p:cNvPr id="23" name="직사각형 13">
            <a:extLst>
              <a:ext uri="{FF2B5EF4-FFF2-40B4-BE49-F238E27FC236}">
                <a16:creationId xmlns:a16="http://schemas.microsoft.com/office/drawing/2014/main" id="{8BDE6708-4875-AFBC-BB3C-0B44D85278B6}"/>
              </a:ext>
            </a:extLst>
          </p:cNvPr>
          <p:cNvSpPr/>
          <p:nvPr/>
        </p:nvSpPr>
        <p:spPr>
          <a:xfrm>
            <a:off x="2079206" y="2084866"/>
            <a:ext cx="45719" cy="3563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Picture 24">
            <a:extLst>
              <a:ext uri="{FF2B5EF4-FFF2-40B4-BE49-F238E27FC236}">
                <a16:creationId xmlns:a16="http://schemas.microsoft.com/office/drawing/2014/main" id="{06B44B88-E563-4556-1072-82C0666DC416}"/>
              </a:ext>
            </a:extLst>
          </p:cNvPr>
          <p:cNvPicPr>
            <a:picLocks noChangeAspect="1"/>
          </p:cNvPicPr>
          <p:nvPr/>
        </p:nvPicPr>
        <p:blipFill>
          <a:blip r:embed="rId3"/>
          <a:stretch>
            <a:fillRect/>
          </a:stretch>
        </p:blipFill>
        <p:spPr>
          <a:xfrm>
            <a:off x="292556" y="4643730"/>
            <a:ext cx="1519589" cy="1927774"/>
          </a:xfrm>
          <a:prstGeom prst="rect">
            <a:avLst/>
          </a:prstGeom>
        </p:spPr>
      </p:pic>
      <p:sp>
        <p:nvSpPr>
          <p:cNvPr id="9" name="Rectangle 8">
            <a:extLst>
              <a:ext uri="{FF2B5EF4-FFF2-40B4-BE49-F238E27FC236}">
                <a16:creationId xmlns:a16="http://schemas.microsoft.com/office/drawing/2014/main" id="{EAA22B37-4D96-0957-7004-595D2EAAB6FE}"/>
              </a:ext>
            </a:extLst>
          </p:cNvPr>
          <p:cNvSpPr/>
          <p:nvPr/>
        </p:nvSpPr>
        <p:spPr>
          <a:xfrm>
            <a:off x="632073" y="388495"/>
            <a:ext cx="9642477" cy="815608"/>
          </a:xfrm>
          <a:prstGeom prst="rect">
            <a:avLst/>
          </a:prstGeom>
          <a:noFill/>
        </p:spPr>
        <p:txBody>
          <a:bodyPr wrap="square">
            <a:spAutoFit/>
          </a:bodyPr>
          <a:lstStyle/>
          <a:p>
            <a:pPr algn="r" defTabSz="293202" latinLnBrk="0">
              <a:defRPr/>
            </a:pPr>
            <a:r>
              <a:rPr lang="fr-FR" altLang="en-US" sz="4000" b="1" dirty="0">
                <a:solidFill>
                  <a:srgbClr val="6B49FF"/>
                </a:solidFill>
                <a:latin typeface="+mj-lt"/>
                <a:ea typeface="Calibri" panose="020F0502020204030204" pitchFamily="34" charset="0"/>
                <a:cs typeface="Times New Roman" panose="02020603050405020304" pitchFamily="18" charset="0"/>
              </a:rPr>
              <a:t>Vision et stratégie</a:t>
            </a:r>
          </a:p>
          <a:p>
            <a:pPr algn="ctr" defTabSz="293202" latinLnBrk="0">
              <a:defRPr/>
            </a:pPr>
            <a:endParaRPr lang="fr-FR" altLang="en-US" sz="700" b="1" dirty="0">
              <a:latin typeface="+mj-lt"/>
              <a:ea typeface="Calibri" panose="020F0502020204030204" pitchFamily="34" charset="0"/>
              <a:cs typeface="Times New Roman" panose="02020603050405020304" pitchFamily="18" charset="0"/>
            </a:endParaRPr>
          </a:p>
        </p:txBody>
      </p:sp>
      <p:sp>
        <p:nvSpPr>
          <p:cNvPr id="4" name="AutoShape 2" descr="Generated imag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15885" t="22461" r="23047" b="32226"/>
          <a:stretch/>
        </p:blipFill>
        <p:spPr>
          <a:xfrm rot="17754697">
            <a:off x="-155005" y="2972656"/>
            <a:ext cx="2271284" cy="1123535"/>
          </a:xfrm>
          <a:prstGeom prst="rect">
            <a:avLst/>
          </a:prstGeom>
        </p:spPr>
      </p:pic>
      <p:sp>
        <p:nvSpPr>
          <p:cNvPr id="2" name="Google Shape;102;p14">
            <a:extLst>
              <a:ext uri="{FF2B5EF4-FFF2-40B4-BE49-F238E27FC236}">
                <a16:creationId xmlns:a16="http://schemas.microsoft.com/office/drawing/2014/main" id="{8084C04D-36C7-142D-E2E2-D2F7DD6B3B73}"/>
              </a:ext>
            </a:extLst>
          </p:cNvPr>
          <p:cNvSpPr txBox="1"/>
          <p:nvPr/>
        </p:nvSpPr>
        <p:spPr>
          <a:xfrm>
            <a:off x="5632868" y="1773173"/>
            <a:ext cx="257175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None/>
            </a:pPr>
            <a:r>
              <a:rPr lang="en-US" sz="3200" b="1" i="0" u="none" strike="noStrike" cap="none" dirty="0">
                <a:solidFill>
                  <a:srgbClr val="CE1126"/>
                </a:solidFill>
                <a:latin typeface="Cinzel"/>
                <a:ea typeface="Cinzel"/>
                <a:cs typeface="Cinzel"/>
                <a:sym typeface="Cinzel"/>
              </a:rPr>
              <a:t>6000 MW</a:t>
            </a:r>
            <a:endParaRPr sz="900" dirty="0"/>
          </a:p>
        </p:txBody>
      </p:sp>
      <p:sp>
        <p:nvSpPr>
          <p:cNvPr id="3" name="Google Shape;103;p14">
            <a:extLst>
              <a:ext uri="{FF2B5EF4-FFF2-40B4-BE49-F238E27FC236}">
                <a16:creationId xmlns:a16="http://schemas.microsoft.com/office/drawing/2014/main" id="{9D5EDCCC-BF9C-38A4-AF27-8AA697181ACB}"/>
              </a:ext>
            </a:extLst>
          </p:cNvPr>
          <p:cNvSpPr txBox="1"/>
          <p:nvPr/>
        </p:nvSpPr>
        <p:spPr>
          <a:xfrm>
            <a:off x="5632868" y="2296594"/>
            <a:ext cx="2571750" cy="50013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25000"/>
              </a:lnSpc>
              <a:spcBef>
                <a:spcPts val="0"/>
              </a:spcBef>
              <a:spcAft>
                <a:spcPts val="0"/>
              </a:spcAft>
              <a:buNone/>
            </a:pPr>
            <a:r>
              <a:rPr lang="en-US" b="1" i="0" u="none" strike="noStrike" cap="none" dirty="0">
                <a:solidFill>
                  <a:srgbClr val="333333"/>
                </a:solidFill>
                <a:latin typeface="Lato" panose="020F0502020204030203"/>
                <a:ea typeface="Lato" panose="020F0502020204030203"/>
                <a:cs typeface="Lato" panose="020F0502020204030203"/>
                <a:sym typeface="Lato" panose="020F0502020204030203"/>
              </a:rPr>
              <a:t> CAPACITÉ INSTALLÉE</a:t>
            </a:r>
          </a:p>
          <a:p>
            <a:pPr marL="0" marR="0" lvl="0" indent="0" algn="ctr" rtl="0">
              <a:lnSpc>
                <a:spcPct val="125000"/>
              </a:lnSpc>
              <a:spcBef>
                <a:spcPts val="0"/>
              </a:spcBef>
              <a:spcAft>
                <a:spcPts val="0"/>
              </a:spcAft>
              <a:buNone/>
            </a:pPr>
            <a:r>
              <a:rPr lang="en-US" sz="1200" b="1" dirty="0">
                <a:solidFill>
                  <a:srgbClr val="333333"/>
                </a:solidFill>
                <a:latin typeface="Lato" panose="020F0502020204030203"/>
                <a:ea typeface="Lato" panose="020F0502020204030203"/>
                <a:cs typeface="Lato" panose="020F0502020204030203"/>
                <a:sym typeface="Lato" panose="020F0502020204030203"/>
              </a:rPr>
              <a:t>HORIZON 2035</a:t>
            </a:r>
            <a:endParaRPr sz="1200" dirty="0"/>
          </a:p>
        </p:txBody>
      </p:sp>
      <p:sp>
        <p:nvSpPr>
          <p:cNvPr id="8" name="Google Shape;105;p14">
            <a:extLst>
              <a:ext uri="{FF2B5EF4-FFF2-40B4-BE49-F238E27FC236}">
                <a16:creationId xmlns:a16="http://schemas.microsoft.com/office/drawing/2014/main" id="{B32DFD3B-7D28-AF4F-41CD-1F2109B210B4}"/>
              </a:ext>
            </a:extLst>
          </p:cNvPr>
          <p:cNvSpPr txBox="1"/>
          <p:nvPr/>
        </p:nvSpPr>
        <p:spPr>
          <a:xfrm>
            <a:off x="4090393" y="2307469"/>
            <a:ext cx="1955452" cy="164660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25000"/>
              </a:lnSpc>
              <a:spcBef>
                <a:spcPts val="0"/>
              </a:spcBef>
              <a:spcAft>
                <a:spcPts val="0"/>
              </a:spcAft>
              <a:buNone/>
            </a:pPr>
            <a:r>
              <a:rPr lang="en-US" b="1" i="0" u="none" strike="noStrike" cap="none" dirty="0">
                <a:solidFill>
                  <a:srgbClr val="333333"/>
                </a:solidFill>
                <a:latin typeface="Lato" panose="020F0502020204030203"/>
                <a:ea typeface="Lato" panose="020F0502020204030203"/>
                <a:cs typeface="Lato" panose="020F0502020204030203"/>
                <a:sym typeface="Lato" panose="020F0502020204030203"/>
              </a:rPr>
              <a:t>TAUX D'ACCÈS</a:t>
            </a:r>
            <a:br>
              <a:rPr lang="en-US"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br>
            <a:r>
              <a:rPr lang="en-US" b="1" i="0" u="none" strike="noStrike" cap="none" dirty="0">
                <a:solidFill>
                  <a:srgbClr val="333333"/>
                </a:solidFill>
                <a:latin typeface="Lato" panose="020F0502020204030203"/>
                <a:ea typeface="Lato" panose="020F0502020204030203"/>
                <a:cs typeface="Lato" panose="020F0502020204030203"/>
                <a:sym typeface="Lato" panose="020F0502020204030203"/>
              </a:rPr>
              <a:t> À L'ÉLECTRICITÉ</a:t>
            </a:r>
          </a:p>
          <a:p>
            <a:pPr marL="0" marR="0" lvl="0" indent="0" algn="ctr" rtl="0">
              <a:spcBef>
                <a:spcPts val="0"/>
              </a:spcBef>
              <a:spcAft>
                <a:spcPts val="0"/>
              </a:spcAft>
              <a:buNone/>
            </a:pPr>
            <a:r>
              <a:rPr lang="en-US" sz="3200" b="1" dirty="0">
                <a:solidFill>
                  <a:srgbClr val="CE1126"/>
                </a:solidFill>
                <a:latin typeface="Cinzel"/>
                <a:sym typeface="Lato" panose="020F0502020204030203"/>
              </a:rPr>
              <a:t>+ </a:t>
            </a:r>
            <a:r>
              <a:rPr lang="en-US" sz="2400" b="1" dirty="0">
                <a:solidFill>
                  <a:srgbClr val="CE1126"/>
                </a:solidFill>
                <a:latin typeface="Cinzel"/>
                <a:sym typeface="Lato" panose="020F0502020204030203"/>
              </a:rPr>
              <a:t>8 MILLIONS</a:t>
            </a:r>
            <a:r>
              <a:rPr lang="en-US" sz="2400" b="1" dirty="0">
                <a:solidFill>
                  <a:srgbClr val="40A4DF"/>
                </a:solidFill>
                <a:latin typeface="Lato" panose="020F0502020204030203"/>
                <a:ea typeface="Lato" panose="020F0502020204030203"/>
                <a:cs typeface="Lato" panose="020F0502020204030203"/>
                <a:sym typeface="Lato" panose="020F0502020204030203"/>
              </a:rPr>
              <a:t> </a:t>
            </a:r>
          </a:p>
          <a:p>
            <a:pPr marL="0" marR="0" lvl="0" indent="0" algn="ctr" rtl="0">
              <a:spcBef>
                <a:spcPts val="0"/>
              </a:spcBef>
              <a:spcAft>
                <a:spcPts val="0"/>
              </a:spcAft>
              <a:buNone/>
            </a:pPr>
            <a:r>
              <a:rPr lang="en-US" sz="2400" b="1" dirty="0">
                <a:solidFill>
                  <a:srgbClr val="CE1126"/>
                </a:solidFill>
                <a:latin typeface="Cinzel"/>
                <a:sym typeface="Lato" panose="020F0502020204030203"/>
              </a:rPr>
              <a:t>ABONNES</a:t>
            </a:r>
          </a:p>
          <a:p>
            <a:pPr algn="ctr"/>
            <a:r>
              <a:rPr lang="en-US" sz="1600" b="1" dirty="0">
                <a:solidFill>
                  <a:srgbClr val="333333"/>
                </a:solidFill>
                <a:latin typeface="Lato" panose="020F0502020204030203"/>
                <a:ea typeface="Lato" panose="020F0502020204030203"/>
                <a:cs typeface="Lato" panose="020F0502020204030203"/>
                <a:sym typeface="Lato" panose="020F0502020204030203"/>
              </a:rPr>
              <a:t>HORIZON 2030</a:t>
            </a:r>
            <a:endParaRPr lang="en-US" sz="1600" dirty="0"/>
          </a:p>
        </p:txBody>
      </p:sp>
      <p:sp>
        <p:nvSpPr>
          <p:cNvPr id="10" name="Google Shape;106;p14">
            <a:extLst>
              <a:ext uri="{FF2B5EF4-FFF2-40B4-BE49-F238E27FC236}">
                <a16:creationId xmlns:a16="http://schemas.microsoft.com/office/drawing/2014/main" id="{4A927F75-A4BB-C953-F426-ED1947F7C9BC}"/>
              </a:ext>
            </a:extLst>
          </p:cNvPr>
          <p:cNvSpPr txBox="1"/>
          <p:nvPr/>
        </p:nvSpPr>
        <p:spPr>
          <a:xfrm>
            <a:off x="9539433" y="1856791"/>
            <a:ext cx="257175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None/>
            </a:pPr>
            <a:r>
              <a:rPr lang="en-US" sz="3200" b="1" i="0" u="none" strike="noStrike" cap="none" dirty="0">
                <a:solidFill>
                  <a:srgbClr val="CE1126"/>
                </a:solidFill>
                <a:latin typeface="Cinzel"/>
                <a:ea typeface="Cinzel"/>
                <a:cs typeface="Cinzel"/>
                <a:sym typeface="Cinzel"/>
              </a:rPr>
              <a:t>1500 MW</a:t>
            </a:r>
            <a:endParaRPr sz="900" dirty="0"/>
          </a:p>
        </p:txBody>
      </p:sp>
      <p:sp>
        <p:nvSpPr>
          <p:cNvPr id="11" name="Google Shape;107;p14">
            <a:extLst>
              <a:ext uri="{FF2B5EF4-FFF2-40B4-BE49-F238E27FC236}">
                <a16:creationId xmlns:a16="http://schemas.microsoft.com/office/drawing/2014/main" id="{B29D28E2-768A-C961-91DA-A1FD1B1BF4F5}"/>
              </a:ext>
            </a:extLst>
          </p:cNvPr>
          <p:cNvSpPr txBox="1"/>
          <p:nvPr/>
        </p:nvSpPr>
        <p:spPr>
          <a:xfrm>
            <a:off x="9620250" y="2410789"/>
            <a:ext cx="2571750" cy="53860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25000"/>
              </a:lnSpc>
              <a:spcBef>
                <a:spcPts val="0"/>
              </a:spcBef>
              <a:spcAft>
                <a:spcPts val="0"/>
              </a:spcAft>
              <a:buNone/>
            </a:pPr>
            <a:r>
              <a:rPr lang="en-US" b="1" i="0" u="none" strike="noStrike" cap="none" dirty="0">
                <a:solidFill>
                  <a:srgbClr val="333333"/>
                </a:solidFill>
                <a:latin typeface="Lato" panose="020F0502020204030203"/>
                <a:ea typeface="Lato" panose="020F0502020204030203"/>
                <a:cs typeface="Lato" panose="020F0502020204030203"/>
                <a:sym typeface="Lato" panose="020F0502020204030203"/>
              </a:rPr>
              <a:t>EXPORT RÉGIONAL</a:t>
            </a:r>
          </a:p>
          <a:p>
            <a:pPr marL="0" marR="0" lvl="0" indent="0" algn="ctr" rtl="0">
              <a:lnSpc>
                <a:spcPct val="125000"/>
              </a:lnSpc>
              <a:spcBef>
                <a:spcPts val="0"/>
              </a:spcBef>
              <a:spcAft>
                <a:spcPts val="0"/>
              </a:spcAft>
              <a:buNone/>
            </a:pPr>
            <a:r>
              <a:rPr lang="en-US" b="1" dirty="0">
                <a:solidFill>
                  <a:srgbClr val="333333"/>
                </a:solidFill>
                <a:latin typeface="Lato" panose="020F0502020204030203"/>
                <a:ea typeface="Lato" panose="020F0502020204030203"/>
                <a:cs typeface="Lato" panose="020F0502020204030203"/>
                <a:sym typeface="Lato" panose="020F0502020204030203"/>
              </a:rPr>
              <a:t>HORIZON 2035</a:t>
            </a:r>
            <a:endParaRPr dirty="0"/>
          </a:p>
        </p:txBody>
      </p:sp>
      <p:sp>
        <p:nvSpPr>
          <p:cNvPr id="13" name="Google Shape;102;p14">
            <a:extLst>
              <a:ext uri="{FF2B5EF4-FFF2-40B4-BE49-F238E27FC236}">
                <a16:creationId xmlns:a16="http://schemas.microsoft.com/office/drawing/2014/main" id="{F4E83584-09C3-D1A2-FA1C-D2894B865C11}"/>
              </a:ext>
            </a:extLst>
          </p:cNvPr>
          <p:cNvSpPr txBox="1"/>
          <p:nvPr/>
        </p:nvSpPr>
        <p:spPr>
          <a:xfrm>
            <a:off x="4303673" y="1852860"/>
            <a:ext cx="1410758"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None/>
            </a:pPr>
            <a:r>
              <a:rPr lang="en-US" sz="3200" b="1" i="0" u="none" strike="noStrike" cap="none" dirty="0">
                <a:solidFill>
                  <a:srgbClr val="CE1126"/>
                </a:solidFill>
                <a:latin typeface="Cinzel"/>
                <a:ea typeface="Cinzel"/>
                <a:cs typeface="Cinzel"/>
                <a:sym typeface="Cinzel"/>
              </a:rPr>
              <a:t>100%</a:t>
            </a:r>
            <a:endParaRPr sz="900" dirty="0"/>
          </a:p>
        </p:txBody>
      </p:sp>
      <p:sp>
        <p:nvSpPr>
          <p:cNvPr id="14" name="Google Shape;102;p14">
            <a:extLst>
              <a:ext uri="{FF2B5EF4-FFF2-40B4-BE49-F238E27FC236}">
                <a16:creationId xmlns:a16="http://schemas.microsoft.com/office/drawing/2014/main" id="{6335E673-090B-54C6-FE49-91197276042D}"/>
              </a:ext>
            </a:extLst>
          </p:cNvPr>
          <p:cNvSpPr txBox="1"/>
          <p:nvPr/>
        </p:nvSpPr>
        <p:spPr>
          <a:xfrm>
            <a:off x="1868007" y="1896668"/>
            <a:ext cx="257175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None/>
            </a:pPr>
            <a:r>
              <a:rPr lang="en-US" sz="3200" b="1" dirty="0">
                <a:solidFill>
                  <a:srgbClr val="CE1126"/>
                </a:solidFill>
                <a:latin typeface="Cinzel"/>
                <a:ea typeface="Cinzel"/>
                <a:cs typeface="Cinzel"/>
                <a:sym typeface="Cinzel"/>
              </a:rPr>
              <a:t>50</a:t>
            </a:r>
            <a:r>
              <a:rPr lang="en-US" sz="3200" b="1" i="0" u="none" strike="noStrike" cap="none" dirty="0">
                <a:solidFill>
                  <a:srgbClr val="CE1126"/>
                </a:solidFill>
                <a:latin typeface="Cinzel"/>
                <a:ea typeface="Cinzel"/>
                <a:cs typeface="Cinzel"/>
                <a:sym typeface="Cinzel"/>
              </a:rPr>
              <a:t>00 MW</a:t>
            </a:r>
            <a:endParaRPr sz="900" dirty="0"/>
          </a:p>
        </p:txBody>
      </p:sp>
      <p:sp>
        <p:nvSpPr>
          <p:cNvPr id="15" name="Google Shape;103;p14">
            <a:extLst>
              <a:ext uri="{FF2B5EF4-FFF2-40B4-BE49-F238E27FC236}">
                <a16:creationId xmlns:a16="http://schemas.microsoft.com/office/drawing/2014/main" id="{DA2AB6FB-9C76-40EA-532D-56A402796410}"/>
              </a:ext>
            </a:extLst>
          </p:cNvPr>
          <p:cNvSpPr txBox="1"/>
          <p:nvPr/>
        </p:nvSpPr>
        <p:spPr>
          <a:xfrm>
            <a:off x="1868007" y="2420089"/>
            <a:ext cx="2571750" cy="50013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25000"/>
              </a:lnSpc>
              <a:spcBef>
                <a:spcPts val="0"/>
              </a:spcBef>
              <a:spcAft>
                <a:spcPts val="0"/>
              </a:spcAft>
              <a:buNone/>
            </a:pPr>
            <a:r>
              <a:rPr lang="en-US" b="1" i="0" u="none" strike="noStrike" cap="none" dirty="0">
                <a:solidFill>
                  <a:srgbClr val="333333"/>
                </a:solidFill>
                <a:latin typeface="Lato" panose="020F0502020204030203"/>
                <a:ea typeface="Lato" panose="020F0502020204030203"/>
                <a:cs typeface="Lato" panose="020F0502020204030203"/>
                <a:sym typeface="Lato" panose="020F0502020204030203"/>
              </a:rPr>
              <a:t> CAPACITÉ INSTALLÉE</a:t>
            </a:r>
          </a:p>
          <a:p>
            <a:pPr marL="0" marR="0" lvl="0" indent="0" algn="ctr" rtl="0">
              <a:lnSpc>
                <a:spcPct val="125000"/>
              </a:lnSpc>
              <a:spcBef>
                <a:spcPts val="0"/>
              </a:spcBef>
              <a:spcAft>
                <a:spcPts val="0"/>
              </a:spcAft>
              <a:buNone/>
            </a:pPr>
            <a:r>
              <a:rPr lang="en-US" sz="1200" b="1" dirty="0">
                <a:solidFill>
                  <a:srgbClr val="333333"/>
                </a:solidFill>
                <a:latin typeface="Lato" panose="020F0502020204030203"/>
                <a:ea typeface="Lato" panose="020F0502020204030203"/>
                <a:cs typeface="Lato" panose="020F0502020204030203"/>
                <a:sym typeface="Lato" panose="020F0502020204030203"/>
              </a:rPr>
              <a:t>HORIZON 2030</a:t>
            </a:r>
            <a:endParaRPr sz="1200" dirty="0"/>
          </a:p>
        </p:txBody>
      </p:sp>
      <p:pic>
        <p:nvPicPr>
          <p:cNvPr id="17" name="Google Shape;115;p15">
            <a:extLst>
              <a:ext uri="{FF2B5EF4-FFF2-40B4-BE49-F238E27FC236}">
                <a16:creationId xmlns:a16="http://schemas.microsoft.com/office/drawing/2014/main" id="{758686F3-B508-CD34-D03D-F41F4A37CCFD}"/>
              </a:ext>
            </a:extLst>
          </p:cNvPr>
          <p:cNvPicPr preferRelativeResize="0"/>
          <p:nvPr/>
        </p:nvPicPr>
        <p:blipFill rotWithShape="1">
          <a:blip r:embed="rId5"/>
          <a:srcRect/>
          <a:stretch>
            <a:fillRect/>
          </a:stretch>
        </p:blipFill>
        <p:spPr>
          <a:xfrm>
            <a:off x="3174372" y="4467178"/>
            <a:ext cx="476250" cy="476250"/>
          </a:xfrm>
          <a:prstGeom prst="rect">
            <a:avLst/>
          </a:prstGeom>
          <a:noFill/>
          <a:ln>
            <a:noFill/>
          </a:ln>
        </p:spPr>
      </p:pic>
      <p:pic>
        <p:nvPicPr>
          <p:cNvPr id="18" name="Google Shape;116;p15">
            <a:extLst>
              <a:ext uri="{FF2B5EF4-FFF2-40B4-BE49-F238E27FC236}">
                <a16:creationId xmlns:a16="http://schemas.microsoft.com/office/drawing/2014/main" id="{3A9887EF-6ABA-1448-CB38-645E8A340907}"/>
              </a:ext>
            </a:extLst>
          </p:cNvPr>
          <p:cNvPicPr preferRelativeResize="0"/>
          <p:nvPr/>
        </p:nvPicPr>
        <p:blipFill rotWithShape="1">
          <a:blip r:embed="rId6"/>
          <a:srcRect/>
          <a:stretch>
            <a:fillRect/>
          </a:stretch>
        </p:blipFill>
        <p:spPr>
          <a:xfrm>
            <a:off x="6823598" y="4459023"/>
            <a:ext cx="476250" cy="492561"/>
          </a:xfrm>
          <a:prstGeom prst="rect">
            <a:avLst/>
          </a:prstGeom>
          <a:noFill/>
          <a:ln>
            <a:noFill/>
          </a:ln>
        </p:spPr>
      </p:pic>
      <p:pic>
        <p:nvPicPr>
          <p:cNvPr id="20" name="Google Shape;117;p15">
            <a:extLst>
              <a:ext uri="{FF2B5EF4-FFF2-40B4-BE49-F238E27FC236}">
                <a16:creationId xmlns:a16="http://schemas.microsoft.com/office/drawing/2014/main" id="{A3354A80-C4AE-1A9F-B856-E9E0BD6230E9}"/>
              </a:ext>
            </a:extLst>
          </p:cNvPr>
          <p:cNvPicPr preferRelativeResize="0"/>
          <p:nvPr/>
        </p:nvPicPr>
        <p:blipFill rotWithShape="1">
          <a:blip r:embed="rId7"/>
          <a:srcRect/>
          <a:stretch>
            <a:fillRect/>
          </a:stretch>
        </p:blipFill>
        <p:spPr>
          <a:xfrm>
            <a:off x="10655938" y="4442420"/>
            <a:ext cx="476250" cy="476250"/>
          </a:xfrm>
          <a:prstGeom prst="rect">
            <a:avLst/>
          </a:prstGeom>
          <a:noFill/>
          <a:ln>
            <a:noFill/>
          </a:ln>
        </p:spPr>
      </p:pic>
      <p:sp>
        <p:nvSpPr>
          <p:cNvPr id="21" name="Google Shape;121;p15">
            <a:extLst>
              <a:ext uri="{FF2B5EF4-FFF2-40B4-BE49-F238E27FC236}">
                <a16:creationId xmlns:a16="http://schemas.microsoft.com/office/drawing/2014/main" id="{63189C52-B962-254E-2323-0651ECD22802}"/>
              </a:ext>
            </a:extLst>
          </p:cNvPr>
          <p:cNvSpPr txBox="1"/>
          <p:nvPr/>
        </p:nvSpPr>
        <p:spPr>
          <a:xfrm>
            <a:off x="1675882" y="4953717"/>
            <a:ext cx="3397299" cy="3143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50000"/>
              </a:lnSpc>
              <a:spcBef>
                <a:spcPts val="0"/>
              </a:spcBef>
              <a:spcAft>
                <a:spcPts val="0"/>
              </a:spcAft>
              <a:buNone/>
            </a:pPr>
            <a:r>
              <a:rPr lang="en-US" sz="1650" b="1" i="0" u="none" strike="noStrike" cap="none" dirty="0">
                <a:solidFill>
                  <a:srgbClr val="CE1126"/>
                </a:solidFill>
                <a:latin typeface="Cinzel"/>
                <a:ea typeface="Cinzel"/>
                <a:cs typeface="Cinzel"/>
                <a:sym typeface="Cinzel"/>
              </a:rPr>
              <a:t>2026-2028</a:t>
            </a:r>
            <a:endParaRPr dirty="0"/>
          </a:p>
        </p:txBody>
      </p:sp>
      <p:sp>
        <p:nvSpPr>
          <p:cNvPr id="22" name="Google Shape;121;p15">
            <a:extLst>
              <a:ext uri="{FF2B5EF4-FFF2-40B4-BE49-F238E27FC236}">
                <a16:creationId xmlns:a16="http://schemas.microsoft.com/office/drawing/2014/main" id="{765C8EA0-A6B0-6D8A-4CA6-BD291960453E}"/>
              </a:ext>
            </a:extLst>
          </p:cNvPr>
          <p:cNvSpPr txBox="1"/>
          <p:nvPr/>
        </p:nvSpPr>
        <p:spPr>
          <a:xfrm>
            <a:off x="5416919" y="4912781"/>
            <a:ext cx="3397299" cy="38087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50000"/>
              </a:lnSpc>
              <a:spcBef>
                <a:spcPts val="0"/>
              </a:spcBef>
              <a:spcAft>
                <a:spcPts val="0"/>
              </a:spcAft>
              <a:buNone/>
            </a:pPr>
            <a:r>
              <a:rPr lang="en-US" sz="1650" b="1" i="0" u="none" strike="noStrike" cap="none" dirty="0">
                <a:solidFill>
                  <a:srgbClr val="CE1126"/>
                </a:solidFill>
                <a:latin typeface="Cinzel"/>
                <a:ea typeface="Cinzel"/>
                <a:cs typeface="Cinzel"/>
                <a:sym typeface="Cinzel"/>
              </a:rPr>
              <a:t>2029-2032</a:t>
            </a:r>
            <a:endParaRPr dirty="0"/>
          </a:p>
        </p:txBody>
      </p:sp>
      <p:sp>
        <p:nvSpPr>
          <p:cNvPr id="24" name="Google Shape;121;p15">
            <a:extLst>
              <a:ext uri="{FF2B5EF4-FFF2-40B4-BE49-F238E27FC236}">
                <a16:creationId xmlns:a16="http://schemas.microsoft.com/office/drawing/2014/main" id="{2BF0E28A-C8BD-3D5C-9BF8-513FD97B2A62}"/>
              </a:ext>
            </a:extLst>
          </p:cNvPr>
          <p:cNvSpPr txBox="1"/>
          <p:nvPr/>
        </p:nvSpPr>
        <p:spPr>
          <a:xfrm>
            <a:off x="9190377" y="4912781"/>
            <a:ext cx="3397299" cy="38087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50000"/>
              </a:lnSpc>
              <a:spcBef>
                <a:spcPts val="0"/>
              </a:spcBef>
              <a:spcAft>
                <a:spcPts val="0"/>
              </a:spcAft>
              <a:buNone/>
            </a:pPr>
            <a:r>
              <a:rPr lang="en-US" sz="1650" b="1" i="0" u="none" strike="noStrike" cap="none" dirty="0">
                <a:solidFill>
                  <a:srgbClr val="CE1126"/>
                </a:solidFill>
                <a:latin typeface="Cinzel"/>
                <a:ea typeface="Cinzel"/>
                <a:cs typeface="Cinzel"/>
                <a:sym typeface="Cinzel"/>
              </a:rPr>
              <a:t>2033-2035</a:t>
            </a:r>
            <a:endParaRPr dirty="0"/>
          </a:p>
        </p:txBody>
      </p:sp>
      <p:sp>
        <p:nvSpPr>
          <p:cNvPr id="26" name="Google Shape;122;p15">
            <a:extLst>
              <a:ext uri="{FF2B5EF4-FFF2-40B4-BE49-F238E27FC236}">
                <a16:creationId xmlns:a16="http://schemas.microsoft.com/office/drawing/2014/main" id="{0E4CBCB2-9388-6542-A13B-A633E7A752D7}"/>
              </a:ext>
            </a:extLst>
          </p:cNvPr>
          <p:cNvSpPr txBox="1"/>
          <p:nvPr/>
        </p:nvSpPr>
        <p:spPr>
          <a:xfrm>
            <a:off x="2198204" y="5278331"/>
            <a:ext cx="2519875" cy="5539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800" b="1" i="0" u="none" strike="noStrike" cap="none" dirty="0">
                <a:solidFill>
                  <a:srgbClr val="007A5E"/>
                </a:solidFill>
                <a:latin typeface="Cinzel"/>
                <a:ea typeface="Cinzel"/>
                <a:cs typeface="Cinzel"/>
                <a:sym typeface="Cinzel"/>
              </a:rPr>
              <a:t>Consolidation/</a:t>
            </a:r>
          </a:p>
          <a:p>
            <a:pPr marL="0" marR="0" lvl="0" indent="0" algn="ctr" rtl="0">
              <a:spcBef>
                <a:spcPts val="0"/>
              </a:spcBef>
              <a:spcAft>
                <a:spcPts val="0"/>
              </a:spcAft>
              <a:buNone/>
            </a:pPr>
            <a:r>
              <a:rPr lang="en-US" sz="1800" b="1" i="0" u="none" strike="noStrike" cap="none" dirty="0">
                <a:solidFill>
                  <a:srgbClr val="007A5E"/>
                </a:solidFill>
                <a:latin typeface="Cinzel"/>
                <a:ea typeface="Cinzel"/>
                <a:cs typeface="Cinzel"/>
                <a:sym typeface="Cinzel"/>
              </a:rPr>
              <a:t>Restructuration</a:t>
            </a:r>
            <a:endParaRPr dirty="0"/>
          </a:p>
        </p:txBody>
      </p:sp>
      <p:sp>
        <p:nvSpPr>
          <p:cNvPr id="27" name="Google Shape;126;p15">
            <a:extLst>
              <a:ext uri="{FF2B5EF4-FFF2-40B4-BE49-F238E27FC236}">
                <a16:creationId xmlns:a16="http://schemas.microsoft.com/office/drawing/2014/main" id="{91B73EB0-A4E4-E9D0-C4CB-FF927594D4B0}"/>
              </a:ext>
            </a:extLst>
          </p:cNvPr>
          <p:cNvSpPr txBox="1"/>
          <p:nvPr/>
        </p:nvSpPr>
        <p:spPr>
          <a:xfrm>
            <a:off x="5331986" y="5259398"/>
            <a:ext cx="3567164" cy="3429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50000"/>
              </a:lnSpc>
              <a:spcBef>
                <a:spcPts val="0"/>
              </a:spcBef>
              <a:spcAft>
                <a:spcPts val="0"/>
              </a:spcAft>
              <a:buNone/>
            </a:pPr>
            <a:r>
              <a:rPr lang="en-US" sz="1800" b="1" i="0" u="none" strike="noStrike" cap="none" dirty="0">
                <a:solidFill>
                  <a:srgbClr val="007A5E"/>
                </a:solidFill>
                <a:latin typeface="Cinzel"/>
                <a:ea typeface="Cinzel"/>
                <a:cs typeface="Cinzel"/>
                <a:sym typeface="Cinzel"/>
              </a:rPr>
              <a:t>Expansion</a:t>
            </a:r>
            <a:endParaRPr dirty="0"/>
          </a:p>
        </p:txBody>
      </p:sp>
      <p:sp>
        <p:nvSpPr>
          <p:cNvPr id="28" name="Google Shape;130;p15">
            <a:extLst>
              <a:ext uri="{FF2B5EF4-FFF2-40B4-BE49-F238E27FC236}">
                <a16:creationId xmlns:a16="http://schemas.microsoft.com/office/drawing/2014/main" id="{C91CC375-FA49-D89E-29C8-2F2ACAEF5AFD}"/>
              </a:ext>
            </a:extLst>
          </p:cNvPr>
          <p:cNvSpPr txBox="1"/>
          <p:nvPr/>
        </p:nvSpPr>
        <p:spPr>
          <a:xfrm>
            <a:off x="9105444" y="5222400"/>
            <a:ext cx="3567164" cy="4154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50000"/>
              </a:lnSpc>
              <a:spcBef>
                <a:spcPts val="0"/>
              </a:spcBef>
              <a:spcAft>
                <a:spcPts val="0"/>
              </a:spcAft>
              <a:buNone/>
            </a:pPr>
            <a:r>
              <a:rPr lang="en-US" sz="1800" b="1" dirty="0">
                <a:solidFill>
                  <a:srgbClr val="007A5E"/>
                </a:solidFill>
                <a:latin typeface="Cinzel"/>
                <a:sym typeface="Cinzel"/>
              </a:rPr>
              <a:t>Emergence</a:t>
            </a:r>
            <a:endParaRPr dirty="0"/>
          </a:p>
        </p:txBody>
      </p:sp>
      <p:sp>
        <p:nvSpPr>
          <p:cNvPr id="30" name="Google Shape;102;p14">
            <a:extLst>
              <a:ext uri="{FF2B5EF4-FFF2-40B4-BE49-F238E27FC236}">
                <a16:creationId xmlns:a16="http://schemas.microsoft.com/office/drawing/2014/main" id="{743B0B4E-840B-EABE-6D65-361A68ACE269}"/>
              </a:ext>
            </a:extLst>
          </p:cNvPr>
          <p:cNvSpPr txBox="1"/>
          <p:nvPr/>
        </p:nvSpPr>
        <p:spPr>
          <a:xfrm>
            <a:off x="7830440" y="1814147"/>
            <a:ext cx="2074325"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None/>
            </a:pPr>
            <a:r>
              <a:rPr lang="en-US" sz="3200" b="1" i="0" u="none" strike="noStrike" cap="none" dirty="0">
                <a:solidFill>
                  <a:srgbClr val="CE1126"/>
                </a:solidFill>
                <a:latin typeface="Cinzel"/>
                <a:ea typeface="Cinzel"/>
                <a:cs typeface="Cinzel"/>
                <a:sym typeface="Cinzel"/>
              </a:rPr>
              <a:t>25%ENR</a:t>
            </a:r>
            <a:endParaRPr sz="900" dirty="0"/>
          </a:p>
        </p:txBody>
      </p:sp>
      <p:sp>
        <p:nvSpPr>
          <p:cNvPr id="31" name="Google Shape;103;p14">
            <a:extLst>
              <a:ext uri="{FF2B5EF4-FFF2-40B4-BE49-F238E27FC236}">
                <a16:creationId xmlns:a16="http://schemas.microsoft.com/office/drawing/2014/main" id="{72849764-58DF-0B87-5EDB-62D4120D8192}"/>
              </a:ext>
            </a:extLst>
          </p:cNvPr>
          <p:cNvSpPr txBox="1"/>
          <p:nvPr/>
        </p:nvSpPr>
        <p:spPr>
          <a:xfrm>
            <a:off x="7613275" y="2344150"/>
            <a:ext cx="2571750" cy="26930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25000"/>
              </a:lnSpc>
              <a:spcBef>
                <a:spcPts val="0"/>
              </a:spcBef>
              <a:spcAft>
                <a:spcPts val="0"/>
              </a:spcAft>
              <a:buNone/>
            </a:pPr>
            <a:r>
              <a:rPr lang="en-US" b="1" i="0" u="none" strike="noStrike" cap="none" dirty="0">
                <a:solidFill>
                  <a:srgbClr val="333333"/>
                </a:solidFill>
                <a:latin typeface="Lato" panose="020F0502020204030203"/>
                <a:ea typeface="Lato" panose="020F0502020204030203"/>
                <a:cs typeface="Lato" panose="020F0502020204030203"/>
                <a:sym typeface="Lato" panose="020F0502020204030203"/>
              </a:rPr>
              <a:t> MIX ELECTRIQUE</a:t>
            </a:r>
            <a:endParaRPr sz="1200" dirty="0"/>
          </a:p>
        </p:txBody>
      </p:sp>
      <p:sp>
        <p:nvSpPr>
          <p:cNvPr id="32" name="Google Shape;123;p15">
            <a:extLst>
              <a:ext uri="{FF2B5EF4-FFF2-40B4-BE49-F238E27FC236}">
                <a16:creationId xmlns:a16="http://schemas.microsoft.com/office/drawing/2014/main" id="{17889A99-D356-0194-CFAE-C234B2B9E07C}"/>
              </a:ext>
            </a:extLst>
          </p:cNvPr>
          <p:cNvSpPr txBox="1"/>
          <p:nvPr/>
        </p:nvSpPr>
        <p:spPr>
          <a:xfrm>
            <a:off x="1895941" y="5848058"/>
            <a:ext cx="3172178" cy="65787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Stabilisation</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du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secteur</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Réorganisation</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Loi</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code) restructuration </a:t>
            </a:r>
            <a:r>
              <a:rPr lang="en-US" sz="1425" dirty="0">
                <a:solidFill>
                  <a:srgbClr val="4A4A4A"/>
                </a:solidFill>
                <a:latin typeface="Lato" panose="020F0502020204030203"/>
                <a:ea typeface="Lato" panose="020F0502020204030203"/>
                <a:cs typeface="Lato" panose="020F0502020204030203"/>
                <a:sym typeface="Lato" panose="020F0502020204030203"/>
              </a:rPr>
              <a:t>ENEO </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et </a:t>
            </a:r>
          </a:p>
          <a:p>
            <a:pPr marL="0" marR="0" lvl="0" indent="0" algn="ctr" rtl="0">
              <a:spcBef>
                <a:spcPts val="0"/>
              </a:spcBef>
              <a:spcAft>
                <a:spcPts val="0"/>
              </a:spcAft>
              <a:buNone/>
            </a:pP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bases pour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l'expansion</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a:t>
            </a:r>
            <a:endParaRPr dirty="0"/>
          </a:p>
        </p:txBody>
      </p:sp>
      <p:sp>
        <p:nvSpPr>
          <p:cNvPr id="33" name="Google Shape;127;p15">
            <a:extLst>
              <a:ext uri="{FF2B5EF4-FFF2-40B4-BE49-F238E27FC236}">
                <a16:creationId xmlns:a16="http://schemas.microsoft.com/office/drawing/2014/main" id="{DD6C207F-CF7F-E811-0CED-387CE3646488}"/>
              </a:ext>
            </a:extLst>
          </p:cNvPr>
          <p:cNvSpPr txBox="1"/>
          <p:nvPr/>
        </p:nvSpPr>
        <p:spPr>
          <a:xfrm>
            <a:off x="5849957" y="5652149"/>
            <a:ext cx="3152340" cy="65787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Déploiement</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massif des infrastructures,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lancement</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des grands projets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hydroélectriques</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et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accès</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universel</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a:t>
            </a:r>
            <a:endParaRPr dirty="0"/>
          </a:p>
        </p:txBody>
      </p:sp>
      <p:sp>
        <p:nvSpPr>
          <p:cNvPr id="34" name="Google Shape;131;p15">
            <a:extLst>
              <a:ext uri="{FF2B5EF4-FFF2-40B4-BE49-F238E27FC236}">
                <a16:creationId xmlns:a16="http://schemas.microsoft.com/office/drawing/2014/main" id="{AA941AC9-9C40-25FB-BDCA-C24A4DD446A6}"/>
              </a:ext>
            </a:extLst>
          </p:cNvPr>
          <p:cNvSpPr txBox="1"/>
          <p:nvPr/>
        </p:nvSpPr>
        <p:spPr>
          <a:xfrm>
            <a:off x="9371283" y="5637898"/>
            <a:ext cx="2820717" cy="65787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Transition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énergétique,Emergence</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industrialisation</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a:t>
            </a:r>
          </a:p>
          <a:p>
            <a:pPr marL="0" marR="0" lvl="0" indent="0" algn="ctr" rtl="0">
              <a:spcBef>
                <a:spcPts val="0"/>
              </a:spcBef>
              <a:spcAft>
                <a:spcPts val="0"/>
              </a:spcAft>
              <a:buNone/>
            </a:pP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Hub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énergétique</a:t>
            </a:r>
            <a:r>
              <a:rPr lang="en-US" sz="1425" b="0" i="0" u="none" strike="noStrike" cap="none" dirty="0">
                <a:solidFill>
                  <a:srgbClr val="4A4A4A"/>
                </a:solidFill>
                <a:latin typeface="Lato" panose="020F0502020204030203"/>
                <a:ea typeface="Lato" panose="020F0502020204030203"/>
                <a:cs typeface="Lato" panose="020F0502020204030203"/>
                <a:sym typeface="Lato" panose="020F0502020204030203"/>
              </a:rPr>
              <a:t> </a:t>
            </a:r>
            <a:r>
              <a:rPr lang="en-US" sz="1425" b="0" i="0" u="none" strike="noStrike" cap="none" dirty="0" err="1">
                <a:solidFill>
                  <a:srgbClr val="4A4A4A"/>
                </a:solidFill>
                <a:latin typeface="Lato" panose="020F0502020204030203"/>
                <a:ea typeface="Lato" panose="020F0502020204030203"/>
                <a:cs typeface="Lato" panose="020F0502020204030203"/>
                <a:sym typeface="Lato" panose="020F0502020204030203"/>
              </a:rPr>
              <a:t>Régional</a:t>
            </a:r>
            <a:endParaRPr dirty="0"/>
          </a:p>
        </p:txBody>
      </p:sp>
    </p:spTree>
    <p:extLst>
      <p:ext uri="{BB962C8B-B14F-4D97-AF65-F5344CB8AC3E}">
        <p14:creationId xmlns:p14="http://schemas.microsoft.com/office/powerpoint/2010/main" val="250237100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7D72-6F05-F30B-FBF3-D84CF5C04526}"/>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F276154E-17CD-DD13-554A-22F07040046E}"/>
              </a:ext>
            </a:extLst>
          </p:cNvPr>
          <p:cNvSpPr>
            <a:spLocks noGrp="1"/>
          </p:cNvSpPr>
          <p:nvPr>
            <p:ph type="title"/>
          </p:nvPr>
        </p:nvSpPr>
        <p:spPr>
          <a:xfrm>
            <a:off x="942757" y="333374"/>
            <a:ext cx="9089843" cy="988084"/>
          </a:xfrm>
        </p:spPr>
        <p:txBody>
          <a:bodyPr/>
          <a:lstStyle/>
          <a:p>
            <a:r>
              <a:rPr lang="fr-FR" sz="3200" dirty="0">
                <a:solidFill>
                  <a:srgbClr val="6B49FF"/>
                </a:solidFill>
              </a:rPr>
              <a:t>Plan d’action</a:t>
            </a:r>
            <a:r>
              <a:rPr lang="fr-FR" dirty="0">
                <a:solidFill>
                  <a:srgbClr val="6B49FF"/>
                </a:solidFill>
              </a:rPr>
              <a:t>: </a:t>
            </a:r>
            <a:r>
              <a:rPr lang="fr-FR" sz="3200" dirty="0">
                <a:solidFill>
                  <a:srgbClr val="6B49FF"/>
                </a:solidFill>
              </a:rPr>
              <a:t>Actions prioritaires prévues   </a:t>
            </a:r>
            <a:br>
              <a:rPr lang="fr-FR" sz="3200" dirty="0">
                <a:solidFill>
                  <a:srgbClr val="6B49FF"/>
                </a:solidFill>
              </a:rPr>
            </a:br>
            <a:r>
              <a:rPr lang="fr-FR" sz="3200" dirty="0">
                <a:solidFill>
                  <a:srgbClr val="6B49FF"/>
                </a:solidFill>
              </a:rPr>
              <a:t>  </a:t>
            </a:r>
            <a:endParaRPr lang="fr-FR" sz="3600" b="0" noProof="0" dirty="0">
              <a:solidFill>
                <a:schemeClr val="tx1"/>
              </a:solidFill>
            </a:endParaRPr>
          </a:p>
        </p:txBody>
      </p:sp>
      <p:sp>
        <p:nvSpPr>
          <p:cNvPr id="5" name="직사각형 4">
            <a:extLst>
              <a:ext uri="{FF2B5EF4-FFF2-40B4-BE49-F238E27FC236}">
                <a16:creationId xmlns:a16="http://schemas.microsoft.com/office/drawing/2014/main" id="{1D5781A8-7B80-6006-04CD-B8B300C387FC}"/>
              </a:ext>
            </a:extLst>
          </p:cNvPr>
          <p:cNvSpPr/>
          <p:nvPr/>
        </p:nvSpPr>
        <p:spPr>
          <a:xfrm>
            <a:off x="10573249" y="-32759"/>
            <a:ext cx="209550" cy="18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제목 3">
            <a:extLst>
              <a:ext uri="{FF2B5EF4-FFF2-40B4-BE49-F238E27FC236}">
                <a16:creationId xmlns:a16="http://schemas.microsoft.com/office/drawing/2014/main" id="{9E067397-2B4D-C3E1-736D-9EF457D11092}"/>
              </a:ext>
            </a:extLst>
          </p:cNvPr>
          <p:cNvSpPr txBox="1">
            <a:spLocks/>
          </p:cNvSpPr>
          <p:nvPr/>
        </p:nvSpPr>
        <p:spPr>
          <a:xfrm flipH="1">
            <a:off x="10573249" y="-32759"/>
            <a:ext cx="1570625"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fr-FR" sz="8800" dirty="0">
                <a:cs typeface="Calibri" panose="020F0502020204030204" pitchFamily="34" charset="0"/>
              </a:rPr>
              <a:t>4</a:t>
            </a:r>
            <a:r>
              <a:rPr lang="fr-FR" sz="3200" noProof="0" dirty="0">
                <a:cs typeface="Calibri" panose="020F0502020204030204" pitchFamily="34" charset="0"/>
              </a:rPr>
              <a:t>.0</a:t>
            </a:r>
            <a:endParaRPr lang="fr-FR" sz="3600" b="0" noProof="0" dirty="0">
              <a:cs typeface="Calibri" panose="020F0502020204030204" pitchFamily="34" charset="0"/>
            </a:endParaRPr>
          </a:p>
        </p:txBody>
      </p:sp>
      <p:pic>
        <p:nvPicPr>
          <p:cNvPr id="21" name="Picture 20">
            <a:extLst>
              <a:ext uri="{FF2B5EF4-FFF2-40B4-BE49-F238E27FC236}">
                <a16:creationId xmlns:a16="http://schemas.microsoft.com/office/drawing/2014/main" id="{D8062DD7-2F79-EDE8-F449-4EE6E4F15F5D}"/>
              </a:ext>
            </a:extLst>
          </p:cNvPr>
          <p:cNvPicPr>
            <a:picLocks noChangeAspect="1"/>
          </p:cNvPicPr>
          <p:nvPr/>
        </p:nvPicPr>
        <p:blipFill>
          <a:blip r:embed="rId3"/>
          <a:stretch>
            <a:fillRect/>
          </a:stretch>
        </p:blipFill>
        <p:spPr>
          <a:xfrm>
            <a:off x="819686" y="4805542"/>
            <a:ext cx="1606014" cy="1676063"/>
          </a:xfrm>
          <a:prstGeom prst="rect">
            <a:avLst/>
          </a:prstGeom>
        </p:spPr>
      </p:pic>
      <p:graphicFrame>
        <p:nvGraphicFramePr>
          <p:cNvPr id="2" name="Tableau 1">
            <a:extLst>
              <a:ext uri="{FF2B5EF4-FFF2-40B4-BE49-F238E27FC236}">
                <a16:creationId xmlns:a16="http://schemas.microsoft.com/office/drawing/2014/main" id="{F138DE7C-3AF5-0702-2D4A-A364ECC0FE33}"/>
              </a:ext>
            </a:extLst>
          </p:cNvPr>
          <p:cNvGraphicFramePr>
            <a:graphicFrameLocks noGrp="1"/>
          </p:cNvGraphicFramePr>
          <p:nvPr>
            <p:extLst>
              <p:ext uri="{D42A27DB-BD31-4B8C-83A1-F6EECF244321}">
                <p14:modId xmlns:p14="http://schemas.microsoft.com/office/powerpoint/2010/main" val="1377357519"/>
              </p:ext>
            </p:extLst>
          </p:nvPr>
        </p:nvGraphicFramePr>
        <p:xfrm>
          <a:off x="369416" y="1845553"/>
          <a:ext cx="4829335" cy="1966314"/>
        </p:xfrm>
        <a:graphic>
          <a:graphicData uri="http://schemas.openxmlformats.org/drawingml/2006/table">
            <a:tbl>
              <a:tblPr/>
              <a:tblGrid>
                <a:gridCol w="1785867">
                  <a:extLst>
                    <a:ext uri="{9D8B030D-6E8A-4147-A177-3AD203B41FA5}">
                      <a16:colId xmlns:a16="http://schemas.microsoft.com/office/drawing/2014/main" val="20000"/>
                    </a:ext>
                  </a:extLst>
                </a:gridCol>
                <a:gridCol w="3043468">
                  <a:extLst>
                    <a:ext uri="{9D8B030D-6E8A-4147-A177-3AD203B41FA5}">
                      <a16:colId xmlns:a16="http://schemas.microsoft.com/office/drawing/2014/main" val="20001"/>
                    </a:ext>
                  </a:extLst>
                </a:gridCol>
              </a:tblGrid>
              <a:tr h="198217">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1" i="0" u="none" strike="noStrike" dirty="0" err="1">
                          <a:solidFill>
                            <a:srgbClr val="000000"/>
                          </a:solidFill>
                          <a:effectLst/>
                          <a:latin typeface="Arial" panose="020B0604020202020204" pitchFamily="34" charset="0"/>
                          <a:cs typeface="Arial" panose="020B0604020202020204" pitchFamily="34" charset="0"/>
                        </a:rPr>
                        <a:t>Secteur</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1" i="0" u="none" strike="noStrike" dirty="0" err="1">
                          <a:solidFill>
                            <a:srgbClr val="000000"/>
                          </a:solidFill>
                          <a:effectLst/>
                          <a:latin typeface="Arial" panose="020B0604020202020204" pitchFamily="34" charset="0"/>
                          <a:cs typeface="Arial" panose="020B0604020202020204" pitchFamily="34" charset="0"/>
                        </a:rPr>
                        <a:t>Résultats</a:t>
                      </a: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1" i="0" u="none" strike="noStrike" dirty="0" err="1">
                          <a:solidFill>
                            <a:srgbClr val="000000"/>
                          </a:solidFill>
                          <a:effectLst/>
                          <a:latin typeface="Arial" panose="020B0604020202020204" pitchFamily="34" charset="0"/>
                          <a:cs typeface="Arial" panose="020B0604020202020204" pitchFamily="34" charset="0"/>
                        </a:rPr>
                        <a:t>Attendus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388506">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Production</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+500 MW capacité (2 511 MW total)</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8217">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Transport</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+1 000 km </a:t>
                      </a:r>
                      <a:r>
                        <a:rPr lang="en-US" sz="1200" b="0" i="0" u="none" strike="noStrike" dirty="0" err="1">
                          <a:solidFill>
                            <a:srgbClr val="000000"/>
                          </a:solidFill>
                          <a:effectLst/>
                          <a:latin typeface="Arial" panose="020B0604020202020204" pitchFamily="34" charset="0"/>
                          <a:cs typeface="Arial" panose="020B0604020202020204" pitchFamily="34" charset="0"/>
                        </a:rPr>
                        <a:t>lignes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err="1">
                          <a:solidFill>
                            <a:srgbClr val="000000"/>
                          </a:solidFill>
                          <a:effectLst/>
                          <a:latin typeface="Arial" panose="020B0604020202020204" pitchFamily="34" charset="0"/>
                          <a:cs typeface="Arial" panose="020B0604020202020204" pitchFamily="34" charset="0"/>
                        </a:rPr>
                        <a:t>pertes</a:t>
                      </a:r>
                      <a:r>
                        <a:rPr lang="en-US" sz="1200" b="0" i="0" u="none" strike="noStrike" dirty="0">
                          <a:solidFill>
                            <a:srgbClr val="000000"/>
                          </a:solidFill>
                          <a:effectLst/>
                          <a:latin typeface="Arial" panose="020B0604020202020204" pitchFamily="34" charset="0"/>
                          <a:cs typeface="Arial" panose="020B0604020202020204" pitchFamily="34" charset="0"/>
                        </a:rPr>
                        <a:t> -3%</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8217">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Distribution</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+150K </a:t>
                      </a:r>
                      <a:r>
                        <a:rPr lang="en-US" sz="1200" b="0" i="0" u="none" strike="noStrike" dirty="0" err="1">
                          <a:solidFill>
                            <a:srgbClr val="000000"/>
                          </a:solidFill>
                          <a:effectLst/>
                          <a:latin typeface="Arial" panose="020B0604020202020204" pitchFamily="34" charset="0"/>
                          <a:cs typeface="Arial" panose="020B0604020202020204" pitchFamily="34" charset="0"/>
                        </a:rPr>
                        <a:t>branchements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err="1">
                          <a:solidFill>
                            <a:srgbClr val="000000"/>
                          </a:solidFill>
                          <a:effectLst/>
                          <a:latin typeface="Arial" panose="020B0604020202020204" pitchFamily="34" charset="0"/>
                          <a:cs typeface="Arial" panose="020B0604020202020204" pitchFamily="34" charset="0"/>
                        </a:rPr>
                        <a:t>fraude</a:t>
                      </a:r>
                      <a:r>
                        <a:rPr lang="en-US" sz="1200" b="0" i="0" u="none" strike="noStrike" dirty="0">
                          <a:solidFill>
                            <a:srgbClr val="000000"/>
                          </a:solidFill>
                          <a:effectLst/>
                          <a:latin typeface="Arial" panose="020B0604020202020204" pitchFamily="34" charset="0"/>
                          <a:cs typeface="Arial" panose="020B0604020202020204" pitchFamily="34" charset="0"/>
                        </a:rPr>
                        <a:t> -30%</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217">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EnR</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+90 MW solaire, 12,5 MW PCH</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8506">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Interconnexions</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dirty="0" err="1">
                          <a:solidFill>
                            <a:srgbClr val="000000"/>
                          </a:solidFill>
                          <a:effectLst/>
                          <a:latin typeface="Arial" panose="020B0604020202020204" pitchFamily="34" charset="0"/>
                          <a:cs typeface="Arial" panose="020B0604020202020204" pitchFamily="34" charset="0"/>
                        </a:rPr>
                        <a:t>Tchad</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err="1">
                          <a:solidFill>
                            <a:srgbClr val="000000"/>
                          </a:solidFill>
                          <a:effectLst/>
                          <a:latin typeface="Arial" panose="020B0604020202020204" pitchFamily="34" charset="0"/>
                          <a:cs typeface="Arial" panose="020B0604020202020204" pitchFamily="34" charset="0"/>
                        </a:rPr>
                        <a:t>opérationnel</a:t>
                      </a:r>
                      <a:r>
                        <a:rPr lang="en-US" sz="1200" b="0" i="0" u="none" strike="noStrike" dirty="0">
                          <a:solidFill>
                            <a:srgbClr val="000000"/>
                          </a:solidFill>
                          <a:effectLst/>
                          <a:latin typeface="Arial" panose="020B0604020202020204" pitchFamily="34" charset="0"/>
                          <a:cs typeface="Arial" panose="020B0604020202020204" pitchFamily="34" charset="0"/>
                        </a:rPr>
                        <a:t>, études Nigeria/RCA</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8217">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Réformes</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Lois, </a:t>
                      </a:r>
                      <a:r>
                        <a:rPr lang="en-US" sz="1200" b="0" i="0" u="none" strike="noStrike" dirty="0" err="1">
                          <a:solidFill>
                            <a:srgbClr val="000000"/>
                          </a:solidFill>
                          <a:effectLst/>
                          <a:latin typeface="Arial" panose="020B0604020202020204" pitchFamily="34" charset="0"/>
                          <a:cs typeface="Arial" panose="020B0604020202020204" pitchFamily="34" charset="0"/>
                        </a:rPr>
                        <a:t>guichet</a:t>
                      </a:r>
                      <a:r>
                        <a:rPr lang="en-US" sz="1200" b="0" i="0" u="none" strike="noStrike" dirty="0">
                          <a:solidFill>
                            <a:srgbClr val="000000"/>
                          </a:solidFill>
                          <a:effectLst/>
                          <a:latin typeface="Arial" panose="020B0604020202020204" pitchFamily="34" charset="0"/>
                          <a:cs typeface="Arial" panose="020B0604020202020204" pitchFamily="34" charset="0"/>
                        </a:rPr>
                        <a:t> unique, </a:t>
                      </a:r>
                      <a:r>
                        <a:rPr lang="en-US" sz="1200" b="0" i="0" u="none" strike="noStrike" dirty="0" err="1">
                          <a:solidFill>
                            <a:srgbClr val="000000"/>
                          </a:solidFill>
                          <a:effectLst/>
                          <a:latin typeface="Arial" panose="020B0604020202020204" pitchFamily="34" charset="0"/>
                          <a:cs typeface="Arial" panose="020B0604020202020204" pitchFamily="34" charset="0"/>
                        </a:rPr>
                        <a:t>tarifs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err="1">
                          <a:solidFill>
                            <a:srgbClr val="000000"/>
                          </a:solidFill>
                          <a:effectLst/>
                          <a:latin typeface="Arial" panose="020B0604020202020204" pitchFamily="34" charset="0"/>
                          <a:cs typeface="Arial" panose="020B0604020202020204" pitchFamily="34" charset="0"/>
                        </a:rPr>
                        <a:t>révisés</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8217">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dirty="0" err="1">
                          <a:solidFill>
                            <a:srgbClr val="000000"/>
                          </a:solidFill>
                          <a:effectLst/>
                          <a:latin typeface="Arial" panose="020B0604020202020204" pitchFamily="34" charset="0"/>
                          <a:cs typeface="Arial" panose="020B0604020202020204" pitchFamily="34" charset="0"/>
                        </a:rPr>
                        <a:t>Accès</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200" b="0" i="0" u="none" strike="noStrike" dirty="0" err="1">
                          <a:solidFill>
                            <a:srgbClr val="000000"/>
                          </a:solidFill>
                          <a:effectLst/>
                          <a:latin typeface="Arial" panose="020B0604020202020204" pitchFamily="34" charset="0"/>
                          <a:cs typeface="Arial" panose="020B0604020202020204" pitchFamily="34" charset="0"/>
                        </a:rPr>
                        <a:t>Taux</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err="1">
                          <a:solidFill>
                            <a:srgbClr val="000000"/>
                          </a:solidFill>
                          <a:effectLst/>
                          <a:latin typeface="Arial" panose="020B0604020202020204" pitchFamily="34" charset="0"/>
                          <a:cs typeface="Arial" panose="020B0604020202020204" pitchFamily="34" charset="0"/>
                        </a:rPr>
                        <a:t>accès</a:t>
                      </a:r>
                      <a:r>
                        <a:rPr lang="en-US" sz="1200" b="0" i="0" u="none" strike="noStrike" dirty="0">
                          <a:solidFill>
                            <a:srgbClr val="000000"/>
                          </a:solidFill>
                          <a:effectLst/>
                          <a:latin typeface="Arial" panose="020B0604020202020204" pitchFamily="34" charset="0"/>
                          <a:cs typeface="Arial" panose="020B0604020202020204" pitchFamily="34" charset="0"/>
                        </a:rPr>
                        <a:t>: 74% → 85%</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4" name="Tableau 3">
            <a:extLst>
              <a:ext uri="{FF2B5EF4-FFF2-40B4-BE49-F238E27FC236}">
                <a16:creationId xmlns:a16="http://schemas.microsoft.com/office/drawing/2014/main" id="{C3217131-F901-F038-4F17-8878DFFE6FE6}"/>
              </a:ext>
            </a:extLst>
          </p:cNvPr>
          <p:cNvGraphicFramePr>
            <a:graphicFrameLocks noGrp="1"/>
          </p:cNvGraphicFramePr>
          <p:nvPr>
            <p:extLst>
              <p:ext uri="{D42A27DB-BD31-4B8C-83A1-F6EECF244321}">
                <p14:modId xmlns:p14="http://schemas.microsoft.com/office/powerpoint/2010/main" val="2944941914"/>
              </p:ext>
            </p:extLst>
          </p:nvPr>
        </p:nvGraphicFramePr>
        <p:xfrm>
          <a:off x="5461000" y="2336177"/>
          <a:ext cx="5720208" cy="1935283"/>
        </p:xfrm>
        <a:graphic>
          <a:graphicData uri="http://schemas.openxmlformats.org/drawingml/2006/table">
            <a:tbl>
              <a:tblPr/>
              <a:tblGrid>
                <a:gridCol w="2630822">
                  <a:extLst>
                    <a:ext uri="{9D8B030D-6E8A-4147-A177-3AD203B41FA5}">
                      <a16:colId xmlns:a16="http://schemas.microsoft.com/office/drawing/2014/main" val="20000"/>
                    </a:ext>
                  </a:extLst>
                </a:gridCol>
                <a:gridCol w="3089386">
                  <a:extLst>
                    <a:ext uri="{9D8B030D-6E8A-4147-A177-3AD203B41FA5}">
                      <a16:colId xmlns:a16="http://schemas.microsoft.com/office/drawing/2014/main" val="20001"/>
                    </a:ext>
                  </a:extLst>
                </a:gridCol>
              </a:tblGrid>
              <a:tr h="27646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1" i="0" u="none" strike="noStrike" dirty="0" err="1">
                          <a:solidFill>
                            <a:srgbClr val="000000"/>
                          </a:solidFill>
                          <a:effectLst/>
                          <a:latin typeface="+mn-lt"/>
                        </a:rPr>
                        <a:t>Secteur</a:t>
                      </a:r>
                      <a:endParaRPr lang="fr-FR" sz="14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1" i="0" u="none" strike="noStrike" dirty="0" err="1">
                          <a:solidFill>
                            <a:srgbClr val="000000"/>
                          </a:solidFill>
                          <a:effectLst/>
                          <a:latin typeface="+mn-lt"/>
                        </a:rPr>
                        <a:t>Résultats</a:t>
                      </a:r>
                      <a:r>
                        <a:rPr lang="en-US" sz="1400" b="1" i="0" u="none" strike="noStrike" dirty="0">
                          <a:solidFill>
                            <a:srgbClr val="000000"/>
                          </a:solidFill>
                          <a:effectLst/>
                          <a:latin typeface="+mn-lt"/>
                        </a:rPr>
                        <a:t> </a:t>
                      </a:r>
                      <a:r>
                        <a:rPr lang="en-US" sz="1400" b="1" i="0" u="none" strike="noStrike" dirty="0" err="1">
                          <a:solidFill>
                            <a:srgbClr val="000000"/>
                          </a:solidFill>
                          <a:effectLst/>
                          <a:latin typeface="+mn-lt"/>
                        </a:rPr>
                        <a:t>Attendus</a:t>
                      </a:r>
                      <a:endParaRPr lang="fr-FR" sz="14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7646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Production hydro</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+1 700 MW (4 200 MW total)</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646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err="1">
                          <a:solidFill>
                            <a:srgbClr val="000000"/>
                          </a:solidFill>
                          <a:effectLst/>
                          <a:latin typeface="+mn-lt"/>
                        </a:rPr>
                        <a:t>EnR</a:t>
                      </a:r>
                      <a:r>
                        <a:rPr lang="en-US" sz="1400" b="0" i="0" u="none" strike="noStrike" dirty="0">
                          <a:solidFill>
                            <a:srgbClr val="000000"/>
                          </a:solidFill>
                          <a:effectLst/>
                          <a:latin typeface="+mn-lt"/>
                        </a:rPr>
                        <a:t> (solaire, biomasse, </a:t>
                      </a:r>
                      <a:r>
                        <a:rPr lang="en-US" sz="1400" b="0" i="0" u="none" strike="noStrike" dirty="0" err="1">
                          <a:solidFill>
                            <a:srgbClr val="000000"/>
                          </a:solidFill>
                          <a:effectLst/>
                          <a:latin typeface="+mn-lt"/>
                        </a:rPr>
                        <a:t>géo</a:t>
                      </a:r>
                      <a:r>
                        <a:rPr lang="en-US" sz="1400" b="0" i="0" u="none" strike="noStrike" dirty="0">
                          <a:solidFill>
                            <a:srgbClr val="000000"/>
                          </a:solidFill>
                          <a:effectLst/>
                          <a:latin typeface="+mn-lt"/>
                        </a:rPr>
                        <a:t>)</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+240 MW </a:t>
                      </a:r>
                      <a:r>
                        <a:rPr lang="en-US" sz="1400" b="0" i="0" u="none" strike="noStrike" dirty="0" err="1">
                          <a:solidFill>
                            <a:srgbClr val="000000"/>
                          </a:solidFill>
                          <a:effectLst/>
                          <a:latin typeface="+mn-lt"/>
                        </a:rPr>
                        <a:t>EnR</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646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Transport/Distribution</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+500K </a:t>
                      </a:r>
                      <a:r>
                        <a:rPr lang="en-US" sz="1400" b="0" i="0" u="none" strike="noStrike" dirty="0" err="1">
                          <a:solidFill>
                            <a:srgbClr val="000000"/>
                          </a:solidFill>
                          <a:effectLst/>
                          <a:latin typeface="+mn-lt"/>
                        </a:rPr>
                        <a:t>branchements</a:t>
                      </a:r>
                      <a:r>
                        <a:rPr lang="en-US" sz="1400" b="0" i="0" u="none" strike="noStrike" dirty="0">
                          <a:solidFill>
                            <a:srgbClr val="000000"/>
                          </a:solidFill>
                          <a:effectLst/>
                          <a:latin typeface="+mn-lt"/>
                        </a:rPr>
                        <a:t>, smart grids</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646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Interconnexions</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Nigeria + RCA </a:t>
                      </a:r>
                      <a:r>
                        <a:rPr lang="en-US" sz="1400" b="0" i="0" u="none" strike="noStrike" dirty="0" err="1">
                          <a:solidFill>
                            <a:srgbClr val="000000"/>
                          </a:solidFill>
                          <a:effectLst/>
                          <a:latin typeface="+mn-lt"/>
                        </a:rPr>
                        <a:t>opérationnels</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646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PCH</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+15 PCH (37,5 MW)</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646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Accès</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err="1">
                          <a:solidFill>
                            <a:srgbClr val="000000"/>
                          </a:solidFill>
                          <a:effectLst/>
                          <a:latin typeface="+mn-lt"/>
                        </a:rPr>
                        <a:t>Taux</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accès</a:t>
                      </a:r>
                      <a:r>
                        <a:rPr lang="en-US" sz="1400" b="0" i="0" u="none" strike="noStrike" dirty="0">
                          <a:solidFill>
                            <a:srgbClr val="000000"/>
                          </a:solidFill>
                          <a:effectLst/>
                          <a:latin typeface="+mn-lt"/>
                        </a:rPr>
                        <a:t>: 85% → </a:t>
                      </a:r>
                      <a:r>
                        <a:rPr lang="fr-FR" altLang="en-US" sz="1400" b="0" i="0" u="none" strike="noStrike" dirty="0">
                          <a:solidFill>
                            <a:srgbClr val="000000"/>
                          </a:solidFill>
                          <a:effectLst/>
                          <a:latin typeface="+mn-lt"/>
                        </a:rPr>
                        <a:t>100</a:t>
                      </a:r>
                      <a:r>
                        <a:rPr lang="en-US" sz="1400" b="0" i="0" u="none" strike="noStrike" dirty="0">
                          <a:solidFill>
                            <a:srgbClr val="000000"/>
                          </a:solidFill>
                          <a:effectLst/>
                          <a:latin typeface="+mn-lt"/>
                        </a:rPr>
                        <a:t>%</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9" name="Tableau 8">
            <a:extLst>
              <a:ext uri="{FF2B5EF4-FFF2-40B4-BE49-F238E27FC236}">
                <a16:creationId xmlns:a16="http://schemas.microsoft.com/office/drawing/2014/main" id="{8E4C7697-F781-2F5A-6F53-9A86723DF41D}"/>
              </a:ext>
            </a:extLst>
          </p:cNvPr>
          <p:cNvGraphicFramePr>
            <a:graphicFrameLocks noGrp="1"/>
          </p:cNvGraphicFramePr>
          <p:nvPr>
            <p:extLst>
              <p:ext uri="{D42A27DB-BD31-4B8C-83A1-F6EECF244321}">
                <p14:modId xmlns:p14="http://schemas.microsoft.com/office/powerpoint/2010/main" val="1068379013"/>
              </p:ext>
            </p:extLst>
          </p:nvPr>
        </p:nvGraphicFramePr>
        <p:xfrm>
          <a:off x="6096000" y="4669195"/>
          <a:ext cx="5667409" cy="2052458"/>
        </p:xfrm>
        <a:graphic>
          <a:graphicData uri="http://schemas.openxmlformats.org/drawingml/2006/table">
            <a:tbl>
              <a:tblPr/>
              <a:tblGrid>
                <a:gridCol w="2410997">
                  <a:extLst>
                    <a:ext uri="{9D8B030D-6E8A-4147-A177-3AD203B41FA5}">
                      <a16:colId xmlns:a16="http://schemas.microsoft.com/office/drawing/2014/main" val="20000"/>
                    </a:ext>
                  </a:extLst>
                </a:gridCol>
                <a:gridCol w="3256412">
                  <a:extLst>
                    <a:ext uri="{9D8B030D-6E8A-4147-A177-3AD203B41FA5}">
                      <a16:colId xmlns:a16="http://schemas.microsoft.com/office/drawing/2014/main" val="20001"/>
                    </a:ext>
                  </a:extLst>
                </a:gridCol>
              </a:tblGrid>
              <a:tr h="187296">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1" i="0" u="none" strike="noStrike" dirty="0" err="1">
                          <a:solidFill>
                            <a:srgbClr val="000000"/>
                          </a:solidFill>
                          <a:effectLst/>
                          <a:latin typeface="+mn-lt"/>
                        </a:rPr>
                        <a:t>Secteur</a:t>
                      </a:r>
                      <a:endParaRPr lang="fr-FR" sz="14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1" i="0" u="none" strike="noStrike" dirty="0" err="1">
                          <a:solidFill>
                            <a:srgbClr val="000000"/>
                          </a:solidFill>
                          <a:effectLst/>
                          <a:latin typeface="+mn-lt"/>
                        </a:rPr>
                        <a:t>Résultats</a:t>
                      </a:r>
                      <a:r>
                        <a:rPr lang="en-US" sz="1400" b="1" i="0" u="none" strike="noStrike" dirty="0">
                          <a:solidFill>
                            <a:srgbClr val="000000"/>
                          </a:solidFill>
                          <a:effectLst/>
                          <a:latin typeface="+mn-lt"/>
                        </a:rPr>
                        <a:t> </a:t>
                      </a:r>
                      <a:r>
                        <a:rPr lang="en-US" sz="1400" b="1" i="0" u="none" strike="noStrike" dirty="0" err="1">
                          <a:solidFill>
                            <a:srgbClr val="000000"/>
                          </a:solidFill>
                          <a:effectLst/>
                          <a:latin typeface="+mn-lt"/>
                        </a:rPr>
                        <a:t>Attendus</a:t>
                      </a:r>
                      <a:endParaRPr lang="fr-FR" sz="14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36709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Production </a:t>
                      </a:r>
                      <a:r>
                        <a:rPr lang="en-US" sz="1400" b="0" i="0" u="none" strike="noStrike" dirty="0" err="1">
                          <a:solidFill>
                            <a:srgbClr val="000000"/>
                          </a:solidFill>
                          <a:effectLst/>
                          <a:latin typeface="+mn-lt"/>
                        </a:rPr>
                        <a:t>nationale</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6000 MW</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296">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err="1">
                          <a:solidFill>
                            <a:srgbClr val="000000"/>
                          </a:solidFill>
                          <a:effectLst/>
                          <a:latin typeface="+mn-lt"/>
                        </a:rPr>
                        <a:t>EnR</a:t>
                      </a:r>
                      <a:r>
                        <a:rPr lang="en-US" sz="1400" b="0" i="0" u="none" strike="noStrike" dirty="0">
                          <a:solidFill>
                            <a:srgbClr val="000000"/>
                          </a:solidFill>
                          <a:effectLst/>
                          <a:latin typeface="+mn-lt"/>
                        </a:rPr>
                        <a:t> massif (</a:t>
                      </a:r>
                      <a:r>
                        <a:rPr lang="en-US" sz="1400" b="0" i="0" u="none" strike="noStrike" dirty="0" err="1">
                          <a:solidFill>
                            <a:srgbClr val="000000"/>
                          </a:solidFill>
                          <a:effectLst/>
                          <a:latin typeface="+mn-lt"/>
                        </a:rPr>
                        <a:t>solaire</a:t>
                      </a:r>
                      <a:r>
                        <a:rPr lang="en-US" sz="1400" b="0" i="0" u="none" strike="noStrike" dirty="0">
                          <a:solidFill>
                            <a:srgbClr val="000000"/>
                          </a:solidFill>
                          <a:effectLst/>
                          <a:latin typeface="+mn-lt"/>
                        </a:rPr>
                        <a:t>, bio, geo)</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+900 MW </a:t>
                      </a:r>
                      <a:r>
                        <a:rPr lang="en-US" sz="1400" b="0" i="0" u="none" strike="noStrike" dirty="0" err="1">
                          <a:solidFill>
                            <a:srgbClr val="000000"/>
                          </a:solidFill>
                          <a:effectLst/>
                          <a:latin typeface="+mn-lt"/>
                        </a:rPr>
                        <a:t>EnR</a:t>
                      </a:r>
                      <a:r>
                        <a:rPr lang="en-US" sz="1400" b="0" i="0" u="none" strike="noStrike" dirty="0">
                          <a:solidFill>
                            <a:srgbClr val="000000"/>
                          </a:solidFill>
                          <a:effectLst/>
                          <a:latin typeface="+mn-lt"/>
                        </a:rPr>
                        <a:t> (1 500 MW total)</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296">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Transport/Smart grids</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Smart grids national, </a:t>
                      </a:r>
                      <a:r>
                        <a:rPr lang="en-US" sz="1400" b="0" i="0" u="none" strike="noStrike" dirty="0" err="1">
                          <a:solidFill>
                            <a:srgbClr val="000000"/>
                          </a:solidFill>
                          <a:effectLst/>
                          <a:latin typeface="+mn-lt"/>
                        </a:rPr>
                        <a:t>pertes</a:t>
                      </a:r>
                      <a:r>
                        <a:rPr lang="en-US" sz="1400" b="0" i="0" u="none" strike="noStrike" dirty="0">
                          <a:solidFill>
                            <a:srgbClr val="000000"/>
                          </a:solidFill>
                          <a:effectLst/>
                          <a:latin typeface="+mn-lt"/>
                        </a:rPr>
                        <a:t> &lt;8%</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09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Interconnexions export</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+600 MW capacité export (1 500 MW total)</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7296">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Stockage &amp; innovation</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Batteries, R&amp;D, </a:t>
                      </a:r>
                      <a:r>
                        <a:rPr lang="en-US" sz="1400" b="0" i="0" u="none" strike="noStrike" dirty="0" err="1">
                          <a:solidFill>
                            <a:srgbClr val="000000"/>
                          </a:solidFill>
                          <a:effectLst/>
                          <a:latin typeface="+mn-lt"/>
                        </a:rPr>
                        <a:t>hydrogène</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vert</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099">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a:solidFill>
                            <a:srgbClr val="000000"/>
                          </a:solidFill>
                          <a:effectLst/>
                          <a:latin typeface="+mn-lt"/>
                        </a:rPr>
                        <a:t>Accès</a:t>
                      </a:r>
                      <a:endParaRPr lang="fr-FR" sz="14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defPPr marR="0" lvl="0" algn="l" rtl="0">
                        <a:lnSpc>
                          <a:spcPct val="100000"/>
                        </a:lnSpc>
                        <a:spcBef>
                          <a:spcPts val="0"/>
                        </a:spcBef>
                        <a:spcAft>
                          <a:spcPts val="0"/>
                        </a:spcAft>
                        <a:defRPr>
                          <a:solidFill>
                            <a:schemeClr val="tx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ea typeface="Arial" panose="020B0604020202020204"/>
                          <a:cs typeface="Arial" panose="020B0604020202020204"/>
                          <a:sym typeface="Arial" panose="020B0604020202020204"/>
                        </a:defRPr>
                      </a:lvl9pPr>
                    </a:lstStyle>
                    <a:p>
                      <a:pPr algn="l" fontAlgn="b"/>
                      <a:r>
                        <a:rPr lang="en-US" sz="1400" b="0" i="0" u="none" strike="noStrike" dirty="0">
                          <a:solidFill>
                            <a:srgbClr val="000000"/>
                          </a:solidFill>
                          <a:effectLst/>
                          <a:latin typeface="+mn-lt"/>
                        </a:rPr>
                        <a:t>100% </a:t>
                      </a:r>
                      <a:r>
                        <a:rPr lang="en-US" sz="1400" b="0" i="0" u="none" strike="noStrike" dirty="0" err="1">
                          <a:solidFill>
                            <a:srgbClr val="000000"/>
                          </a:solidFill>
                          <a:effectLst/>
                          <a:latin typeface="+mn-lt"/>
                        </a:rPr>
                        <a:t>accès</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maintenu</a:t>
                      </a:r>
                      <a:r>
                        <a:rPr lang="en-US" sz="1400" b="0" i="0" u="none" strike="noStrike" dirty="0">
                          <a:solidFill>
                            <a:srgbClr val="000000"/>
                          </a:solidFill>
                          <a:effectLst/>
                          <a:latin typeface="+mn-lt"/>
                        </a:rPr>
                        <a:t>, 25% </a:t>
                      </a:r>
                      <a:r>
                        <a:rPr lang="en-US" sz="1400" b="0" i="0" u="none" strike="noStrike" dirty="0" err="1">
                          <a:solidFill>
                            <a:srgbClr val="000000"/>
                          </a:solidFill>
                          <a:effectLst/>
                          <a:latin typeface="+mn-lt"/>
                        </a:rPr>
                        <a:t>EnR</a:t>
                      </a:r>
                      <a:r>
                        <a:rPr lang="en-US" sz="1400" b="0" i="0" u="none" strike="noStrike" dirty="0">
                          <a:solidFill>
                            <a:srgbClr val="000000"/>
                          </a:solidFill>
                          <a:effectLst/>
                          <a:latin typeface="+mn-lt"/>
                        </a:rPr>
                        <a:t>, hub </a:t>
                      </a:r>
                      <a:r>
                        <a:rPr lang="en-US" sz="1400" b="0" i="0" u="none" strike="noStrike" dirty="0" err="1">
                          <a:solidFill>
                            <a:srgbClr val="000000"/>
                          </a:solidFill>
                          <a:effectLst/>
                          <a:latin typeface="+mn-lt"/>
                        </a:rPr>
                        <a:t>régional</a:t>
                      </a:r>
                      <a:endParaRPr lang="fr-FR" sz="14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15" name="Connecteur droit avec flèche 14">
            <a:extLst>
              <a:ext uri="{FF2B5EF4-FFF2-40B4-BE49-F238E27FC236}">
                <a16:creationId xmlns:a16="http://schemas.microsoft.com/office/drawing/2014/main" id="{10659C50-FCAD-7368-7837-287D69B2D1FE}"/>
              </a:ext>
            </a:extLst>
          </p:cNvPr>
          <p:cNvCxnSpPr>
            <a:cxnSpLocks/>
          </p:cNvCxnSpPr>
          <p:nvPr/>
        </p:nvCxnSpPr>
        <p:spPr>
          <a:xfrm>
            <a:off x="5753100" y="2079316"/>
            <a:ext cx="5270500" cy="0"/>
          </a:xfrm>
          <a:prstGeom prst="straightConnector1">
            <a:avLst/>
          </a:prstGeom>
          <a:ln w="730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Google Shape;121;p15">
            <a:extLst>
              <a:ext uri="{FF2B5EF4-FFF2-40B4-BE49-F238E27FC236}">
                <a16:creationId xmlns:a16="http://schemas.microsoft.com/office/drawing/2014/main" id="{0C2D32BE-B570-C588-92F1-71381B636620}"/>
              </a:ext>
            </a:extLst>
          </p:cNvPr>
          <p:cNvSpPr txBox="1"/>
          <p:nvPr/>
        </p:nvSpPr>
        <p:spPr>
          <a:xfrm>
            <a:off x="7587801" y="1849748"/>
            <a:ext cx="1441899" cy="380873"/>
          </a:xfrm>
          <a:prstGeom prst="rect">
            <a:avLst/>
          </a:prstGeom>
          <a:solidFill>
            <a:srgbClr val="C00000"/>
          </a:solid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50000"/>
              </a:lnSpc>
              <a:spcBef>
                <a:spcPts val="0"/>
              </a:spcBef>
              <a:spcAft>
                <a:spcPts val="0"/>
              </a:spcAft>
              <a:buNone/>
            </a:pPr>
            <a:r>
              <a:rPr lang="en-US" sz="1650" b="1" i="0" u="none" strike="noStrike" cap="none" dirty="0">
                <a:solidFill>
                  <a:schemeClr val="bg1"/>
                </a:solidFill>
                <a:latin typeface="Cinzel"/>
                <a:ea typeface="Cinzel"/>
                <a:cs typeface="Cinzel"/>
                <a:sym typeface="Cinzel"/>
              </a:rPr>
              <a:t>2029-2032</a:t>
            </a:r>
            <a:endParaRPr dirty="0">
              <a:solidFill>
                <a:schemeClr val="bg1"/>
              </a:solidFill>
            </a:endParaRPr>
          </a:p>
        </p:txBody>
      </p:sp>
      <p:cxnSp>
        <p:nvCxnSpPr>
          <p:cNvPr id="18" name="Connecteur droit avec flèche 17">
            <a:extLst>
              <a:ext uri="{FF2B5EF4-FFF2-40B4-BE49-F238E27FC236}">
                <a16:creationId xmlns:a16="http://schemas.microsoft.com/office/drawing/2014/main" id="{A8D8E07F-E8AE-1A41-A960-A5D9E6F8B7C1}"/>
              </a:ext>
            </a:extLst>
          </p:cNvPr>
          <p:cNvCxnSpPr>
            <a:cxnSpLocks/>
          </p:cNvCxnSpPr>
          <p:nvPr/>
        </p:nvCxnSpPr>
        <p:spPr>
          <a:xfrm>
            <a:off x="190500" y="1666990"/>
            <a:ext cx="5270500" cy="0"/>
          </a:xfrm>
          <a:prstGeom prst="straightConnector1">
            <a:avLst/>
          </a:prstGeom>
          <a:ln w="730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Google Shape;121;p15">
            <a:extLst>
              <a:ext uri="{FF2B5EF4-FFF2-40B4-BE49-F238E27FC236}">
                <a16:creationId xmlns:a16="http://schemas.microsoft.com/office/drawing/2014/main" id="{D0E374C4-D3CC-0F4C-BE4E-26007F95BE80}"/>
              </a:ext>
            </a:extLst>
          </p:cNvPr>
          <p:cNvSpPr txBox="1"/>
          <p:nvPr/>
        </p:nvSpPr>
        <p:spPr>
          <a:xfrm>
            <a:off x="2025201" y="1437422"/>
            <a:ext cx="1441899" cy="380873"/>
          </a:xfrm>
          <a:prstGeom prst="rect">
            <a:avLst/>
          </a:prstGeom>
          <a:solidFill>
            <a:srgbClr val="C00000"/>
          </a:solid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50000"/>
              </a:lnSpc>
              <a:spcBef>
                <a:spcPts val="0"/>
              </a:spcBef>
              <a:spcAft>
                <a:spcPts val="0"/>
              </a:spcAft>
              <a:buNone/>
            </a:pPr>
            <a:r>
              <a:rPr lang="en-US" sz="1650" b="1" i="0" u="none" strike="noStrike" cap="none" dirty="0">
                <a:solidFill>
                  <a:schemeClr val="bg1"/>
                </a:solidFill>
                <a:latin typeface="Cinzel"/>
                <a:ea typeface="Cinzel"/>
                <a:cs typeface="Cinzel"/>
                <a:sym typeface="Cinzel"/>
              </a:rPr>
              <a:t>2026-2028</a:t>
            </a:r>
            <a:endParaRPr dirty="0">
              <a:solidFill>
                <a:schemeClr val="bg1"/>
              </a:solidFill>
            </a:endParaRPr>
          </a:p>
        </p:txBody>
      </p:sp>
      <p:cxnSp>
        <p:nvCxnSpPr>
          <p:cNvPr id="20" name="Connecteur droit avec flèche 19">
            <a:extLst>
              <a:ext uri="{FF2B5EF4-FFF2-40B4-BE49-F238E27FC236}">
                <a16:creationId xmlns:a16="http://schemas.microsoft.com/office/drawing/2014/main" id="{A697035C-AAC3-199E-B7FD-5715EF84D11B}"/>
              </a:ext>
            </a:extLst>
          </p:cNvPr>
          <p:cNvCxnSpPr>
            <a:cxnSpLocks/>
          </p:cNvCxnSpPr>
          <p:nvPr/>
        </p:nvCxnSpPr>
        <p:spPr>
          <a:xfrm>
            <a:off x="6096000" y="4517890"/>
            <a:ext cx="5648549" cy="0"/>
          </a:xfrm>
          <a:prstGeom prst="straightConnector1">
            <a:avLst/>
          </a:prstGeom>
          <a:ln w="730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Google Shape;121;p15">
            <a:extLst>
              <a:ext uri="{FF2B5EF4-FFF2-40B4-BE49-F238E27FC236}">
                <a16:creationId xmlns:a16="http://schemas.microsoft.com/office/drawing/2014/main" id="{AC4EB20D-D9A4-AF75-031A-D6E8EC7D31B5}"/>
              </a:ext>
            </a:extLst>
          </p:cNvPr>
          <p:cNvSpPr txBox="1"/>
          <p:nvPr/>
        </p:nvSpPr>
        <p:spPr>
          <a:xfrm>
            <a:off x="8308750" y="4288322"/>
            <a:ext cx="1441899" cy="380873"/>
          </a:xfrm>
          <a:prstGeom prst="rect">
            <a:avLst/>
          </a:prstGeom>
          <a:solidFill>
            <a:srgbClr val="C00000"/>
          </a:solid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50000"/>
              </a:lnSpc>
              <a:spcBef>
                <a:spcPts val="0"/>
              </a:spcBef>
              <a:spcAft>
                <a:spcPts val="0"/>
              </a:spcAft>
              <a:buNone/>
            </a:pPr>
            <a:r>
              <a:rPr lang="en-US" sz="1650" b="1" i="0" u="none" strike="noStrike" cap="none" dirty="0">
                <a:solidFill>
                  <a:schemeClr val="bg1"/>
                </a:solidFill>
                <a:latin typeface="Cinzel"/>
                <a:ea typeface="Cinzel"/>
                <a:cs typeface="Cinzel"/>
                <a:sym typeface="Cinzel"/>
              </a:rPr>
              <a:t>2033-2035</a:t>
            </a:r>
            <a:endParaRPr dirty="0">
              <a:solidFill>
                <a:schemeClr val="bg1"/>
              </a:solidFill>
            </a:endParaRPr>
          </a:p>
        </p:txBody>
      </p:sp>
    </p:spTree>
    <p:extLst>
      <p:ext uri="{BB962C8B-B14F-4D97-AF65-F5344CB8AC3E}">
        <p14:creationId xmlns:p14="http://schemas.microsoft.com/office/powerpoint/2010/main" val="127534393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7D72-6F05-F30B-FBF3-D84CF5C04526}"/>
            </a:ext>
          </a:extLst>
        </p:cNvPr>
        <p:cNvGrpSpPr/>
        <p:nvPr/>
      </p:nvGrpSpPr>
      <p:grpSpPr>
        <a:xfrm>
          <a:off x="0" y="0"/>
          <a:ext cx="0" cy="0"/>
          <a:chOff x="0" y="0"/>
          <a:chExt cx="0" cy="0"/>
        </a:xfrm>
      </p:grpSpPr>
      <p:pic>
        <p:nvPicPr>
          <p:cNvPr id="10" name="Picture 6">
            <a:extLst>
              <a:ext uri="{FF2B5EF4-FFF2-40B4-BE49-F238E27FC236}">
                <a16:creationId xmlns:a16="http://schemas.microsoft.com/office/drawing/2014/main" id="{5A5FABC3-F0B8-C194-A752-9CB19F91112C}"/>
              </a:ext>
            </a:extLst>
          </p:cNvPr>
          <p:cNvPicPr>
            <a:picLocks noChangeAspect="1"/>
          </p:cNvPicPr>
          <p:nvPr/>
        </p:nvPicPr>
        <p:blipFill>
          <a:blip r:embed="rId3"/>
          <a:srcRect t="27141"/>
          <a:stretch/>
        </p:blipFill>
        <p:spPr>
          <a:xfrm>
            <a:off x="632593" y="754830"/>
            <a:ext cx="10580840" cy="5424589"/>
          </a:xfrm>
          <a:prstGeom prst="rect">
            <a:avLst/>
          </a:prstGeom>
        </p:spPr>
      </p:pic>
    </p:spTree>
    <p:extLst>
      <p:ext uri="{BB962C8B-B14F-4D97-AF65-F5344CB8AC3E}">
        <p14:creationId xmlns:p14="http://schemas.microsoft.com/office/powerpoint/2010/main" val="2844110215"/>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7D72-6F05-F30B-FBF3-D84CF5C04526}"/>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F276154E-17CD-DD13-554A-22F07040046E}"/>
              </a:ext>
            </a:extLst>
          </p:cNvPr>
          <p:cNvSpPr>
            <a:spLocks noGrp="1"/>
          </p:cNvSpPr>
          <p:nvPr>
            <p:ph type="title"/>
          </p:nvPr>
        </p:nvSpPr>
        <p:spPr>
          <a:xfrm>
            <a:off x="930057" y="333374"/>
            <a:ext cx="9089843" cy="988084"/>
          </a:xfrm>
        </p:spPr>
        <p:txBody>
          <a:bodyPr/>
          <a:lstStyle/>
          <a:p>
            <a:r>
              <a:rPr lang="fr-FR" sz="3200" dirty="0">
                <a:solidFill>
                  <a:srgbClr val="6B49FF"/>
                </a:solidFill>
              </a:rPr>
              <a:t>Plan d’action</a:t>
            </a:r>
            <a:r>
              <a:rPr lang="fr-FR" dirty="0">
                <a:solidFill>
                  <a:srgbClr val="6B49FF"/>
                </a:solidFill>
              </a:rPr>
              <a:t>: </a:t>
            </a:r>
            <a:r>
              <a:rPr lang="fr-FR" sz="3200" dirty="0">
                <a:solidFill>
                  <a:srgbClr val="6B49FF"/>
                </a:solidFill>
              </a:rPr>
              <a:t>Actions prioritaires prévues   </a:t>
            </a:r>
            <a:br>
              <a:rPr lang="fr-FR" sz="3200" dirty="0">
                <a:solidFill>
                  <a:srgbClr val="6B49FF"/>
                </a:solidFill>
              </a:rPr>
            </a:br>
            <a:r>
              <a:rPr lang="fr-FR" sz="3200" dirty="0">
                <a:solidFill>
                  <a:srgbClr val="6B49FF"/>
                </a:solidFill>
              </a:rPr>
              <a:t>  </a:t>
            </a:r>
            <a:endParaRPr lang="fr-FR" sz="3600" b="0" noProof="0" dirty="0">
              <a:solidFill>
                <a:schemeClr val="tx1"/>
              </a:solidFill>
            </a:endParaRPr>
          </a:p>
        </p:txBody>
      </p:sp>
      <p:sp>
        <p:nvSpPr>
          <p:cNvPr id="5" name="직사각형 4">
            <a:extLst>
              <a:ext uri="{FF2B5EF4-FFF2-40B4-BE49-F238E27FC236}">
                <a16:creationId xmlns:a16="http://schemas.microsoft.com/office/drawing/2014/main" id="{1D5781A8-7B80-6006-04CD-B8B300C387FC}"/>
              </a:ext>
            </a:extLst>
          </p:cNvPr>
          <p:cNvSpPr/>
          <p:nvPr/>
        </p:nvSpPr>
        <p:spPr>
          <a:xfrm>
            <a:off x="10525125" y="0"/>
            <a:ext cx="209550" cy="18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제목 3">
            <a:extLst>
              <a:ext uri="{FF2B5EF4-FFF2-40B4-BE49-F238E27FC236}">
                <a16:creationId xmlns:a16="http://schemas.microsoft.com/office/drawing/2014/main" id="{9E067397-2B4D-C3E1-736D-9EF457D11092}"/>
              </a:ext>
            </a:extLst>
          </p:cNvPr>
          <p:cNvSpPr txBox="1">
            <a:spLocks/>
          </p:cNvSpPr>
          <p:nvPr/>
        </p:nvSpPr>
        <p:spPr>
          <a:xfrm flipH="1">
            <a:off x="10573249" y="-32759"/>
            <a:ext cx="1570625"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fr-FR" sz="8800" dirty="0">
                <a:cs typeface="Calibri" panose="020F0502020204030204" pitchFamily="34" charset="0"/>
              </a:rPr>
              <a:t>4</a:t>
            </a:r>
            <a:r>
              <a:rPr lang="fr-FR" sz="3200" noProof="0" dirty="0">
                <a:cs typeface="Calibri" panose="020F0502020204030204" pitchFamily="34" charset="0"/>
              </a:rPr>
              <a:t>.0</a:t>
            </a:r>
            <a:endParaRPr lang="fr-FR" sz="3600" b="0" noProof="0" dirty="0">
              <a:cs typeface="Calibri" panose="020F0502020204030204" pitchFamily="34" charset="0"/>
            </a:endParaRPr>
          </a:p>
        </p:txBody>
      </p:sp>
      <p:sp>
        <p:nvSpPr>
          <p:cNvPr id="6" name="직사각형 13">
            <a:extLst>
              <a:ext uri="{FF2B5EF4-FFF2-40B4-BE49-F238E27FC236}">
                <a16:creationId xmlns:a16="http://schemas.microsoft.com/office/drawing/2014/main" id="{8077AEB9-9C2D-8CEE-94D4-C99FB307EFB4}"/>
              </a:ext>
            </a:extLst>
          </p:cNvPr>
          <p:cNvSpPr/>
          <p:nvPr/>
        </p:nvSpPr>
        <p:spPr>
          <a:xfrm>
            <a:off x="1848614" y="2066087"/>
            <a:ext cx="108389" cy="3563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1" name="Picture 20">
            <a:extLst>
              <a:ext uri="{FF2B5EF4-FFF2-40B4-BE49-F238E27FC236}">
                <a16:creationId xmlns:a16="http://schemas.microsoft.com/office/drawing/2014/main" id="{D8062DD7-2F79-EDE8-F449-4EE6E4F15F5D}"/>
              </a:ext>
            </a:extLst>
          </p:cNvPr>
          <p:cNvPicPr>
            <a:picLocks noChangeAspect="1"/>
          </p:cNvPicPr>
          <p:nvPr/>
        </p:nvPicPr>
        <p:blipFill>
          <a:blip r:embed="rId3"/>
          <a:stretch>
            <a:fillRect/>
          </a:stretch>
        </p:blipFill>
        <p:spPr>
          <a:xfrm>
            <a:off x="208161" y="2685524"/>
            <a:ext cx="1364929" cy="1424463"/>
          </a:xfrm>
          <a:prstGeom prst="rect">
            <a:avLst/>
          </a:prstGeom>
        </p:spPr>
      </p:pic>
      <p:graphicFrame>
        <p:nvGraphicFramePr>
          <p:cNvPr id="2" name="Tableau 3">
            <a:extLst>
              <a:ext uri="{FF2B5EF4-FFF2-40B4-BE49-F238E27FC236}">
                <a16:creationId xmlns:a16="http://schemas.microsoft.com/office/drawing/2014/main" id="{F2F4A39A-2334-E649-C94E-5298A1642BA3}"/>
              </a:ext>
            </a:extLst>
          </p:cNvPr>
          <p:cNvGraphicFramePr>
            <a:graphicFrameLocks noGrp="1"/>
          </p:cNvGraphicFramePr>
          <p:nvPr>
            <p:extLst>
              <p:ext uri="{D42A27DB-BD31-4B8C-83A1-F6EECF244321}">
                <p14:modId xmlns:p14="http://schemas.microsoft.com/office/powerpoint/2010/main" val="383874968"/>
              </p:ext>
            </p:extLst>
          </p:nvPr>
        </p:nvGraphicFramePr>
        <p:xfrm>
          <a:off x="2305021" y="2066087"/>
          <a:ext cx="9328179" cy="4572000"/>
        </p:xfrm>
        <a:graphic>
          <a:graphicData uri="http://schemas.openxmlformats.org/drawingml/2006/table">
            <a:tbl>
              <a:tblPr firstRow="1" bandRow="1">
                <a:tableStyleId>{5C22544A-7EE6-4342-B048-85BDC9FD1C3A}</a:tableStyleId>
              </a:tblPr>
              <a:tblGrid>
                <a:gridCol w="2855940">
                  <a:extLst>
                    <a:ext uri="{9D8B030D-6E8A-4147-A177-3AD203B41FA5}">
                      <a16:colId xmlns:a16="http://schemas.microsoft.com/office/drawing/2014/main" val="455582456"/>
                    </a:ext>
                  </a:extLst>
                </a:gridCol>
                <a:gridCol w="1413933">
                  <a:extLst>
                    <a:ext uri="{9D8B030D-6E8A-4147-A177-3AD203B41FA5}">
                      <a16:colId xmlns:a16="http://schemas.microsoft.com/office/drawing/2014/main" val="3505161816"/>
                    </a:ext>
                  </a:extLst>
                </a:gridCol>
                <a:gridCol w="1862667">
                  <a:extLst>
                    <a:ext uri="{9D8B030D-6E8A-4147-A177-3AD203B41FA5}">
                      <a16:colId xmlns:a16="http://schemas.microsoft.com/office/drawing/2014/main" val="1203984042"/>
                    </a:ext>
                  </a:extLst>
                </a:gridCol>
                <a:gridCol w="1591733">
                  <a:extLst>
                    <a:ext uri="{9D8B030D-6E8A-4147-A177-3AD203B41FA5}">
                      <a16:colId xmlns:a16="http://schemas.microsoft.com/office/drawing/2014/main" val="1539335937"/>
                    </a:ext>
                  </a:extLst>
                </a:gridCol>
                <a:gridCol w="1603906">
                  <a:extLst>
                    <a:ext uri="{9D8B030D-6E8A-4147-A177-3AD203B41FA5}">
                      <a16:colId xmlns:a16="http://schemas.microsoft.com/office/drawing/2014/main" val="147634967"/>
                    </a:ext>
                  </a:extLst>
                </a:gridCol>
              </a:tblGrid>
              <a:tr h="357249">
                <a:tc>
                  <a:txBody>
                    <a:bodyPr/>
                    <a:lstStyle/>
                    <a:p>
                      <a:endParaRPr lang="fr-FR"/>
                    </a:p>
                  </a:txBody>
                  <a:tcPr/>
                </a:tc>
                <a:tc>
                  <a:txBody>
                    <a:bodyPr/>
                    <a:lstStyle/>
                    <a:p>
                      <a:r>
                        <a:rPr lang="fr-FR" dirty="0"/>
                        <a:t>2025</a:t>
                      </a:r>
                    </a:p>
                  </a:txBody>
                  <a:tcPr/>
                </a:tc>
                <a:tc>
                  <a:txBody>
                    <a:bodyPr/>
                    <a:lstStyle/>
                    <a:p>
                      <a:r>
                        <a:rPr lang="fr-FR" dirty="0"/>
                        <a:t>2026</a:t>
                      </a:r>
                    </a:p>
                  </a:txBody>
                  <a:tcPr/>
                </a:tc>
                <a:tc>
                  <a:txBody>
                    <a:bodyPr/>
                    <a:lstStyle/>
                    <a:p>
                      <a:r>
                        <a:rPr lang="fr-FR" dirty="0"/>
                        <a:t>2027</a:t>
                      </a:r>
                    </a:p>
                  </a:txBody>
                  <a:tcPr/>
                </a:tc>
                <a:tc>
                  <a:txBody>
                    <a:bodyPr/>
                    <a:lstStyle/>
                    <a:p>
                      <a:r>
                        <a:rPr lang="fr-FR" dirty="0"/>
                        <a:t>2028-2035</a:t>
                      </a:r>
                    </a:p>
                  </a:txBody>
                  <a:tcPr/>
                </a:tc>
                <a:extLst>
                  <a:ext uri="{0D108BD9-81ED-4DB2-BD59-A6C34878D82A}">
                    <a16:rowId xmlns:a16="http://schemas.microsoft.com/office/drawing/2014/main" val="2295456565"/>
                  </a:ext>
                </a:extLst>
              </a:tr>
              <a:tr h="357249">
                <a:tc>
                  <a:txBody>
                    <a:bodyPr/>
                    <a:lstStyle/>
                    <a:p>
                      <a:r>
                        <a:rPr lang="fr-FR" dirty="0"/>
                        <a:t>Loi sur les </a:t>
                      </a:r>
                      <a:r>
                        <a:rPr lang="fr-FR" dirty="0" err="1"/>
                        <a:t>EnR</a:t>
                      </a:r>
                      <a:endParaRPr lang="fr-FR" dirty="0"/>
                    </a:p>
                  </a:txBody>
                  <a:tcPr/>
                </a:tc>
                <a:tc>
                  <a:txBody>
                    <a:bodyPr/>
                    <a:lstStyle/>
                    <a:p>
                      <a:r>
                        <a:rPr lang="fr-FR" dirty="0"/>
                        <a:t>TDR</a:t>
                      </a:r>
                    </a:p>
                  </a:txBody>
                  <a:tcPr/>
                </a:tc>
                <a:tc>
                  <a:txBody>
                    <a:bodyPr/>
                    <a:lstStyle/>
                    <a:p>
                      <a:r>
                        <a:rPr lang="fr-FR" dirty="0"/>
                        <a:t>Draft</a:t>
                      </a:r>
                    </a:p>
                    <a:p>
                      <a:r>
                        <a:rPr lang="fr-FR" dirty="0"/>
                        <a:t> disponible</a:t>
                      </a:r>
                    </a:p>
                  </a:txBody>
                  <a:tcPr/>
                </a:tc>
                <a:tc>
                  <a:txBody>
                    <a:bodyPr/>
                    <a:lstStyle/>
                    <a:p>
                      <a:r>
                        <a:rPr lang="fr-FR" dirty="0"/>
                        <a:t>Loi publiée</a:t>
                      </a:r>
                    </a:p>
                  </a:txBody>
                  <a:tcPr/>
                </a:tc>
                <a:tc>
                  <a:txBody>
                    <a:bodyPr/>
                    <a:lstStyle/>
                    <a:p>
                      <a:endParaRPr lang="fr-FR"/>
                    </a:p>
                  </a:txBody>
                  <a:tcPr/>
                </a:tc>
                <a:extLst>
                  <a:ext uri="{0D108BD9-81ED-4DB2-BD59-A6C34878D82A}">
                    <a16:rowId xmlns:a16="http://schemas.microsoft.com/office/drawing/2014/main" val="3199575686"/>
                  </a:ext>
                </a:extLst>
              </a:tr>
              <a:tr h="357249">
                <a:tc>
                  <a:txBody>
                    <a:bodyPr/>
                    <a:lstStyle/>
                    <a:p>
                      <a:r>
                        <a:rPr lang="fr-FR" dirty="0"/>
                        <a:t>Code Mini-réseau</a:t>
                      </a:r>
                    </a:p>
                  </a:txBody>
                  <a:tcPr/>
                </a:tc>
                <a:tc>
                  <a:txBody>
                    <a:bodyPr/>
                    <a:lstStyle/>
                    <a:p>
                      <a:r>
                        <a:rPr lang="fr-FR" dirty="0"/>
                        <a:t>Draft</a:t>
                      </a:r>
                    </a:p>
                  </a:txBody>
                  <a:tcPr/>
                </a:tc>
                <a:tc>
                  <a:txBody>
                    <a:bodyPr/>
                    <a:lstStyle/>
                    <a:p>
                      <a:r>
                        <a:rPr lang="fr-FR" dirty="0"/>
                        <a:t>Finalisé</a:t>
                      </a:r>
                    </a:p>
                  </a:txBody>
                  <a:tcPr/>
                </a:tc>
                <a:tc>
                  <a:txBody>
                    <a:bodyPr/>
                    <a:lstStyle/>
                    <a:p>
                      <a:r>
                        <a:rPr lang="fr-FR" dirty="0"/>
                        <a:t>Code publié</a:t>
                      </a:r>
                    </a:p>
                  </a:txBody>
                  <a:tcPr/>
                </a:tc>
                <a:tc>
                  <a:txBody>
                    <a:bodyPr/>
                    <a:lstStyle/>
                    <a:p>
                      <a:endParaRPr lang="fr-FR"/>
                    </a:p>
                  </a:txBody>
                  <a:tcPr/>
                </a:tc>
                <a:extLst>
                  <a:ext uri="{0D108BD9-81ED-4DB2-BD59-A6C34878D82A}">
                    <a16:rowId xmlns:a16="http://schemas.microsoft.com/office/drawing/2014/main" val="3338894343"/>
                  </a:ext>
                </a:extLst>
              </a:tr>
              <a:tr h="357249">
                <a:tc>
                  <a:txBody>
                    <a:bodyPr/>
                    <a:lstStyle/>
                    <a:p>
                      <a:r>
                        <a:rPr lang="fr-FR" dirty="0"/>
                        <a:t>Centrales Solaires Off </a:t>
                      </a:r>
                      <a:r>
                        <a:rPr lang="fr-FR" dirty="0" err="1"/>
                        <a:t>grid</a:t>
                      </a:r>
                      <a:endParaRPr lang="fr-FR" dirty="0"/>
                    </a:p>
                  </a:txBody>
                  <a:tcPr/>
                </a:tc>
                <a:tc>
                  <a:txBody>
                    <a:bodyPr/>
                    <a:lstStyle/>
                    <a:p>
                      <a:r>
                        <a:rPr lang="fr-FR" dirty="0"/>
                        <a:t>87 centrales</a:t>
                      </a:r>
                    </a:p>
                  </a:txBody>
                  <a:tcPr/>
                </a:tc>
                <a:tc>
                  <a:txBody>
                    <a:bodyPr/>
                    <a:lstStyle/>
                    <a:p>
                      <a:r>
                        <a:rPr lang="fr-FR" dirty="0"/>
                        <a:t>62 centrales</a:t>
                      </a:r>
                    </a:p>
                  </a:txBody>
                  <a:tcPr/>
                </a:tc>
                <a:tc>
                  <a:txBody>
                    <a:bodyPr/>
                    <a:lstStyle/>
                    <a:p>
                      <a:r>
                        <a:rPr lang="fr-FR" dirty="0"/>
                        <a:t>51 centrales</a:t>
                      </a:r>
                    </a:p>
                  </a:txBody>
                  <a:tcPr/>
                </a:tc>
                <a:tc>
                  <a:txBody>
                    <a:bodyPr/>
                    <a:lstStyle/>
                    <a:p>
                      <a:r>
                        <a:rPr lang="fr-FR" dirty="0"/>
                        <a:t>450 sites à</a:t>
                      </a:r>
                    </a:p>
                    <a:p>
                      <a:r>
                        <a:rPr lang="fr-FR" dirty="0"/>
                        <a:t> étudier</a:t>
                      </a:r>
                    </a:p>
                  </a:txBody>
                  <a:tcPr/>
                </a:tc>
                <a:extLst>
                  <a:ext uri="{0D108BD9-81ED-4DB2-BD59-A6C34878D82A}">
                    <a16:rowId xmlns:a16="http://schemas.microsoft.com/office/drawing/2014/main" val="2693017604"/>
                  </a:ext>
                </a:extLst>
              </a:tr>
              <a:tr h="136895">
                <a:tc>
                  <a:txBody>
                    <a:bodyPr/>
                    <a:lstStyle/>
                    <a:p>
                      <a:r>
                        <a:rPr lang="fr-FR" dirty="0"/>
                        <a:t>Centrales Solaires On </a:t>
                      </a:r>
                      <a:r>
                        <a:rPr lang="fr-FR" dirty="0" err="1"/>
                        <a:t>grid</a:t>
                      </a:r>
                      <a:endParaRPr lang="fr-FR" dirty="0"/>
                    </a:p>
                  </a:txBody>
                  <a:tcPr/>
                </a:tc>
                <a:tc>
                  <a:txBody>
                    <a:bodyPr/>
                    <a:lstStyle/>
                    <a:p>
                      <a:endParaRPr lang="fr-FR" dirty="0"/>
                    </a:p>
                  </a:txBody>
                  <a:tcPr/>
                </a:tc>
                <a:tc>
                  <a:txBody>
                    <a:bodyPr/>
                    <a:lstStyle/>
                    <a:p>
                      <a:r>
                        <a:rPr lang="fr-FR" dirty="0"/>
                        <a:t>28MWc+10MWh</a:t>
                      </a:r>
                    </a:p>
                    <a:p>
                      <a:endParaRPr lang="fr-FR" dirty="0"/>
                    </a:p>
                    <a:p>
                      <a:r>
                        <a:rPr lang="fr-FR" dirty="0"/>
                        <a:t>Etudes 150 MW</a:t>
                      </a:r>
                    </a:p>
                  </a:txBody>
                  <a:tcPr/>
                </a:tc>
                <a:tc>
                  <a:txBody>
                    <a:bodyPr/>
                    <a:lstStyle/>
                    <a:p>
                      <a:r>
                        <a:rPr lang="fr-FR" dirty="0"/>
                        <a:t>Appels </a:t>
                      </a:r>
                    </a:p>
                    <a:p>
                      <a:r>
                        <a:rPr lang="fr-FR" dirty="0"/>
                        <a:t>d’offres pour </a:t>
                      </a:r>
                    </a:p>
                    <a:p>
                      <a:r>
                        <a:rPr lang="fr-FR" dirty="0"/>
                        <a:t>150MW</a:t>
                      </a:r>
                    </a:p>
                  </a:txBody>
                  <a:tcPr/>
                </a:tc>
                <a:tc>
                  <a:txBody>
                    <a:bodyPr/>
                    <a:lstStyle/>
                    <a:p>
                      <a:endParaRPr lang="fr-FR" dirty="0"/>
                    </a:p>
                    <a:p>
                      <a:r>
                        <a:rPr lang="fr-FR" dirty="0"/>
                        <a:t>200 MW</a:t>
                      </a:r>
                    </a:p>
                  </a:txBody>
                  <a:tcPr/>
                </a:tc>
                <a:extLst>
                  <a:ext uri="{0D108BD9-81ED-4DB2-BD59-A6C34878D82A}">
                    <a16:rowId xmlns:a16="http://schemas.microsoft.com/office/drawing/2014/main" val="1655967682"/>
                  </a:ext>
                </a:extLst>
              </a:tr>
              <a:tr h="357249">
                <a:tc>
                  <a:txBody>
                    <a:bodyPr/>
                    <a:lstStyle/>
                    <a:p>
                      <a:r>
                        <a:rPr lang="fr-FR" dirty="0"/>
                        <a:t>Petite Centrale Hydro</a:t>
                      </a:r>
                    </a:p>
                  </a:txBody>
                  <a:tcPr/>
                </a:tc>
                <a:tc>
                  <a:txBody>
                    <a:bodyPr/>
                    <a:lstStyle/>
                    <a:p>
                      <a:endParaRPr lang="fr-FR" dirty="0"/>
                    </a:p>
                  </a:txBody>
                  <a:tcPr/>
                </a:tc>
                <a:tc>
                  <a:txBody>
                    <a:bodyPr/>
                    <a:lstStyle/>
                    <a:p>
                      <a:r>
                        <a:rPr lang="fr-FR" dirty="0"/>
                        <a:t>Etudes pour </a:t>
                      </a:r>
                    </a:p>
                    <a:p>
                      <a:r>
                        <a:rPr lang="fr-FR" dirty="0"/>
                        <a:t>4 PCH</a:t>
                      </a:r>
                    </a:p>
                  </a:txBody>
                  <a:tcPr/>
                </a:tc>
                <a:tc>
                  <a:txBody>
                    <a:bodyPr/>
                    <a:lstStyle/>
                    <a:p>
                      <a:r>
                        <a:rPr lang="fr-FR" dirty="0"/>
                        <a:t>Appels </a:t>
                      </a:r>
                    </a:p>
                    <a:p>
                      <a:r>
                        <a:rPr lang="fr-FR" dirty="0"/>
                        <a:t>d’offres pour </a:t>
                      </a:r>
                    </a:p>
                    <a:p>
                      <a:r>
                        <a:rPr lang="fr-FR" dirty="0"/>
                        <a:t>10 PCH</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fr-FR" dirty="0"/>
                        <a:t>41 Etudes pour  PCH</a:t>
                      </a:r>
                    </a:p>
                    <a:p>
                      <a:r>
                        <a:rPr lang="fr-FR" dirty="0"/>
                        <a:t>660MW</a:t>
                      </a:r>
                    </a:p>
                  </a:txBody>
                  <a:tcPr/>
                </a:tc>
                <a:extLst>
                  <a:ext uri="{0D108BD9-81ED-4DB2-BD59-A6C34878D82A}">
                    <a16:rowId xmlns:a16="http://schemas.microsoft.com/office/drawing/2014/main" val="3563713297"/>
                  </a:ext>
                </a:extLst>
              </a:tr>
              <a:tr h="357249">
                <a:tc>
                  <a:txBody>
                    <a:bodyPr/>
                    <a:lstStyle/>
                    <a:p>
                      <a:r>
                        <a:rPr lang="fr-FR" dirty="0"/>
                        <a:t>Biomasse</a:t>
                      </a:r>
                    </a:p>
                  </a:txBody>
                  <a:tcPr/>
                </a:tc>
                <a:tc>
                  <a:txBody>
                    <a:bodyPr/>
                    <a:lstStyle/>
                    <a:p>
                      <a:endParaRPr lang="fr-FR" dirty="0"/>
                    </a:p>
                  </a:txBody>
                  <a:tcPr/>
                </a:tc>
                <a:tc>
                  <a:txBody>
                    <a:bodyPr/>
                    <a:lstStyle/>
                    <a:p>
                      <a:endParaRPr lang="fr-FR" dirty="0"/>
                    </a:p>
                  </a:txBody>
                  <a:tcPr/>
                </a:tc>
                <a:tc>
                  <a:txBody>
                    <a:bodyPr/>
                    <a:lstStyle/>
                    <a:p>
                      <a:r>
                        <a:rPr lang="fr-FR" dirty="0"/>
                        <a:t>Etudes </a:t>
                      </a:r>
                    </a:p>
                  </a:txBody>
                  <a:tcPr/>
                </a:tc>
                <a:tc>
                  <a:txBody>
                    <a:bodyPr/>
                    <a:lstStyle/>
                    <a:p>
                      <a:r>
                        <a:rPr lang="fr-FR" dirty="0"/>
                        <a:t>420 MW</a:t>
                      </a:r>
                    </a:p>
                  </a:txBody>
                  <a:tcPr/>
                </a:tc>
                <a:extLst>
                  <a:ext uri="{0D108BD9-81ED-4DB2-BD59-A6C34878D82A}">
                    <a16:rowId xmlns:a16="http://schemas.microsoft.com/office/drawing/2014/main" val="3943766758"/>
                  </a:ext>
                </a:extLst>
              </a:tr>
              <a:tr h="310462">
                <a:tc>
                  <a:txBody>
                    <a:bodyPr/>
                    <a:lstStyle/>
                    <a:p>
                      <a:r>
                        <a:rPr lang="fr-FR" dirty="0"/>
                        <a:t>Eolien</a:t>
                      </a:r>
                    </a:p>
                  </a:txBody>
                  <a:tcPr/>
                </a:tc>
                <a:tc>
                  <a:txBody>
                    <a:bodyPr/>
                    <a:lstStyle/>
                    <a:p>
                      <a:endParaRPr lang="fr-FR" dirty="0"/>
                    </a:p>
                  </a:txBody>
                  <a:tcPr/>
                </a:tc>
                <a:tc>
                  <a:txBody>
                    <a:bodyPr/>
                    <a:lstStyle/>
                    <a:p>
                      <a:endParaRPr lang="fr-FR" dirty="0"/>
                    </a:p>
                  </a:txBody>
                  <a:tcPr/>
                </a:tc>
                <a:tc>
                  <a:txBody>
                    <a:bodyPr/>
                    <a:lstStyle/>
                    <a:p>
                      <a:r>
                        <a:rPr lang="fr-FR" dirty="0"/>
                        <a:t>Etudes </a:t>
                      </a:r>
                    </a:p>
                  </a:txBody>
                  <a:tcPr/>
                </a:tc>
                <a:tc>
                  <a:txBody>
                    <a:bodyPr/>
                    <a:lstStyle/>
                    <a:p>
                      <a:r>
                        <a:rPr lang="fr-FR" dirty="0"/>
                        <a:t>60 MW</a:t>
                      </a:r>
                    </a:p>
                  </a:txBody>
                  <a:tcPr/>
                </a:tc>
                <a:extLst>
                  <a:ext uri="{0D108BD9-81ED-4DB2-BD59-A6C34878D82A}">
                    <a16:rowId xmlns:a16="http://schemas.microsoft.com/office/drawing/2014/main" val="485155072"/>
                  </a:ext>
                </a:extLst>
              </a:tr>
            </a:tbl>
          </a:graphicData>
        </a:graphic>
      </p:graphicFrame>
    </p:spTree>
    <p:extLst>
      <p:ext uri="{BB962C8B-B14F-4D97-AF65-F5344CB8AC3E}">
        <p14:creationId xmlns:p14="http://schemas.microsoft.com/office/powerpoint/2010/main" val="73502310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7D72-6F05-F30B-FBF3-D84CF5C04526}"/>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F276154E-17CD-DD13-554A-22F07040046E}"/>
              </a:ext>
            </a:extLst>
          </p:cNvPr>
          <p:cNvSpPr>
            <a:spLocks noGrp="1"/>
          </p:cNvSpPr>
          <p:nvPr>
            <p:ph type="title"/>
          </p:nvPr>
        </p:nvSpPr>
        <p:spPr>
          <a:xfrm>
            <a:off x="1540057" y="150307"/>
            <a:ext cx="9089843" cy="988084"/>
          </a:xfrm>
        </p:spPr>
        <p:txBody>
          <a:bodyPr/>
          <a:lstStyle/>
          <a:p>
            <a:pPr marL="285750" lvl="0" indent="-285750" defTabSz="293202" latinLnBrk="0">
              <a:lnSpc>
                <a:spcPct val="100000"/>
              </a:lnSpc>
              <a:spcBef>
                <a:spcPts val="0"/>
              </a:spcBef>
              <a:spcAft>
                <a:spcPts val="0"/>
              </a:spcAft>
              <a:defRPr/>
            </a:pPr>
            <a:r>
              <a:rPr lang="fr-FR" altLang="en-US" sz="2800" b="1" dirty="0">
                <a:solidFill>
                  <a:srgbClr val="6B49FF"/>
                </a:solidFill>
                <a:ea typeface="Calibri" panose="020F0502020204030204" pitchFamily="34" charset="0"/>
                <a:cs typeface="Times New Roman" panose="02020603050405020304" pitchFamily="18" charset="0"/>
              </a:rPr>
              <a:t>Besoins de financement et rôle des partenaires</a:t>
            </a:r>
            <a:endParaRPr lang="fr-FR" sz="4000" b="0" noProof="0" dirty="0">
              <a:solidFill>
                <a:srgbClr val="6B49FF"/>
              </a:solidFill>
            </a:endParaRPr>
          </a:p>
        </p:txBody>
      </p:sp>
      <p:sp>
        <p:nvSpPr>
          <p:cNvPr id="5" name="직사각형 4">
            <a:extLst>
              <a:ext uri="{FF2B5EF4-FFF2-40B4-BE49-F238E27FC236}">
                <a16:creationId xmlns:a16="http://schemas.microsoft.com/office/drawing/2014/main" id="{1D5781A8-7B80-6006-04CD-B8B300C387FC}"/>
              </a:ext>
            </a:extLst>
          </p:cNvPr>
          <p:cNvSpPr/>
          <p:nvPr/>
        </p:nvSpPr>
        <p:spPr>
          <a:xfrm>
            <a:off x="10525125" y="0"/>
            <a:ext cx="209550" cy="18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제목 3">
            <a:extLst>
              <a:ext uri="{FF2B5EF4-FFF2-40B4-BE49-F238E27FC236}">
                <a16:creationId xmlns:a16="http://schemas.microsoft.com/office/drawing/2014/main" id="{9E067397-2B4D-C3E1-736D-9EF457D11092}"/>
              </a:ext>
            </a:extLst>
          </p:cNvPr>
          <p:cNvSpPr txBox="1">
            <a:spLocks/>
          </p:cNvSpPr>
          <p:nvPr/>
        </p:nvSpPr>
        <p:spPr>
          <a:xfrm flipH="1">
            <a:off x="10629900" y="-32760"/>
            <a:ext cx="139700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fr-FR" sz="8800" dirty="0">
                <a:cs typeface="Calibri" panose="020F0502020204030204" pitchFamily="34" charset="0"/>
              </a:rPr>
              <a:t>5</a:t>
            </a:r>
            <a:r>
              <a:rPr lang="fr-FR" sz="3200" noProof="0" dirty="0">
                <a:cs typeface="Calibri" panose="020F0502020204030204" pitchFamily="34" charset="0"/>
              </a:rPr>
              <a:t>.1/2</a:t>
            </a:r>
            <a:endParaRPr lang="fr-FR" sz="3600" b="0" noProof="0" dirty="0">
              <a:cs typeface="Calibri" panose="020F0502020204030204" pitchFamily="34" charset="0"/>
            </a:endParaRPr>
          </a:p>
        </p:txBody>
      </p:sp>
      <p:sp>
        <p:nvSpPr>
          <p:cNvPr id="6" name="직사각형 13">
            <a:extLst>
              <a:ext uri="{FF2B5EF4-FFF2-40B4-BE49-F238E27FC236}">
                <a16:creationId xmlns:a16="http://schemas.microsoft.com/office/drawing/2014/main" id="{8077AEB9-9C2D-8CEE-94D4-C99FB307EFB4}"/>
              </a:ext>
            </a:extLst>
          </p:cNvPr>
          <p:cNvSpPr/>
          <p:nvPr/>
        </p:nvSpPr>
        <p:spPr>
          <a:xfrm>
            <a:off x="2262500" y="2143089"/>
            <a:ext cx="108389" cy="3563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A62469D9-8410-F36B-D5CA-580F4AA98B09}"/>
              </a:ext>
            </a:extLst>
          </p:cNvPr>
          <p:cNvSpPr/>
          <p:nvPr/>
        </p:nvSpPr>
        <p:spPr>
          <a:xfrm>
            <a:off x="2640960" y="2278784"/>
            <a:ext cx="8453263" cy="3077766"/>
          </a:xfrm>
          <a:prstGeom prst="rect">
            <a:avLst/>
          </a:prstGeom>
          <a:noFill/>
          <a:ln>
            <a:noFill/>
          </a:ln>
        </p:spPr>
        <p:txBody>
          <a:bodyPr wrap="square">
            <a:spAutoFit/>
          </a:bodyPr>
          <a:lstStyle/>
          <a:p>
            <a:pPr algn="just" defTabSz="293202" latinLnBrk="0">
              <a:defRPr/>
            </a:pPr>
            <a:r>
              <a:rPr lang="fr-FR" altLang="en-US" b="1" dirty="0">
                <a:solidFill>
                  <a:srgbClr val="6B49FF"/>
                </a:solidFill>
                <a:latin typeface="+mj-lt"/>
                <a:ea typeface="Calibri" panose="020F0502020204030204" pitchFamily="34" charset="0"/>
                <a:cs typeface="Times New Roman" panose="02020603050405020304" pitchFamily="18" charset="0"/>
              </a:rPr>
              <a:t>La mobilisation de capitaux pour exécuter ce plan d’actions s’appuie sur les leviers complémentaires : </a:t>
            </a:r>
          </a:p>
          <a:p>
            <a:pPr algn="just" defTabSz="293202" latinLnBrk="0">
              <a:defRPr/>
            </a:pPr>
            <a:endParaRPr lang="fr-FR" altLang="en-US" sz="2000" b="1" dirty="0">
              <a:latin typeface="+mj-lt"/>
              <a:ea typeface="Calibri" panose="020F0502020204030204" pitchFamily="34" charset="0"/>
              <a:cs typeface="Times New Roman" panose="02020603050405020304" pitchFamily="18" charset="0"/>
            </a:endParaRPr>
          </a:p>
          <a:p>
            <a:pPr marL="742950" lvl="1" indent="-285750" algn="just" defTabSz="293202" latinLnBrk="0">
              <a:lnSpc>
                <a:spcPct val="150000"/>
              </a:lnSpc>
              <a:buFont typeface="Wingdings" panose="05000000000000000000" pitchFamily="2" charset="2"/>
              <a:buChar char="q"/>
              <a:defRPr/>
            </a:pPr>
            <a:r>
              <a:rPr lang="fr-FR" altLang="en-US" sz="2000" b="1" dirty="0">
                <a:latin typeface="+mj-lt"/>
                <a:ea typeface="Calibri" panose="020F0502020204030204" pitchFamily="34" charset="0"/>
                <a:cs typeface="Times New Roman" panose="02020603050405020304" pitchFamily="18" charset="0"/>
              </a:rPr>
              <a:t>Financements concessionnels et mécanismes mixtes</a:t>
            </a:r>
          </a:p>
          <a:p>
            <a:pPr marL="742950" lvl="1" indent="-285750" algn="just" defTabSz="293202" latinLnBrk="0">
              <a:lnSpc>
                <a:spcPct val="150000"/>
              </a:lnSpc>
              <a:buFont typeface="Wingdings" panose="05000000000000000000" pitchFamily="2" charset="2"/>
              <a:buChar char="q"/>
              <a:defRPr/>
            </a:pPr>
            <a:r>
              <a:rPr lang="fr-FR" altLang="en-US" sz="2000" b="1" dirty="0">
                <a:latin typeface="+mj-lt"/>
                <a:ea typeface="Calibri" panose="020F0502020204030204" pitchFamily="34" charset="0"/>
                <a:cs typeface="Times New Roman" panose="02020603050405020304" pitchFamily="18" charset="0"/>
              </a:rPr>
              <a:t>Financements par des privés (IPP)</a:t>
            </a:r>
          </a:p>
          <a:p>
            <a:pPr marL="742950" lvl="1" indent="-285750" algn="just" defTabSz="293202" latinLnBrk="0">
              <a:lnSpc>
                <a:spcPct val="150000"/>
              </a:lnSpc>
              <a:buFont typeface="Wingdings" panose="05000000000000000000" pitchFamily="2" charset="2"/>
              <a:buChar char="q"/>
              <a:defRPr/>
            </a:pPr>
            <a:r>
              <a:rPr lang="fr-FR" altLang="en-US" sz="2000" b="1" dirty="0">
                <a:latin typeface="+mj-lt"/>
                <a:ea typeface="Calibri" panose="020F0502020204030204" pitchFamily="34" charset="0"/>
                <a:cs typeface="Times New Roman" panose="02020603050405020304" pitchFamily="18" charset="0"/>
              </a:rPr>
              <a:t>Appui à la préparation et structuration des projets</a:t>
            </a:r>
          </a:p>
          <a:p>
            <a:pPr marL="742950" lvl="1" indent="-285750" algn="just" defTabSz="293202" latinLnBrk="0">
              <a:lnSpc>
                <a:spcPct val="150000"/>
              </a:lnSpc>
              <a:buFont typeface="Wingdings" panose="05000000000000000000" pitchFamily="2" charset="2"/>
              <a:buChar char="q"/>
              <a:defRPr/>
            </a:pPr>
            <a:r>
              <a:rPr lang="fr-FR" altLang="en-US" sz="2000" b="1" dirty="0">
                <a:latin typeface="+mj-lt"/>
                <a:ea typeface="Calibri" panose="020F0502020204030204" pitchFamily="34" charset="0"/>
                <a:cs typeface="Times New Roman" panose="02020603050405020304" pitchFamily="18" charset="0"/>
              </a:rPr>
              <a:t>Assistance technique et renforcement des capacités</a:t>
            </a:r>
          </a:p>
          <a:p>
            <a:pPr algn="just" defTabSz="293202" latinLnBrk="0">
              <a:defRPr/>
            </a:pPr>
            <a:endParaRPr lang="fr-FR" altLang="en-US" b="1" dirty="0">
              <a:latin typeface="+mj-lt"/>
              <a:ea typeface="Calibri" panose="020F0502020204030204" pitchFamily="34" charset="0"/>
              <a:cs typeface="Times New Roman" panose="02020603050405020304" pitchFamily="18" charset="0"/>
            </a:endParaRPr>
          </a:p>
        </p:txBody>
      </p:sp>
      <p:pic>
        <p:nvPicPr>
          <p:cNvPr id="5122" name="Picture 2" descr="Notis Consulting | Plus que des chiffres / In Quality you can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72" y="2772077"/>
            <a:ext cx="1773057" cy="163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6460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7D72-6F05-F30B-FBF3-D84CF5C04526}"/>
            </a:ext>
          </a:extLst>
        </p:cNvPr>
        <p:cNvGrpSpPr/>
        <p:nvPr/>
      </p:nvGrpSpPr>
      <p:grpSpPr>
        <a:xfrm>
          <a:off x="0" y="0"/>
          <a:ext cx="0" cy="0"/>
          <a:chOff x="0" y="0"/>
          <a:chExt cx="0" cy="0"/>
        </a:xfrm>
      </p:grpSpPr>
      <p:sp>
        <p:nvSpPr>
          <p:cNvPr id="5" name="직사각형 4">
            <a:extLst>
              <a:ext uri="{FF2B5EF4-FFF2-40B4-BE49-F238E27FC236}">
                <a16:creationId xmlns:a16="http://schemas.microsoft.com/office/drawing/2014/main" id="{1D5781A8-7B80-6006-04CD-B8B300C387FC}"/>
              </a:ext>
            </a:extLst>
          </p:cNvPr>
          <p:cNvSpPr/>
          <p:nvPr/>
        </p:nvSpPr>
        <p:spPr>
          <a:xfrm>
            <a:off x="10525125" y="0"/>
            <a:ext cx="209550" cy="18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제목 3">
            <a:extLst>
              <a:ext uri="{FF2B5EF4-FFF2-40B4-BE49-F238E27FC236}">
                <a16:creationId xmlns:a16="http://schemas.microsoft.com/office/drawing/2014/main" id="{9E067397-2B4D-C3E1-736D-9EF457D11092}"/>
              </a:ext>
            </a:extLst>
          </p:cNvPr>
          <p:cNvSpPr txBox="1">
            <a:spLocks/>
          </p:cNvSpPr>
          <p:nvPr/>
        </p:nvSpPr>
        <p:spPr>
          <a:xfrm flipH="1">
            <a:off x="10734675" y="-32760"/>
            <a:ext cx="139700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fr-FR" sz="8800" dirty="0">
                <a:cs typeface="Calibri" panose="020F0502020204030204" pitchFamily="34" charset="0"/>
              </a:rPr>
              <a:t>5</a:t>
            </a:r>
            <a:r>
              <a:rPr lang="fr-FR" sz="3200" noProof="0" dirty="0">
                <a:cs typeface="Calibri" panose="020F0502020204030204" pitchFamily="34" charset="0"/>
              </a:rPr>
              <a:t>.2/2</a:t>
            </a:r>
            <a:endParaRPr lang="fr-FR" sz="3600" b="0" noProof="0" dirty="0">
              <a:cs typeface="Calibri" panose="020F0502020204030204" pitchFamily="34" charset="0"/>
            </a:endParaRPr>
          </a:p>
        </p:txBody>
      </p:sp>
      <p:sp>
        <p:nvSpPr>
          <p:cNvPr id="6" name="직사각형 13">
            <a:extLst>
              <a:ext uri="{FF2B5EF4-FFF2-40B4-BE49-F238E27FC236}">
                <a16:creationId xmlns:a16="http://schemas.microsoft.com/office/drawing/2014/main" id="{8077AEB9-9C2D-8CEE-94D4-C99FB307EFB4}"/>
              </a:ext>
            </a:extLst>
          </p:cNvPr>
          <p:cNvSpPr/>
          <p:nvPr/>
        </p:nvSpPr>
        <p:spPr>
          <a:xfrm>
            <a:off x="2262500" y="2143089"/>
            <a:ext cx="108389" cy="3563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A62469D9-8410-F36B-D5CA-580F4AA98B09}"/>
              </a:ext>
            </a:extLst>
          </p:cNvPr>
          <p:cNvSpPr/>
          <p:nvPr/>
        </p:nvSpPr>
        <p:spPr>
          <a:xfrm>
            <a:off x="2262500" y="1660718"/>
            <a:ext cx="9269100" cy="3856697"/>
          </a:xfrm>
          <a:prstGeom prst="rect">
            <a:avLst/>
          </a:prstGeom>
          <a:noFill/>
          <a:ln>
            <a:noFill/>
          </a:ln>
        </p:spPr>
        <p:txBody>
          <a:bodyPr wrap="square">
            <a:spAutoFit/>
          </a:bodyPr>
          <a:lstStyle/>
          <a:p>
            <a:pPr algn="just" defTabSz="293202" latinLnBrk="0">
              <a:defRPr/>
            </a:pPr>
            <a:r>
              <a:rPr lang="fr-FR" altLang="en-US" b="1" dirty="0">
                <a:solidFill>
                  <a:srgbClr val="6B49FF"/>
                </a:solidFill>
                <a:latin typeface="+mj-lt"/>
                <a:ea typeface="Calibri" panose="020F0502020204030204" pitchFamily="34" charset="0"/>
                <a:cs typeface="Times New Roman" panose="02020603050405020304" pitchFamily="18" charset="0"/>
              </a:rPr>
              <a:t>Besoins de Financement (2025-2030): </a:t>
            </a:r>
          </a:p>
          <a:p>
            <a:pPr algn="just" defTabSz="293202" latinLnBrk="0">
              <a:defRPr/>
            </a:pPr>
            <a:endParaRPr lang="fr-FR" altLang="en-US" sz="2000" b="1" dirty="0">
              <a:latin typeface="+mj-lt"/>
              <a:ea typeface="Calibri" panose="020F0502020204030204" pitchFamily="34" charset="0"/>
              <a:cs typeface="Times New Roman" panose="02020603050405020304" pitchFamily="18" charset="0"/>
            </a:endParaRPr>
          </a:p>
          <a:p>
            <a:pPr marL="742950" lvl="1" indent="-285750" defTabSz="293202" latinLnBrk="0">
              <a:lnSpc>
                <a:spcPct val="150000"/>
              </a:lnSpc>
              <a:buFont typeface="Wingdings" panose="05000000000000000000" pitchFamily="2" charset="2"/>
              <a:buChar char="q"/>
              <a:defRPr/>
            </a:pPr>
            <a:r>
              <a:rPr lang="fr-FR" altLang="en-US" sz="2000" b="1" dirty="0">
                <a:latin typeface="+mj-lt"/>
                <a:ea typeface="Calibri" panose="020F0502020204030204" pitchFamily="34" charset="0"/>
                <a:cs typeface="Times New Roman" panose="02020603050405020304" pitchFamily="18" charset="0"/>
              </a:rPr>
              <a:t>Mini-réseaux Hors-réseau (centrales solaires, mini-hydro isolées)  : </a:t>
            </a:r>
            <a:r>
              <a:rPr lang="fr-FR" sz="2000" b="1" dirty="0">
                <a:solidFill>
                  <a:srgbClr val="6B49FF"/>
                </a:solidFill>
                <a:latin typeface="+mj-lt"/>
                <a:ea typeface="Calibri" panose="020F0502020204030204" pitchFamily="34" charset="0"/>
                <a:cs typeface="Times New Roman" panose="02020603050405020304" pitchFamily="18" charset="0"/>
              </a:rPr>
              <a:t>1 592 M USD</a:t>
            </a:r>
            <a:endParaRPr lang="fr-FR" altLang="en-US" sz="2000" b="1" dirty="0">
              <a:solidFill>
                <a:srgbClr val="6B49FF"/>
              </a:solidFill>
              <a:latin typeface="+mj-lt"/>
              <a:ea typeface="Calibri" panose="020F0502020204030204" pitchFamily="34" charset="0"/>
              <a:cs typeface="Times New Roman" panose="02020603050405020304" pitchFamily="18" charset="0"/>
            </a:endParaRPr>
          </a:p>
          <a:p>
            <a:pPr marL="742950" lvl="1" indent="-285750" defTabSz="293202" latinLnBrk="0">
              <a:lnSpc>
                <a:spcPct val="150000"/>
              </a:lnSpc>
              <a:buFont typeface="Wingdings" panose="05000000000000000000" pitchFamily="2" charset="2"/>
              <a:buChar char="q"/>
              <a:defRPr/>
            </a:pPr>
            <a:r>
              <a:rPr lang="fr-FR" sz="2000" b="1" dirty="0">
                <a:latin typeface="+mj-lt"/>
                <a:ea typeface="Calibri" panose="020F0502020204030204" pitchFamily="34" charset="0"/>
                <a:cs typeface="Times New Roman" panose="02020603050405020304" pitchFamily="18" charset="0"/>
              </a:rPr>
              <a:t>Électrification Hors-Réseau (kits solaires domestiques): </a:t>
            </a:r>
          </a:p>
          <a:p>
            <a:pPr lvl="1" defTabSz="293202" latinLnBrk="0">
              <a:lnSpc>
                <a:spcPct val="150000"/>
              </a:lnSpc>
              <a:defRPr/>
            </a:pPr>
            <a:r>
              <a:rPr lang="fr-FR" sz="2000" b="1" dirty="0">
                <a:solidFill>
                  <a:srgbClr val="6B49FF"/>
                </a:solidFill>
                <a:latin typeface="+mj-lt"/>
                <a:ea typeface="Calibri" panose="020F0502020204030204" pitchFamily="34" charset="0"/>
                <a:cs typeface="Times New Roman" panose="02020603050405020304" pitchFamily="18" charset="0"/>
              </a:rPr>
              <a:t>  45 Million USD</a:t>
            </a:r>
            <a:endParaRPr lang="fr-FR" altLang="en-US" sz="2000" b="1" dirty="0">
              <a:solidFill>
                <a:srgbClr val="6B49FF"/>
              </a:solidFill>
              <a:latin typeface="+mj-lt"/>
              <a:ea typeface="Calibri" panose="020F0502020204030204" pitchFamily="34" charset="0"/>
              <a:cs typeface="Times New Roman" panose="02020603050405020304" pitchFamily="18" charset="0"/>
            </a:endParaRPr>
          </a:p>
          <a:p>
            <a:pPr marL="742950" lvl="1" indent="-285750" defTabSz="293202" latinLnBrk="0">
              <a:lnSpc>
                <a:spcPct val="150000"/>
              </a:lnSpc>
              <a:buFont typeface="Wingdings" panose="05000000000000000000" pitchFamily="2" charset="2"/>
              <a:buChar char="q"/>
              <a:defRPr/>
            </a:pPr>
            <a:r>
              <a:rPr lang="fr-FR" altLang="en-US" sz="2000" b="1" dirty="0">
                <a:latin typeface="+mj-lt"/>
                <a:ea typeface="Calibri" panose="020F0502020204030204" pitchFamily="34" charset="0"/>
                <a:cs typeface="Times New Roman" panose="02020603050405020304" pitchFamily="18" charset="0"/>
              </a:rPr>
              <a:t>Production d'électricité On-</a:t>
            </a:r>
            <a:r>
              <a:rPr lang="fr-FR" altLang="en-US" sz="2000" b="1" dirty="0" err="1">
                <a:latin typeface="+mj-lt"/>
                <a:ea typeface="Calibri" panose="020F0502020204030204" pitchFamily="34" charset="0"/>
                <a:cs typeface="Times New Roman" panose="02020603050405020304" pitchFamily="18" charset="0"/>
              </a:rPr>
              <a:t>grid</a:t>
            </a:r>
            <a:r>
              <a:rPr lang="fr-FR" altLang="en-US" sz="2000" b="1" dirty="0">
                <a:latin typeface="+mj-lt"/>
                <a:ea typeface="Calibri" panose="020F0502020204030204" pitchFamily="34" charset="0"/>
                <a:cs typeface="Times New Roman" panose="02020603050405020304" pitchFamily="18" charset="0"/>
              </a:rPr>
              <a:t> (inclut ENR): </a:t>
            </a:r>
            <a:r>
              <a:rPr lang="fr-FR" altLang="en-US" sz="2000" b="1" dirty="0">
                <a:solidFill>
                  <a:srgbClr val="6B49FF"/>
                </a:solidFill>
                <a:latin typeface="+mj-lt"/>
                <a:ea typeface="Calibri" panose="020F0502020204030204" pitchFamily="34" charset="0"/>
                <a:cs typeface="Times New Roman" panose="02020603050405020304" pitchFamily="18" charset="0"/>
              </a:rPr>
              <a:t>6 667 </a:t>
            </a:r>
            <a:r>
              <a:rPr lang="fr-FR" sz="2000" b="1" dirty="0">
                <a:solidFill>
                  <a:srgbClr val="6B49FF"/>
                </a:solidFill>
                <a:latin typeface="+mj-lt"/>
                <a:ea typeface="Calibri" panose="020F0502020204030204" pitchFamily="34" charset="0"/>
                <a:cs typeface="Times New Roman" panose="02020603050405020304" pitchFamily="18" charset="0"/>
              </a:rPr>
              <a:t>Million USD</a:t>
            </a:r>
            <a:endParaRPr lang="fr-FR" altLang="en-US" sz="2000" b="1" dirty="0">
              <a:solidFill>
                <a:srgbClr val="6B49FF"/>
              </a:solidFill>
              <a:latin typeface="+mj-lt"/>
              <a:ea typeface="Calibri" panose="020F0502020204030204" pitchFamily="34" charset="0"/>
              <a:cs typeface="Times New Roman" panose="02020603050405020304" pitchFamily="18" charset="0"/>
            </a:endParaRPr>
          </a:p>
          <a:p>
            <a:pPr marL="742950" lvl="1" indent="-285750" defTabSz="293202" latinLnBrk="0">
              <a:lnSpc>
                <a:spcPct val="150000"/>
              </a:lnSpc>
              <a:buFont typeface="Wingdings" panose="05000000000000000000" pitchFamily="2" charset="2"/>
              <a:buChar char="q"/>
              <a:defRPr/>
            </a:pPr>
            <a:r>
              <a:rPr lang="fr-FR" sz="2000" b="1" dirty="0">
                <a:latin typeface="+mj-lt"/>
                <a:ea typeface="Calibri" panose="020F0502020204030204" pitchFamily="34" charset="0"/>
                <a:cs typeface="Times New Roman" panose="02020603050405020304" pitchFamily="18" charset="0"/>
              </a:rPr>
              <a:t>Efficacité Énergétique dans le secteur de l'Électricité :</a:t>
            </a:r>
          </a:p>
          <a:p>
            <a:pPr lvl="1" defTabSz="293202" latinLnBrk="0">
              <a:lnSpc>
                <a:spcPct val="150000"/>
              </a:lnSpc>
              <a:defRPr/>
            </a:pPr>
            <a:r>
              <a:rPr lang="fr-FR" sz="2000" b="1" dirty="0">
                <a:latin typeface="+mj-lt"/>
                <a:ea typeface="Calibri" panose="020F0502020204030204" pitchFamily="34" charset="0"/>
                <a:cs typeface="Times New Roman" panose="02020603050405020304" pitchFamily="18" charset="0"/>
              </a:rPr>
              <a:t> </a:t>
            </a:r>
            <a:r>
              <a:rPr lang="fr-FR" sz="2000" b="1" dirty="0">
                <a:solidFill>
                  <a:srgbClr val="6B49FF"/>
                </a:solidFill>
                <a:latin typeface="+mj-lt"/>
                <a:ea typeface="Calibri" panose="020F0502020204030204" pitchFamily="34" charset="0"/>
                <a:cs typeface="Times New Roman" panose="02020603050405020304" pitchFamily="18" charset="0"/>
              </a:rPr>
              <a:t>106 Million USD</a:t>
            </a:r>
            <a:endParaRPr lang="fr-FR" altLang="en-US" b="1" dirty="0">
              <a:latin typeface="+mj-lt"/>
              <a:ea typeface="Calibri" panose="020F0502020204030204" pitchFamily="34" charset="0"/>
              <a:cs typeface="Times New Roman" panose="02020603050405020304" pitchFamily="18" charset="0"/>
            </a:endParaRPr>
          </a:p>
        </p:txBody>
      </p:sp>
      <p:pic>
        <p:nvPicPr>
          <p:cNvPr id="5122" name="Picture 2" descr="Notis Consulting | Plus que des chiffres / In Quality you can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72" y="2772077"/>
            <a:ext cx="1773057" cy="1633980"/>
          </a:xfrm>
          <a:prstGeom prst="rect">
            <a:avLst/>
          </a:prstGeom>
          <a:noFill/>
          <a:extLst>
            <a:ext uri="{909E8E84-426E-40DD-AFC4-6F175D3DCCD1}">
              <a14:hiddenFill xmlns:a14="http://schemas.microsoft.com/office/drawing/2010/main">
                <a:solidFill>
                  <a:srgbClr val="FFFFFF"/>
                </a:solidFill>
              </a14:hiddenFill>
            </a:ext>
          </a:extLst>
        </p:spPr>
      </p:pic>
      <p:sp>
        <p:nvSpPr>
          <p:cNvPr id="9" name="제목 2">
            <a:extLst>
              <a:ext uri="{FF2B5EF4-FFF2-40B4-BE49-F238E27FC236}">
                <a16:creationId xmlns:a16="http://schemas.microsoft.com/office/drawing/2014/main" id="{FD4D9EFE-3BB7-99A9-1265-2FC51296794F}"/>
              </a:ext>
            </a:extLst>
          </p:cNvPr>
          <p:cNvSpPr>
            <a:spLocks noGrp="1"/>
          </p:cNvSpPr>
          <p:nvPr>
            <p:ph type="title"/>
          </p:nvPr>
        </p:nvSpPr>
        <p:spPr>
          <a:xfrm>
            <a:off x="1540057" y="150307"/>
            <a:ext cx="9089843" cy="988084"/>
          </a:xfrm>
        </p:spPr>
        <p:txBody>
          <a:bodyPr/>
          <a:lstStyle/>
          <a:p>
            <a:pPr marL="285750" lvl="0" indent="-285750" defTabSz="293202" latinLnBrk="0">
              <a:lnSpc>
                <a:spcPct val="100000"/>
              </a:lnSpc>
              <a:spcBef>
                <a:spcPts val="0"/>
              </a:spcBef>
              <a:spcAft>
                <a:spcPts val="0"/>
              </a:spcAft>
              <a:defRPr/>
            </a:pPr>
            <a:r>
              <a:rPr lang="fr-FR" altLang="en-US" sz="2800" b="1" dirty="0">
                <a:solidFill>
                  <a:srgbClr val="6B49FF"/>
                </a:solidFill>
                <a:ea typeface="Calibri" panose="020F0502020204030204" pitchFamily="34" charset="0"/>
                <a:cs typeface="Times New Roman" panose="02020603050405020304" pitchFamily="18" charset="0"/>
              </a:rPr>
              <a:t>Besoins de financement et rôle des partenaires</a:t>
            </a:r>
            <a:endParaRPr lang="fr-FR" sz="4000" b="0" noProof="0" dirty="0">
              <a:solidFill>
                <a:srgbClr val="6B49FF"/>
              </a:solidFill>
            </a:endParaRPr>
          </a:p>
        </p:txBody>
      </p:sp>
    </p:spTree>
    <p:extLst>
      <p:ext uri="{BB962C8B-B14F-4D97-AF65-F5344CB8AC3E}">
        <p14:creationId xmlns:p14="http://schemas.microsoft.com/office/powerpoint/2010/main" val="355270151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7D72-6F05-F30B-FBF3-D84CF5C04526}"/>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F276154E-17CD-DD13-554A-22F07040046E}"/>
              </a:ext>
            </a:extLst>
          </p:cNvPr>
          <p:cNvSpPr>
            <a:spLocks noGrp="1"/>
          </p:cNvSpPr>
          <p:nvPr>
            <p:ph type="title"/>
          </p:nvPr>
        </p:nvSpPr>
        <p:spPr>
          <a:xfrm>
            <a:off x="1405307" y="150307"/>
            <a:ext cx="9089843" cy="645114"/>
          </a:xfrm>
        </p:spPr>
        <p:txBody>
          <a:bodyPr/>
          <a:lstStyle/>
          <a:p>
            <a:pPr marL="285750" lvl="0" indent="-285750" algn="r" defTabSz="293202" latinLnBrk="0">
              <a:lnSpc>
                <a:spcPct val="100000"/>
              </a:lnSpc>
              <a:spcBef>
                <a:spcPts val="0"/>
              </a:spcBef>
              <a:spcAft>
                <a:spcPts val="0"/>
              </a:spcAft>
              <a:defRPr/>
            </a:pPr>
            <a:r>
              <a:rPr lang="fr-FR" altLang="en-US" sz="2800" b="1" dirty="0">
                <a:solidFill>
                  <a:srgbClr val="6B49FF"/>
                </a:solidFill>
                <a:ea typeface="Calibri" panose="020F0502020204030204" pitchFamily="34" charset="0"/>
                <a:cs typeface="Times New Roman" panose="02020603050405020304" pitchFamily="18" charset="0"/>
              </a:rPr>
              <a:t>Conclusion et prochaines étapes</a:t>
            </a:r>
          </a:p>
        </p:txBody>
      </p:sp>
      <p:sp>
        <p:nvSpPr>
          <p:cNvPr id="5" name="직사각형 4">
            <a:extLst>
              <a:ext uri="{FF2B5EF4-FFF2-40B4-BE49-F238E27FC236}">
                <a16:creationId xmlns:a16="http://schemas.microsoft.com/office/drawing/2014/main" id="{1D5781A8-7B80-6006-04CD-B8B300C387FC}"/>
              </a:ext>
            </a:extLst>
          </p:cNvPr>
          <p:cNvSpPr/>
          <p:nvPr/>
        </p:nvSpPr>
        <p:spPr>
          <a:xfrm>
            <a:off x="10525125" y="0"/>
            <a:ext cx="209550" cy="1337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제목 3">
            <a:extLst>
              <a:ext uri="{FF2B5EF4-FFF2-40B4-BE49-F238E27FC236}">
                <a16:creationId xmlns:a16="http://schemas.microsoft.com/office/drawing/2014/main" id="{9E067397-2B4D-C3E1-736D-9EF457D11092}"/>
              </a:ext>
            </a:extLst>
          </p:cNvPr>
          <p:cNvSpPr txBox="1">
            <a:spLocks/>
          </p:cNvSpPr>
          <p:nvPr/>
        </p:nvSpPr>
        <p:spPr>
          <a:xfrm flipH="1">
            <a:off x="10734675" y="-148263"/>
            <a:ext cx="139700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fr-FR" sz="8800" noProof="0" dirty="0">
                <a:cs typeface="Calibri" panose="020F0502020204030204" pitchFamily="34" charset="0"/>
              </a:rPr>
              <a:t>6</a:t>
            </a:r>
            <a:r>
              <a:rPr lang="fr-FR" sz="3200" noProof="0" dirty="0">
                <a:cs typeface="Calibri" panose="020F0502020204030204" pitchFamily="34" charset="0"/>
              </a:rPr>
              <a:t>.0</a:t>
            </a:r>
            <a:endParaRPr lang="fr-FR" sz="3600" b="0" noProof="0" dirty="0">
              <a:cs typeface="Calibri" panose="020F0502020204030204" pitchFamily="34" charset="0"/>
            </a:endParaRPr>
          </a:p>
        </p:txBody>
      </p:sp>
      <p:sp>
        <p:nvSpPr>
          <p:cNvPr id="8" name="Rectangle 7">
            <a:extLst>
              <a:ext uri="{FF2B5EF4-FFF2-40B4-BE49-F238E27FC236}">
                <a16:creationId xmlns:a16="http://schemas.microsoft.com/office/drawing/2014/main" id="{A62469D9-8410-F36B-D5CA-580F4AA98B09}"/>
              </a:ext>
            </a:extLst>
          </p:cNvPr>
          <p:cNvSpPr/>
          <p:nvPr/>
        </p:nvSpPr>
        <p:spPr>
          <a:xfrm>
            <a:off x="471638" y="1441132"/>
            <a:ext cx="11213431" cy="4216539"/>
          </a:xfrm>
          <a:prstGeom prst="rect">
            <a:avLst/>
          </a:prstGeom>
          <a:noFill/>
          <a:ln>
            <a:noFill/>
          </a:ln>
        </p:spPr>
        <p:txBody>
          <a:bodyPr wrap="square">
            <a:spAutoFit/>
          </a:bodyPr>
          <a:lstStyle/>
          <a:p>
            <a:pPr algn="just" defTabSz="293202" latinLnBrk="0">
              <a:defRPr/>
            </a:pPr>
            <a:r>
              <a:rPr lang="fr-FR" altLang="en-US" b="1" dirty="0">
                <a:solidFill>
                  <a:srgbClr val="6B49FF"/>
                </a:solidFill>
                <a:latin typeface="+mj-lt"/>
                <a:ea typeface="Calibri" panose="020F0502020204030204" pitchFamily="34" charset="0"/>
                <a:cs typeface="Times New Roman" panose="02020603050405020304" pitchFamily="18" charset="0"/>
              </a:rPr>
              <a:t>Le développement des énergies renouvelables au Cameroun est encadré par plusieurs documents stratégiques. Le PDER, la SND 30 et plus récemment, le Compact fixe à l’horizon 2030 l’accès total à l’électricité pour l’ensemble des Camerounais, quelle que soit leur localisation géographique. Les prochaines étapes consistent en la poursuite et le parachèvement des documents de politique et de réglementation. Il s’agit notamment de :</a:t>
            </a:r>
          </a:p>
          <a:p>
            <a:pPr algn="just" defTabSz="293202" latinLnBrk="0">
              <a:defRPr/>
            </a:pPr>
            <a:endParaRPr lang="fr-FR" altLang="en-US" b="1" dirty="0">
              <a:solidFill>
                <a:srgbClr val="6B49FF"/>
              </a:solidFill>
              <a:latin typeface="+mj-lt"/>
              <a:ea typeface="Calibri" panose="020F0502020204030204" pitchFamily="34" charset="0"/>
              <a:cs typeface="Times New Roman" panose="02020603050405020304" pitchFamily="18" charset="0"/>
            </a:endParaRPr>
          </a:p>
          <a:p>
            <a:pPr marL="342900" indent="-342900" algn="just" defTabSz="293202" latinLnBrk="0">
              <a:buFont typeface="Wingdings" pitchFamily="2" charset="2"/>
              <a:buChar char="q"/>
              <a:defRPr/>
            </a:pPr>
            <a:r>
              <a:rPr lang="fr-FR" altLang="en-US" sz="2000" b="1" dirty="0">
                <a:latin typeface="+mj-lt"/>
                <a:ea typeface="Calibri" panose="020F0502020204030204" pitchFamily="34" charset="0"/>
                <a:cs typeface="Times New Roman" panose="02020603050405020304" pitchFamily="18" charset="0"/>
              </a:rPr>
              <a:t>l’adoption de la loi sur les énergies renouvelables, actuellement en cours d’élaboration ;</a:t>
            </a:r>
          </a:p>
          <a:p>
            <a:pPr marL="342900" indent="-342900" algn="just" defTabSz="293202" latinLnBrk="0">
              <a:buFont typeface="Wingdings" pitchFamily="2" charset="2"/>
              <a:buChar char="q"/>
              <a:defRPr/>
            </a:pPr>
            <a:r>
              <a:rPr lang="fr-FR" altLang="en-US" sz="2000" b="1" dirty="0">
                <a:latin typeface="+mj-lt"/>
                <a:ea typeface="Calibri" panose="020F0502020204030204" pitchFamily="34" charset="0"/>
                <a:cs typeface="Times New Roman" panose="02020603050405020304" pitchFamily="18" charset="0"/>
              </a:rPr>
              <a:t>La poursuite de la révision de la loi de l’électricité</a:t>
            </a:r>
          </a:p>
          <a:p>
            <a:pPr marL="342900" indent="-342900" algn="just" defTabSz="293202" latinLnBrk="0">
              <a:buFont typeface="Wingdings" pitchFamily="2" charset="2"/>
              <a:buChar char="q"/>
              <a:defRPr/>
            </a:pPr>
            <a:r>
              <a:rPr lang="fr-FR" altLang="en-US" sz="2000" b="1" dirty="0">
                <a:latin typeface="+mj-lt"/>
                <a:ea typeface="Calibri" panose="020F0502020204030204" pitchFamily="34" charset="0"/>
                <a:cs typeface="Times New Roman" panose="02020603050405020304" pitchFamily="18" charset="0"/>
              </a:rPr>
              <a:t>la finalisation du code des MRV ;</a:t>
            </a:r>
          </a:p>
          <a:p>
            <a:pPr marL="342900" indent="-342900" algn="just" defTabSz="293202" latinLnBrk="0">
              <a:buFont typeface="Wingdings" pitchFamily="2" charset="2"/>
              <a:buChar char="q"/>
              <a:defRPr/>
            </a:pPr>
            <a:r>
              <a:rPr lang="fr-FR" altLang="en-US" sz="2000" b="1" dirty="0">
                <a:latin typeface="+mj-lt"/>
                <a:ea typeface="Calibri" panose="020F0502020204030204" pitchFamily="34" charset="0"/>
                <a:cs typeface="Times New Roman" panose="02020603050405020304" pitchFamily="18" charset="0"/>
              </a:rPr>
              <a:t>la mise en œuvre de la réglementation sur l’efficacité énergétique, intégrée dans le BIP 2026 ;</a:t>
            </a:r>
          </a:p>
          <a:p>
            <a:pPr marL="342900" indent="-342900" algn="just" defTabSz="293202" latinLnBrk="0">
              <a:buFont typeface="Wingdings" pitchFamily="2" charset="2"/>
              <a:buChar char="q"/>
              <a:defRPr/>
            </a:pPr>
            <a:r>
              <a:rPr lang="fr-FR" altLang="en-US" sz="2000" b="1" dirty="0">
                <a:latin typeface="+mj-lt"/>
                <a:ea typeface="Calibri" panose="020F0502020204030204" pitchFamily="34" charset="0"/>
                <a:cs typeface="Times New Roman" panose="02020603050405020304" pitchFamily="18" charset="0"/>
              </a:rPr>
              <a:t>la poursuite des études pour le projet solaire de 150 MW ;</a:t>
            </a:r>
          </a:p>
          <a:p>
            <a:pPr marL="342900" indent="-342900" algn="just" defTabSz="293202" latinLnBrk="0">
              <a:buFont typeface="Wingdings" pitchFamily="2" charset="2"/>
              <a:buChar char="q"/>
              <a:defRPr/>
            </a:pPr>
            <a:r>
              <a:rPr lang="fr-FR" altLang="en-US" sz="2000" b="1" dirty="0">
                <a:latin typeface="+mj-lt"/>
                <a:ea typeface="Calibri" panose="020F0502020204030204" pitchFamily="34" charset="0"/>
                <a:cs typeface="Times New Roman" panose="02020603050405020304" pitchFamily="18" charset="0"/>
              </a:rPr>
              <a:t>le développement continu des projets verts ( GDS, SCATEC…) ;</a:t>
            </a:r>
          </a:p>
        </p:txBody>
      </p:sp>
    </p:spTree>
    <p:extLst>
      <p:ext uri="{BB962C8B-B14F-4D97-AF65-F5344CB8AC3E}">
        <p14:creationId xmlns:p14="http://schemas.microsoft.com/office/powerpoint/2010/main" val="2425564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3B3A67E-4B40-350B-AA01-ED351B6812CD}"/>
              </a:ext>
            </a:extLst>
          </p:cNvPr>
          <p:cNvSpPr txBox="1"/>
          <p:nvPr/>
        </p:nvSpPr>
        <p:spPr>
          <a:xfrm>
            <a:off x="2747962" y="2813425"/>
            <a:ext cx="6696075" cy="1329595"/>
          </a:xfrm>
          <a:prstGeom prst="rect">
            <a:avLst/>
          </a:prstGeom>
          <a:noFill/>
          <a:ln>
            <a:noFill/>
          </a:ln>
        </p:spPr>
        <p:txBody>
          <a:bodyPr vert="horz" wrap="square" lIns="0" tIns="0" rIns="0" bIns="0" rtlCol="0" anchor="t">
            <a:spAutoFit/>
          </a:bodyPr>
          <a:lstStyle>
            <a:lvl1pPr>
              <a:lnSpc>
                <a:spcPct val="90000"/>
              </a:lnSpc>
              <a:spcBef>
                <a:spcPct val="0"/>
              </a:spcBef>
              <a:buNone/>
              <a:defRPr lang="ko-KR" altLang="en-US" sz="9600" b="0">
                <a:solidFill>
                  <a:srgbClr val="4284DB"/>
                </a:solidFill>
                <a:latin typeface="+mj-lt"/>
                <a:cs typeface="Poppins" panose="02000000000000000000" pitchFamily="2" charset="0"/>
              </a:defRPr>
            </a:lvl1pPr>
          </a:lstStyle>
          <a:p>
            <a:pPr algn="ctr"/>
            <a:r>
              <a:rPr lang="en-US" altLang="ko-KR" dirty="0">
                <a:solidFill>
                  <a:srgbClr val="6B49FF"/>
                </a:solidFill>
                <a:cs typeface="Calibri" panose="020F0502020204030204" pitchFamily="34" charset="0"/>
              </a:rPr>
              <a:t>Merci</a:t>
            </a:r>
          </a:p>
        </p:txBody>
      </p:sp>
      <p:cxnSp>
        <p:nvCxnSpPr>
          <p:cNvPr id="15" name="직선 연결선 14">
            <a:extLst>
              <a:ext uri="{FF2B5EF4-FFF2-40B4-BE49-F238E27FC236}">
                <a16:creationId xmlns:a16="http://schemas.microsoft.com/office/drawing/2014/main" id="{7516304A-24C6-5BA5-590B-E2B82FF69FE8}"/>
              </a:ext>
            </a:extLst>
          </p:cNvPr>
          <p:cNvCxnSpPr>
            <a:cxnSpLocks/>
          </p:cNvCxnSpPr>
          <p:nvPr/>
        </p:nvCxnSpPr>
        <p:spPr>
          <a:xfrm>
            <a:off x="3451990" y="2349500"/>
            <a:ext cx="5288020" cy="0"/>
          </a:xfrm>
          <a:prstGeom prst="line">
            <a:avLst/>
          </a:prstGeom>
          <a:ln>
            <a:solidFill>
              <a:srgbClr val="6B49FF"/>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2B3A7802-1149-9E87-2327-A2025568B0DE}"/>
              </a:ext>
            </a:extLst>
          </p:cNvPr>
          <p:cNvCxnSpPr>
            <a:cxnSpLocks/>
          </p:cNvCxnSpPr>
          <p:nvPr/>
        </p:nvCxnSpPr>
        <p:spPr>
          <a:xfrm>
            <a:off x="3609304" y="4233645"/>
            <a:ext cx="5288020" cy="0"/>
          </a:xfrm>
          <a:prstGeom prst="line">
            <a:avLst/>
          </a:prstGeom>
          <a:ln>
            <a:solidFill>
              <a:srgbClr val="6B49FF"/>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E9B00E1-4982-F79F-ED09-9613A4C327F7}"/>
              </a:ext>
            </a:extLst>
          </p:cNvPr>
          <p:cNvSpPr>
            <a:spLocks noGrp="1"/>
          </p:cNvSpPr>
          <p:nvPr>
            <p:ph type="sldNum" sz="quarter" idx="12"/>
          </p:nvPr>
        </p:nvSpPr>
        <p:spPr/>
        <p:txBody>
          <a:bodyPr/>
          <a:lstStyle/>
          <a:p>
            <a:fld id="{9B6ADB28-AEB7-4A17-B82E-FB255641344D}" type="slidenum">
              <a:rPr lang="ko-KR" altLang="en-US" smtClean="0"/>
              <a:t>17</a:t>
            </a:fld>
            <a:endParaRPr lang="ko-KR" altLang="en-US" dirty="0"/>
          </a:p>
        </p:txBody>
      </p:sp>
    </p:spTree>
    <p:extLst>
      <p:ext uri="{BB962C8B-B14F-4D97-AF65-F5344CB8AC3E}">
        <p14:creationId xmlns:p14="http://schemas.microsoft.com/office/powerpoint/2010/main" val="347430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55" name="TextBox 254">
            <a:extLst>
              <a:ext uri="{FF2B5EF4-FFF2-40B4-BE49-F238E27FC236}">
                <a16:creationId xmlns:a16="http://schemas.microsoft.com/office/drawing/2014/main" id="{F98E8364-26EF-B4CB-B49D-E90F5BC77325}"/>
              </a:ext>
            </a:extLst>
          </p:cNvPr>
          <p:cNvSpPr txBox="1"/>
          <p:nvPr/>
        </p:nvSpPr>
        <p:spPr>
          <a:xfrm>
            <a:off x="849874" y="1681914"/>
            <a:ext cx="11650980" cy="3389774"/>
          </a:xfrm>
          <a:prstGeom prst="rect">
            <a:avLst/>
          </a:prstGeom>
          <a:noFill/>
        </p:spPr>
        <p:txBody>
          <a:bodyPr wrap="square" lIns="0" tIns="0" rIns="0" bIns="0" rtlCol="0">
            <a:spAutoFit/>
          </a:bodyPr>
          <a:lstStyle/>
          <a:p>
            <a:pPr marL="514350" indent="-514350">
              <a:lnSpc>
                <a:spcPct val="150000"/>
              </a:lnSpc>
              <a:spcAft>
                <a:spcPts val="200"/>
              </a:spcAft>
              <a:buFont typeface="+mj-lt"/>
              <a:buAutoNum type="arabicPeriod"/>
            </a:pPr>
            <a:r>
              <a:rPr lang="fr-FR" sz="2400" b="1" dirty="0">
                <a:ln>
                  <a:solidFill>
                    <a:schemeClr val="accent1">
                      <a:alpha val="0"/>
                    </a:schemeClr>
                  </a:solidFill>
                </a:ln>
                <a:solidFill>
                  <a:schemeClr val="bg1"/>
                </a:solidFill>
                <a:latin typeface="+mj-lt"/>
                <a:ea typeface="Noto Sans" panose="020B0502040504020204" pitchFamily="34" charset="0"/>
                <a:cs typeface="Noto Sans" panose="020B0502040504020204" pitchFamily="34" charset="0"/>
              </a:rPr>
              <a:t>Bref état des lieux du secteur énergétique</a:t>
            </a:r>
            <a:endParaRPr lang="fr-FR" sz="2400" b="1" noProof="0" dirty="0">
              <a:ln>
                <a:solidFill>
                  <a:schemeClr val="accent1">
                    <a:alpha val="0"/>
                  </a:schemeClr>
                </a:solidFill>
              </a:ln>
              <a:solidFill>
                <a:schemeClr val="bg1"/>
              </a:solidFill>
              <a:latin typeface="+mj-lt"/>
              <a:ea typeface="Noto Sans" panose="020B0502040504020204" pitchFamily="34" charset="0"/>
              <a:cs typeface="Noto Sans" panose="020B0502040504020204" pitchFamily="34" charset="0"/>
            </a:endParaRPr>
          </a:p>
          <a:p>
            <a:pPr marL="514350" indent="-514350">
              <a:lnSpc>
                <a:spcPct val="150000"/>
              </a:lnSpc>
              <a:spcAft>
                <a:spcPts val="200"/>
              </a:spcAft>
              <a:buFont typeface="+mj-lt"/>
              <a:buAutoNum type="arabicPeriod"/>
            </a:pPr>
            <a:r>
              <a:rPr lang="fr-FR" sz="2400" b="1" dirty="0">
                <a:ln>
                  <a:solidFill>
                    <a:schemeClr val="accent1">
                      <a:alpha val="0"/>
                    </a:schemeClr>
                  </a:solidFill>
                </a:ln>
                <a:solidFill>
                  <a:schemeClr val="bg1"/>
                </a:solidFill>
                <a:latin typeface="+mj-lt"/>
                <a:ea typeface="Noto Sans" panose="020B0502040504020204" pitchFamily="34" charset="0"/>
                <a:cs typeface="Noto Sans" panose="020B0502040504020204" pitchFamily="34" charset="0"/>
              </a:rPr>
              <a:t>Enjeux actuels : accès, sécurité et transition énergétique, climat</a:t>
            </a:r>
          </a:p>
          <a:p>
            <a:pPr marL="514350" indent="-514350">
              <a:lnSpc>
                <a:spcPct val="150000"/>
              </a:lnSpc>
              <a:spcAft>
                <a:spcPts val="200"/>
              </a:spcAft>
              <a:buFont typeface="+mj-lt"/>
              <a:buAutoNum type="arabicPeriod"/>
            </a:pPr>
            <a:r>
              <a:rPr lang="fr-FR" sz="2400" b="1" dirty="0">
                <a:ln>
                  <a:solidFill>
                    <a:schemeClr val="accent1">
                      <a:alpha val="0"/>
                    </a:schemeClr>
                  </a:solidFill>
                </a:ln>
                <a:solidFill>
                  <a:schemeClr val="bg1"/>
                </a:solidFill>
                <a:latin typeface="+mj-lt"/>
                <a:ea typeface="Noto Sans" panose="020B0502040504020204" pitchFamily="34" charset="0"/>
                <a:cs typeface="Noto Sans" panose="020B0502040504020204" pitchFamily="34" charset="0"/>
              </a:rPr>
              <a:t>Vision et stratégie</a:t>
            </a:r>
          </a:p>
          <a:p>
            <a:pPr marL="514350" indent="-514350">
              <a:lnSpc>
                <a:spcPct val="150000"/>
              </a:lnSpc>
              <a:spcAft>
                <a:spcPts val="200"/>
              </a:spcAft>
              <a:buFont typeface="+mj-lt"/>
              <a:buAutoNum type="arabicPeriod"/>
            </a:pPr>
            <a:r>
              <a:rPr lang="fr-FR" sz="2400" b="1" dirty="0">
                <a:ln>
                  <a:solidFill>
                    <a:schemeClr val="accent1">
                      <a:alpha val="0"/>
                    </a:schemeClr>
                  </a:solidFill>
                </a:ln>
                <a:solidFill>
                  <a:schemeClr val="bg1"/>
                </a:solidFill>
                <a:latin typeface="+mj-lt"/>
                <a:ea typeface="Noto Sans" panose="020B0502040504020204" pitchFamily="34" charset="0"/>
                <a:cs typeface="Noto Sans" panose="020B0502040504020204" pitchFamily="34" charset="0"/>
              </a:rPr>
              <a:t>Plan d’action: Actions prioritaires prévues (court et moyen terme)</a:t>
            </a:r>
          </a:p>
          <a:p>
            <a:pPr marL="514350" indent="-514350">
              <a:lnSpc>
                <a:spcPct val="150000"/>
              </a:lnSpc>
              <a:spcAft>
                <a:spcPts val="200"/>
              </a:spcAft>
              <a:buFont typeface="+mj-lt"/>
              <a:buAutoNum type="arabicPeriod"/>
            </a:pPr>
            <a:r>
              <a:rPr lang="fr-FR" sz="2400" b="1" dirty="0">
                <a:ln>
                  <a:solidFill>
                    <a:schemeClr val="accent1">
                      <a:alpha val="0"/>
                    </a:schemeClr>
                  </a:solidFill>
                </a:ln>
                <a:solidFill>
                  <a:schemeClr val="bg1"/>
                </a:solidFill>
                <a:latin typeface="+mj-lt"/>
                <a:ea typeface="Noto Sans" panose="020B0502040504020204" pitchFamily="34" charset="0"/>
                <a:cs typeface="Noto Sans" panose="020B0502040504020204" pitchFamily="34" charset="0"/>
              </a:rPr>
              <a:t>Besoins de financement et rôle des partenaires</a:t>
            </a:r>
          </a:p>
          <a:p>
            <a:pPr marL="514350" indent="-514350">
              <a:lnSpc>
                <a:spcPct val="150000"/>
              </a:lnSpc>
              <a:spcAft>
                <a:spcPts val="200"/>
              </a:spcAft>
              <a:buFont typeface="+mj-lt"/>
              <a:buAutoNum type="arabicPeriod"/>
            </a:pPr>
            <a:r>
              <a:rPr lang="fr-FR" sz="2400" b="1" dirty="0">
                <a:ln>
                  <a:solidFill>
                    <a:schemeClr val="accent1">
                      <a:alpha val="0"/>
                    </a:schemeClr>
                  </a:solidFill>
                </a:ln>
                <a:solidFill>
                  <a:schemeClr val="bg1"/>
                </a:solidFill>
                <a:latin typeface="+mj-lt"/>
                <a:ea typeface="Noto Sans" panose="020B0502040504020204" pitchFamily="34" charset="0"/>
                <a:cs typeface="Noto Sans" panose="020B0502040504020204" pitchFamily="34" charset="0"/>
              </a:rPr>
              <a:t>Conclusion et prochaines étapes</a:t>
            </a:r>
            <a:endParaRPr lang="fr-FR" sz="2400" b="1" noProof="0" dirty="0">
              <a:ln>
                <a:solidFill>
                  <a:schemeClr val="accent1">
                    <a:alpha val="0"/>
                  </a:schemeClr>
                </a:solidFill>
              </a:ln>
              <a:solidFill>
                <a:schemeClr val="bg1"/>
              </a:solidFill>
              <a:latin typeface="+mj-lt"/>
              <a:ea typeface="Noto Sans" panose="020B0502040504020204" pitchFamily="34" charset="0"/>
              <a:cs typeface="Noto Sans" panose="020B0502040504020204" pitchFamily="34" charset="0"/>
            </a:endParaRPr>
          </a:p>
        </p:txBody>
      </p:sp>
      <p:sp>
        <p:nvSpPr>
          <p:cNvPr id="245" name="제목 3">
            <a:extLst>
              <a:ext uri="{FF2B5EF4-FFF2-40B4-BE49-F238E27FC236}">
                <a16:creationId xmlns:a16="http://schemas.microsoft.com/office/drawing/2014/main" id="{FE8FF0E2-E04C-F517-1C45-DB9403815C14}"/>
              </a:ext>
            </a:extLst>
          </p:cNvPr>
          <p:cNvSpPr txBox="1">
            <a:spLocks/>
          </p:cNvSpPr>
          <p:nvPr/>
        </p:nvSpPr>
        <p:spPr>
          <a:xfrm flipH="1">
            <a:off x="8533374" y="263860"/>
            <a:ext cx="3825762" cy="677108"/>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nSpc>
                <a:spcPct val="100000"/>
              </a:lnSpc>
            </a:pPr>
            <a:r>
              <a:rPr lang="fr-FR" sz="4400" b="0" noProof="0" dirty="0">
                <a:solidFill>
                  <a:schemeClr val="bg1"/>
                </a:solidFill>
                <a:cs typeface="Calibri" panose="020F0502020204030204" pitchFamily="34" charset="0"/>
              </a:rPr>
              <a:t>CONTENU</a:t>
            </a:r>
          </a:p>
        </p:txBody>
      </p:sp>
      <p:cxnSp>
        <p:nvCxnSpPr>
          <p:cNvPr id="11" name="Straight Connector 10">
            <a:extLst>
              <a:ext uri="{FF2B5EF4-FFF2-40B4-BE49-F238E27FC236}">
                <a16:creationId xmlns:a16="http://schemas.microsoft.com/office/drawing/2014/main" id="{D78F365A-18D8-8DBC-BAFF-D52E480D15C4}"/>
              </a:ext>
            </a:extLst>
          </p:cNvPr>
          <p:cNvCxnSpPr>
            <a:cxnSpLocks/>
          </p:cNvCxnSpPr>
          <p:nvPr/>
        </p:nvCxnSpPr>
        <p:spPr>
          <a:xfrm>
            <a:off x="0" y="1107236"/>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FE30BFE-5BAF-F2FD-0645-622F4573264E}"/>
              </a:ext>
            </a:extLst>
          </p:cNvPr>
          <p:cNvSpPr>
            <a:spLocks noGrp="1"/>
          </p:cNvSpPr>
          <p:nvPr>
            <p:ph type="sldNum" sz="quarter" idx="12"/>
          </p:nvPr>
        </p:nvSpPr>
        <p:spPr/>
        <p:txBody>
          <a:bodyPr/>
          <a:lstStyle/>
          <a:p>
            <a:fld id="{9B6ADB28-AEB7-4A17-B82E-FB255641344D}" type="slidenum">
              <a:rPr lang="ko-KR" altLang="en-US" smtClean="0"/>
              <a:t>2</a:t>
            </a:fld>
            <a:endParaRPr lang="ko-KR" altLang="en-US" dirty="0"/>
          </a:p>
        </p:txBody>
      </p:sp>
    </p:spTree>
    <p:extLst>
      <p:ext uri="{BB962C8B-B14F-4D97-AF65-F5344CB8AC3E}">
        <p14:creationId xmlns:p14="http://schemas.microsoft.com/office/powerpoint/2010/main" val="1971005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a:extLst>
              <a:ext uri="{FF2B5EF4-FFF2-40B4-BE49-F238E27FC236}">
                <a16:creationId xmlns:a16="http://schemas.microsoft.com/office/drawing/2014/main" id="{4E69597C-393E-028B-6CD2-A87D1C526C31}"/>
              </a:ext>
            </a:extLst>
          </p:cNvPr>
          <p:cNvSpPr/>
          <p:nvPr/>
        </p:nvSpPr>
        <p:spPr>
          <a:xfrm>
            <a:off x="3747482" y="581029"/>
            <a:ext cx="75216" cy="5391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Slide Number Placeholder 1">
            <a:extLst>
              <a:ext uri="{FF2B5EF4-FFF2-40B4-BE49-F238E27FC236}">
                <a16:creationId xmlns:a16="http://schemas.microsoft.com/office/drawing/2014/main" id="{BA21083A-D947-E5F6-7EE8-9E2231824615}"/>
              </a:ext>
            </a:extLst>
          </p:cNvPr>
          <p:cNvSpPr>
            <a:spLocks noGrp="1"/>
          </p:cNvSpPr>
          <p:nvPr>
            <p:ph type="sldNum" sz="quarter" idx="12"/>
          </p:nvPr>
        </p:nvSpPr>
        <p:spPr/>
        <p:txBody>
          <a:bodyPr/>
          <a:lstStyle/>
          <a:p>
            <a:fld id="{9B6ADB28-AEB7-4A17-B82E-FB255641344D}" type="slidenum">
              <a:rPr lang="ko-KR" altLang="en-US" smtClean="0"/>
              <a:t>3</a:t>
            </a:fld>
            <a:endParaRPr lang="ko-KR" altLang="en-US" dirty="0"/>
          </a:p>
        </p:txBody>
      </p:sp>
      <p:sp>
        <p:nvSpPr>
          <p:cNvPr id="17" name="제목 3">
            <a:extLst>
              <a:ext uri="{FF2B5EF4-FFF2-40B4-BE49-F238E27FC236}">
                <a16:creationId xmlns:a16="http://schemas.microsoft.com/office/drawing/2014/main" id="{3A2B6D8D-4B06-C81B-7AD1-8FD0F6004497}"/>
              </a:ext>
            </a:extLst>
          </p:cNvPr>
          <p:cNvSpPr txBox="1">
            <a:spLocks/>
          </p:cNvSpPr>
          <p:nvPr/>
        </p:nvSpPr>
        <p:spPr>
          <a:xfrm flipH="1">
            <a:off x="137950" y="128943"/>
            <a:ext cx="108607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en-US" altLang="ko-KR" sz="8800" dirty="0">
                <a:cs typeface="Calibri" panose="020F0502020204030204" pitchFamily="34" charset="0"/>
              </a:rPr>
              <a:t>1</a:t>
            </a:r>
            <a:r>
              <a:rPr lang="en-US" altLang="ko-KR" sz="3200" dirty="0">
                <a:cs typeface="Calibri" panose="020F0502020204030204" pitchFamily="34" charset="0"/>
              </a:rPr>
              <a:t>.0</a:t>
            </a:r>
            <a:r>
              <a:rPr lang="en-US" altLang="ko-KR" sz="3600" b="0" dirty="0">
                <a:cs typeface="Calibri" panose="020F0502020204030204" pitchFamily="34" charset="0"/>
              </a:rPr>
              <a:t>	</a:t>
            </a:r>
          </a:p>
        </p:txBody>
      </p:sp>
      <p:sp>
        <p:nvSpPr>
          <p:cNvPr id="18" name="Rectangle 17">
            <a:extLst>
              <a:ext uri="{FF2B5EF4-FFF2-40B4-BE49-F238E27FC236}">
                <a16:creationId xmlns:a16="http://schemas.microsoft.com/office/drawing/2014/main" id="{EAA22B37-4D96-0957-7004-595D2EAAB6FE}"/>
              </a:ext>
            </a:extLst>
          </p:cNvPr>
          <p:cNvSpPr/>
          <p:nvPr/>
        </p:nvSpPr>
        <p:spPr>
          <a:xfrm>
            <a:off x="370302" y="1983936"/>
            <a:ext cx="2950690" cy="1292662"/>
          </a:xfrm>
          <a:prstGeom prst="rect">
            <a:avLst/>
          </a:prstGeom>
          <a:noFill/>
        </p:spPr>
        <p:txBody>
          <a:bodyPr wrap="square">
            <a:spAutoFit/>
          </a:bodyPr>
          <a:lstStyle/>
          <a:p>
            <a:pPr algn="ctr" defTabSz="293202" latinLnBrk="0">
              <a:defRPr/>
            </a:pPr>
            <a:r>
              <a:rPr lang="fr-FR" altLang="en-US" sz="2400" b="1" dirty="0">
                <a:solidFill>
                  <a:srgbClr val="6B49FF"/>
                </a:solidFill>
                <a:latin typeface="+mj-lt"/>
                <a:ea typeface="Calibri" panose="020F0502020204030204" pitchFamily="34" charset="0"/>
                <a:cs typeface="Times New Roman" panose="02020603050405020304" pitchFamily="18" charset="0"/>
              </a:rPr>
              <a:t>Bref état des lieux du secteur énergétique</a:t>
            </a:r>
          </a:p>
          <a:p>
            <a:pPr algn="ctr" defTabSz="293202" latinLnBrk="0">
              <a:defRPr/>
            </a:pPr>
            <a:endParaRPr lang="fr-FR" altLang="en-US" sz="600" b="1" dirty="0">
              <a:latin typeface="+mj-lt"/>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EAA22B37-4D96-0957-7004-595D2EAAB6FE}"/>
              </a:ext>
            </a:extLst>
          </p:cNvPr>
          <p:cNvSpPr/>
          <p:nvPr/>
        </p:nvSpPr>
        <p:spPr>
          <a:xfrm>
            <a:off x="3963382" y="581029"/>
            <a:ext cx="7840135" cy="830997"/>
          </a:xfrm>
          <a:prstGeom prst="rect">
            <a:avLst/>
          </a:prstGeom>
          <a:solidFill>
            <a:schemeClr val="bg1">
              <a:alpha val="80000"/>
            </a:schemeClr>
          </a:solidFill>
        </p:spPr>
        <p:txBody>
          <a:bodyPr wrap="square">
            <a:spAutoFit/>
          </a:bodyPr>
          <a:lstStyle/>
          <a:p>
            <a:pPr algn="ctr" defTabSz="293202" latinLnBrk="0">
              <a:defRPr/>
            </a:pPr>
            <a:r>
              <a:rPr lang="fr-FR" altLang="en-US" sz="2400" b="1" dirty="0">
                <a:solidFill>
                  <a:srgbClr val="6B49FF"/>
                </a:solidFill>
                <a:latin typeface="+mj-lt"/>
                <a:ea typeface="Calibri" panose="020F0502020204030204" pitchFamily="34" charset="0"/>
                <a:cs typeface="Times New Roman" panose="02020603050405020304" pitchFamily="18" charset="0"/>
              </a:rPr>
              <a:t>Situation de la production de l’énergie électrique en 2025</a:t>
            </a:r>
            <a:endParaRPr lang="fr-FR" altLang="en-US" sz="2000" b="1" dirty="0">
              <a:solidFill>
                <a:srgbClr val="6B49FF"/>
              </a:solidFill>
              <a:latin typeface="+mj-lt"/>
              <a:ea typeface="Calibri" panose="020F0502020204030204" pitchFamily="34" charset="0"/>
              <a:cs typeface="Times New Roman" panose="02020603050405020304" pitchFamily="18" charset="0"/>
            </a:endParaRPr>
          </a:p>
        </p:txBody>
      </p:sp>
      <p:pic>
        <p:nvPicPr>
          <p:cNvPr id="1031" name="Picture 7" descr="Etat des lieux énergétique du patrimoine public | Syndicat d'Énergie de  l'Oise"/>
          <p:cNvPicPr>
            <a:picLocks noChangeAspect="1" noChangeArrowheads="1"/>
          </p:cNvPicPr>
          <p:nvPr/>
        </p:nvPicPr>
        <p:blipFill rotWithShape="1">
          <a:blip r:embed="rId3">
            <a:extLst>
              <a:ext uri="{28A0092B-C50C-407E-A947-70E740481C1C}">
                <a14:useLocalDpi xmlns:a14="http://schemas.microsoft.com/office/drawing/2010/main" val="0"/>
              </a:ext>
            </a:extLst>
          </a:blip>
          <a:srcRect l="21250" r="23639"/>
          <a:stretch/>
        </p:blipFill>
        <p:spPr bwMode="auto">
          <a:xfrm>
            <a:off x="897425" y="3701929"/>
            <a:ext cx="1636909" cy="155935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5D3E303-58CE-48EC-B6AC-948B44F1B769}"/>
              </a:ext>
            </a:extLst>
          </p:cNvPr>
          <p:cNvSpPr txBox="1"/>
          <p:nvPr/>
        </p:nvSpPr>
        <p:spPr>
          <a:xfrm>
            <a:off x="4307750" y="5036314"/>
            <a:ext cx="7746300" cy="1136145"/>
          </a:xfrm>
          <a:prstGeom prst="rect">
            <a:avLst/>
          </a:prstGeom>
          <a:noFill/>
        </p:spPr>
        <p:txBody>
          <a:bodyPr wrap="square">
            <a:spAutoFit/>
          </a:bodyPr>
          <a:lstStyle/>
          <a:p>
            <a:pPr marL="457200" indent="-457200" defTabSz="293202" latinLnBrk="0">
              <a:lnSpc>
                <a:spcPct val="150000"/>
              </a:lnSpc>
              <a:buFont typeface="Wingdings" pitchFamily="2" charset="2"/>
              <a:buChar char="q"/>
              <a:defRPr/>
            </a:pPr>
            <a:r>
              <a:rPr lang="fr-FR" altLang="en-US" sz="2400" b="1" dirty="0">
                <a:latin typeface="+mj-lt"/>
                <a:ea typeface="Calibri" panose="020F0502020204030204" pitchFamily="34" charset="0"/>
                <a:cs typeface="Times New Roman" panose="02020603050405020304" pitchFamily="18" charset="0"/>
              </a:rPr>
              <a:t>Taux d’accès national à l’électricité </a:t>
            </a:r>
            <a:r>
              <a:rPr lang="fr-FR" altLang="en-US" sz="2400" b="1" dirty="0">
                <a:latin typeface="Arial Rounded MT Bold" panose="020F0704030504030204" pitchFamily="34" charset="0"/>
                <a:ea typeface="Calibri" panose="020F0502020204030204" pitchFamily="34" charset="0"/>
                <a:cs typeface="Times New Roman" panose="02020603050405020304" pitchFamily="18" charset="0"/>
              </a:rPr>
              <a:t>~</a:t>
            </a:r>
            <a:r>
              <a:rPr lang="fr-FR" altLang="en-US" sz="2400" b="1" dirty="0">
                <a:latin typeface="+mj-lt"/>
                <a:ea typeface="Calibri" panose="020F0502020204030204" pitchFamily="34" charset="0"/>
                <a:cs typeface="Times New Roman" panose="02020603050405020304" pitchFamily="18" charset="0"/>
              </a:rPr>
              <a:t> 73%</a:t>
            </a:r>
          </a:p>
          <a:p>
            <a:pPr marL="457200" indent="-457200" defTabSz="293202" latinLnBrk="0">
              <a:lnSpc>
                <a:spcPct val="150000"/>
              </a:lnSpc>
              <a:buFont typeface="Wingdings" pitchFamily="2" charset="2"/>
              <a:buChar char="q"/>
              <a:defRPr/>
            </a:pPr>
            <a:r>
              <a:rPr lang="fr-FR" altLang="en-US" sz="2400" b="1" dirty="0">
                <a:latin typeface="+mj-lt"/>
                <a:ea typeface="Calibri" panose="020F0502020204030204" pitchFamily="34" charset="0"/>
                <a:cs typeface="Times New Roman" panose="02020603050405020304" pitchFamily="18" charset="0"/>
              </a:rPr>
              <a:t>Taux d’accès en milieu rural </a:t>
            </a:r>
            <a:r>
              <a:rPr lang="fr-FR" altLang="en-US" sz="2400" b="1" dirty="0">
                <a:latin typeface="Arial Rounded MT Bold" panose="020F0704030504030204" pitchFamily="34" charset="0"/>
                <a:ea typeface="Calibri" panose="020F0502020204030204" pitchFamily="34" charset="0"/>
                <a:cs typeface="Times New Roman" panose="02020603050405020304" pitchFamily="18" charset="0"/>
              </a:rPr>
              <a:t>~ </a:t>
            </a:r>
            <a:r>
              <a:rPr lang="fr-FR" altLang="en-US" sz="2400" b="1" dirty="0">
                <a:latin typeface="+mj-lt"/>
                <a:ea typeface="Calibri" panose="020F0502020204030204" pitchFamily="34" charset="0"/>
                <a:cs typeface="Times New Roman" panose="02020603050405020304" pitchFamily="18" charset="0"/>
              </a:rPr>
              <a:t>24%</a:t>
            </a:r>
          </a:p>
        </p:txBody>
      </p:sp>
      <p:pic>
        <p:nvPicPr>
          <p:cNvPr id="5" name="Image 4">
            <a:extLst>
              <a:ext uri="{FF2B5EF4-FFF2-40B4-BE49-F238E27FC236}">
                <a16:creationId xmlns:a16="http://schemas.microsoft.com/office/drawing/2014/main" id="{1BF99F0F-E188-E0F5-8E18-0C28A9C964C1}"/>
              </a:ext>
            </a:extLst>
          </p:cNvPr>
          <p:cNvPicPr>
            <a:picLocks noChangeAspect="1"/>
          </p:cNvPicPr>
          <p:nvPr/>
        </p:nvPicPr>
        <p:blipFill>
          <a:blip r:embed="rId4"/>
          <a:stretch>
            <a:fillRect/>
          </a:stretch>
        </p:blipFill>
        <p:spPr>
          <a:xfrm>
            <a:off x="4072960" y="1677333"/>
            <a:ext cx="7981090" cy="3001843"/>
          </a:xfrm>
          <a:prstGeom prst="rect">
            <a:avLst/>
          </a:prstGeom>
        </p:spPr>
      </p:pic>
    </p:spTree>
    <p:extLst>
      <p:ext uri="{BB962C8B-B14F-4D97-AF65-F5344CB8AC3E}">
        <p14:creationId xmlns:p14="http://schemas.microsoft.com/office/powerpoint/2010/main" val="22246880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a:extLst>
              <a:ext uri="{FF2B5EF4-FFF2-40B4-BE49-F238E27FC236}">
                <a16:creationId xmlns:a16="http://schemas.microsoft.com/office/drawing/2014/main" id="{4E69597C-393E-028B-6CD2-A87D1C526C31}"/>
              </a:ext>
            </a:extLst>
          </p:cNvPr>
          <p:cNvSpPr/>
          <p:nvPr/>
        </p:nvSpPr>
        <p:spPr>
          <a:xfrm>
            <a:off x="3747482" y="581029"/>
            <a:ext cx="75216" cy="5391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Slide Number Placeholder 1">
            <a:extLst>
              <a:ext uri="{FF2B5EF4-FFF2-40B4-BE49-F238E27FC236}">
                <a16:creationId xmlns:a16="http://schemas.microsoft.com/office/drawing/2014/main" id="{BA21083A-D947-E5F6-7EE8-9E2231824615}"/>
              </a:ext>
            </a:extLst>
          </p:cNvPr>
          <p:cNvSpPr>
            <a:spLocks noGrp="1"/>
          </p:cNvSpPr>
          <p:nvPr>
            <p:ph type="sldNum" sz="quarter" idx="12"/>
          </p:nvPr>
        </p:nvSpPr>
        <p:spPr/>
        <p:txBody>
          <a:bodyPr/>
          <a:lstStyle/>
          <a:p>
            <a:fld id="{9B6ADB28-AEB7-4A17-B82E-FB255641344D}" type="slidenum">
              <a:rPr lang="ko-KR" altLang="en-US" smtClean="0"/>
              <a:t>4</a:t>
            </a:fld>
            <a:endParaRPr lang="ko-KR" altLang="en-US" dirty="0"/>
          </a:p>
        </p:txBody>
      </p:sp>
      <p:sp>
        <p:nvSpPr>
          <p:cNvPr id="17" name="제목 3">
            <a:extLst>
              <a:ext uri="{FF2B5EF4-FFF2-40B4-BE49-F238E27FC236}">
                <a16:creationId xmlns:a16="http://schemas.microsoft.com/office/drawing/2014/main" id="{3A2B6D8D-4B06-C81B-7AD1-8FD0F6004497}"/>
              </a:ext>
            </a:extLst>
          </p:cNvPr>
          <p:cNvSpPr txBox="1">
            <a:spLocks/>
          </p:cNvSpPr>
          <p:nvPr/>
        </p:nvSpPr>
        <p:spPr>
          <a:xfrm flipH="1">
            <a:off x="137950" y="128943"/>
            <a:ext cx="108607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en-US" altLang="ko-KR" sz="8800" dirty="0">
                <a:cs typeface="Calibri" panose="020F0502020204030204" pitchFamily="34" charset="0"/>
              </a:rPr>
              <a:t>1</a:t>
            </a:r>
            <a:r>
              <a:rPr lang="en-US" altLang="ko-KR" sz="3200" dirty="0">
                <a:cs typeface="Calibri" panose="020F0502020204030204" pitchFamily="34" charset="0"/>
              </a:rPr>
              <a:t>.0</a:t>
            </a:r>
            <a:r>
              <a:rPr lang="en-US" altLang="ko-KR" sz="3600" b="0" dirty="0">
                <a:cs typeface="Calibri" panose="020F0502020204030204" pitchFamily="34" charset="0"/>
              </a:rPr>
              <a:t>	</a:t>
            </a:r>
          </a:p>
        </p:txBody>
      </p:sp>
      <p:sp>
        <p:nvSpPr>
          <p:cNvPr id="18" name="Rectangle 17">
            <a:extLst>
              <a:ext uri="{FF2B5EF4-FFF2-40B4-BE49-F238E27FC236}">
                <a16:creationId xmlns:a16="http://schemas.microsoft.com/office/drawing/2014/main" id="{EAA22B37-4D96-0957-7004-595D2EAAB6FE}"/>
              </a:ext>
            </a:extLst>
          </p:cNvPr>
          <p:cNvSpPr/>
          <p:nvPr/>
        </p:nvSpPr>
        <p:spPr>
          <a:xfrm>
            <a:off x="370302" y="1983936"/>
            <a:ext cx="2950690" cy="1292662"/>
          </a:xfrm>
          <a:prstGeom prst="rect">
            <a:avLst/>
          </a:prstGeom>
          <a:noFill/>
        </p:spPr>
        <p:txBody>
          <a:bodyPr wrap="square">
            <a:spAutoFit/>
          </a:bodyPr>
          <a:lstStyle/>
          <a:p>
            <a:pPr algn="ctr" defTabSz="293202" latinLnBrk="0">
              <a:defRPr/>
            </a:pPr>
            <a:r>
              <a:rPr lang="fr-FR" altLang="en-US" sz="2400" b="1" dirty="0">
                <a:solidFill>
                  <a:srgbClr val="6B49FF"/>
                </a:solidFill>
                <a:latin typeface="+mj-lt"/>
                <a:ea typeface="Calibri" panose="020F0502020204030204" pitchFamily="34" charset="0"/>
                <a:cs typeface="Times New Roman" panose="02020603050405020304" pitchFamily="18" charset="0"/>
              </a:rPr>
              <a:t>C’est quoi la transition énergétique?</a:t>
            </a:r>
          </a:p>
          <a:p>
            <a:pPr algn="ctr" defTabSz="293202" latinLnBrk="0">
              <a:defRPr/>
            </a:pPr>
            <a:endParaRPr lang="fr-FR" altLang="en-US" sz="600" b="1" dirty="0">
              <a:latin typeface="+mj-lt"/>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EAA22B37-4D96-0957-7004-595D2EAAB6FE}"/>
              </a:ext>
            </a:extLst>
          </p:cNvPr>
          <p:cNvSpPr/>
          <p:nvPr/>
        </p:nvSpPr>
        <p:spPr>
          <a:xfrm>
            <a:off x="3963382" y="581029"/>
            <a:ext cx="7840135" cy="461665"/>
          </a:xfrm>
          <a:prstGeom prst="rect">
            <a:avLst/>
          </a:prstGeom>
          <a:solidFill>
            <a:schemeClr val="bg1">
              <a:alpha val="80000"/>
            </a:schemeClr>
          </a:solidFill>
        </p:spPr>
        <p:txBody>
          <a:bodyPr wrap="square">
            <a:spAutoFit/>
          </a:bodyPr>
          <a:lstStyle/>
          <a:p>
            <a:pPr algn="ctr" defTabSz="293202" latinLnBrk="0">
              <a:defRPr/>
            </a:pPr>
            <a:r>
              <a:rPr lang="fr-FR" altLang="en-US" sz="2400" b="1" dirty="0">
                <a:solidFill>
                  <a:srgbClr val="6B49FF"/>
                </a:solidFill>
                <a:latin typeface="+mj-lt"/>
                <a:ea typeface="Calibri" panose="020F0502020204030204" pitchFamily="34" charset="0"/>
                <a:cs typeface="Times New Roman" panose="02020603050405020304" pitchFamily="18" charset="0"/>
              </a:rPr>
              <a:t>Transition énergétique</a:t>
            </a:r>
            <a:endParaRPr lang="fr-FR" altLang="en-US" sz="2000" b="1" dirty="0">
              <a:solidFill>
                <a:srgbClr val="6B49FF"/>
              </a:solidFill>
              <a:latin typeface="+mj-lt"/>
              <a:ea typeface="Calibri" panose="020F0502020204030204" pitchFamily="34" charset="0"/>
              <a:cs typeface="Times New Roman" panose="02020603050405020304" pitchFamily="18" charset="0"/>
            </a:endParaRPr>
          </a:p>
        </p:txBody>
      </p:sp>
      <p:pic>
        <p:nvPicPr>
          <p:cNvPr id="1031" name="Picture 7" descr="Etat des lieux énergétique du patrimoine public | Syndicat d'Énergie de  l'Oise"/>
          <p:cNvPicPr>
            <a:picLocks noChangeAspect="1" noChangeArrowheads="1"/>
          </p:cNvPicPr>
          <p:nvPr/>
        </p:nvPicPr>
        <p:blipFill rotWithShape="1">
          <a:blip r:embed="rId3">
            <a:extLst>
              <a:ext uri="{28A0092B-C50C-407E-A947-70E740481C1C}">
                <a14:useLocalDpi xmlns:a14="http://schemas.microsoft.com/office/drawing/2010/main" val="0"/>
              </a:ext>
            </a:extLst>
          </a:blip>
          <a:srcRect l="21250" r="23639"/>
          <a:stretch/>
        </p:blipFill>
        <p:spPr bwMode="auto">
          <a:xfrm>
            <a:off x="897425" y="3701929"/>
            <a:ext cx="1636909" cy="155935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57A048D-FC8F-FB49-74E0-99BD7EC7E5DB}"/>
              </a:ext>
            </a:extLst>
          </p:cNvPr>
          <p:cNvSpPr txBox="1"/>
          <p:nvPr/>
        </p:nvSpPr>
        <p:spPr>
          <a:xfrm>
            <a:off x="4160520" y="1321767"/>
            <a:ext cx="7893530" cy="2272417"/>
          </a:xfrm>
          <a:prstGeom prst="rect">
            <a:avLst/>
          </a:prstGeom>
          <a:noFill/>
        </p:spPr>
        <p:txBody>
          <a:bodyPr wrap="square">
            <a:spAutoFit/>
          </a:bodyPr>
          <a:lstStyle/>
          <a:p>
            <a:pPr>
              <a:spcAft>
                <a:spcPts val="200"/>
              </a:spcAft>
            </a:pPr>
            <a:r>
              <a:rPr lang="fr-FR" sz="2800" b="1" dirty="0">
                <a:latin typeface="Arial" panose="020B0604020202020204" pitchFamily="34" charset="0"/>
                <a:cs typeface="Arial" panose="020B0604020202020204" pitchFamily="34" charset="0"/>
                <a:sym typeface="Wingdings" panose="05000000000000000000" pitchFamily="2" charset="2"/>
              </a:rPr>
              <a:t></a:t>
            </a:r>
            <a:r>
              <a:rPr lang="fr-FR" sz="2800" b="1" dirty="0">
                <a:latin typeface="Arial" panose="020B0604020202020204" pitchFamily="34" charset="0"/>
                <a:cs typeface="Arial" panose="020B0604020202020204" pitchFamily="34" charset="0"/>
              </a:rPr>
              <a:t>le passage d'un système de production   et de consommation basé sur les énergies         fossiles  (pétrole, charbon, gaz) vers des       sources d'énergie renouvelables et durables</a:t>
            </a:r>
          </a:p>
          <a:p>
            <a:pPr>
              <a:spcAft>
                <a:spcPts val="200"/>
              </a:spcAft>
            </a:pPr>
            <a:r>
              <a:rPr lang="fr-FR" sz="2800" b="1" dirty="0">
                <a:ln>
                  <a:solidFill>
                    <a:schemeClr val="accent1">
                      <a:alpha val="0"/>
                    </a:schemeClr>
                  </a:solidFill>
                </a:ln>
                <a:solidFill>
                  <a:schemeClr val="bg1"/>
                </a:solidFill>
                <a:latin typeface="Arial" panose="020B0604020202020204" pitchFamily="34" charset="0"/>
                <a:ea typeface="Noto Sans" panose="020B0502040504020204" pitchFamily="34" charset="0"/>
                <a:cs typeface="Arial" panose="020B0604020202020204" pitchFamily="34" charset="0"/>
              </a:rPr>
              <a:t> de quoi s’agit-il</a:t>
            </a:r>
            <a:r>
              <a:rPr lang="fr-FR" sz="2000" b="1" dirty="0">
                <a:ln>
                  <a:solidFill>
                    <a:schemeClr val="accent1">
                      <a:alpha val="0"/>
                    </a:schemeClr>
                  </a:solidFill>
                </a:ln>
                <a:solidFill>
                  <a:schemeClr val="bg1"/>
                </a:solidFill>
                <a:latin typeface="Arial" panose="020B0604020202020204" pitchFamily="34" charset="0"/>
                <a:ea typeface="Noto Sans" panose="020B0502040504020204" pitchFamily="34" charset="0"/>
                <a:cs typeface="Arial" panose="020B0604020202020204" pitchFamily="34" charset="0"/>
              </a:rPr>
              <a:t>?</a:t>
            </a:r>
          </a:p>
        </p:txBody>
      </p:sp>
      <p:sp>
        <p:nvSpPr>
          <p:cNvPr id="8" name="ZoneTexte 7">
            <a:extLst>
              <a:ext uri="{FF2B5EF4-FFF2-40B4-BE49-F238E27FC236}">
                <a16:creationId xmlns:a16="http://schemas.microsoft.com/office/drawing/2014/main" id="{1116CC0C-123B-6E85-47F7-9CDC43D15C22}"/>
              </a:ext>
            </a:extLst>
          </p:cNvPr>
          <p:cNvSpPr txBox="1"/>
          <p:nvPr/>
        </p:nvSpPr>
        <p:spPr>
          <a:xfrm>
            <a:off x="4351998" y="3423276"/>
            <a:ext cx="7062902" cy="2298065"/>
          </a:xfrm>
          <a:prstGeom prst="rect">
            <a:avLst/>
          </a:prstGeom>
          <a:noFill/>
        </p:spPr>
        <p:txBody>
          <a:bodyPr wrap="square">
            <a:spAutoFit/>
          </a:bodyPr>
          <a:lstStyle/>
          <a:p>
            <a:pPr>
              <a:spcAft>
                <a:spcPts val="200"/>
              </a:spcAft>
            </a:pPr>
            <a:r>
              <a:rPr lang="fr-FR" sz="2800" b="1" dirty="0">
                <a:latin typeface="Arial" panose="020B0604020202020204" pitchFamily="34" charset="0"/>
                <a:cs typeface="Arial" panose="020B0604020202020204" pitchFamily="34" charset="0"/>
                <a:sym typeface="Wingdings" panose="05000000000000000000" pitchFamily="2" charset="2"/>
              </a:rPr>
              <a:t></a:t>
            </a:r>
            <a:r>
              <a:rPr lang="fr-FR" sz="2800" b="1" dirty="0">
                <a:latin typeface="Arial" panose="020B0604020202020204" pitchFamily="34" charset="0"/>
                <a:cs typeface="Arial" panose="020B0604020202020204" pitchFamily="34" charset="0"/>
              </a:rPr>
              <a:t>Réduire la dépendance aux énergies    fossiles, </a:t>
            </a:r>
          </a:p>
          <a:p>
            <a:pPr>
              <a:spcAft>
                <a:spcPts val="200"/>
              </a:spcAft>
            </a:pPr>
            <a:r>
              <a:rPr lang="fr-FR" sz="2800" b="1" dirty="0">
                <a:latin typeface="Arial" panose="020B0604020202020204" pitchFamily="34" charset="0"/>
                <a:cs typeface="Arial" panose="020B0604020202020204" pitchFamily="34" charset="0"/>
                <a:sym typeface="Wingdings" panose="05000000000000000000" pitchFamily="2" charset="2"/>
              </a:rPr>
              <a:t></a:t>
            </a:r>
            <a:r>
              <a:rPr lang="fr-FR" sz="2800" b="1" dirty="0">
                <a:latin typeface="Arial" panose="020B0604020202020204" pitchFamily="34" charset="0"/>
                <a:cs typeface="Arial" panose="020B0604020202020204" pitchFamily="34" charset="0"/>
              </a:rPr>
              <a:t>développer les énergies renouvelables (solaire, éolien, hydraulique) et </a:t>
            </a:r>
          </a:p>
          <a:p>
            <a:pPr>
              <a:spcAft>
                <a:spcPts val="200"/>
              </a:spcAft>
            </a:pPr>
            <a:r>
              <a:rPr lang="fr-FR" sz="2800" b="1" dirty="0">
                <a:latin typeface="Arial" panose="020B0604020202020204" pitchFamily="34" charset="0"/>
                <a:cs typeface="Arial" panose="020B0604020202020204" pitchFamily="34" charset="0"/>
                <a:sym typeface="Wingdings" panose="05000000000000000000" pitchFamily="2" charset="2"/>
              </a:rPr>
              <a:t></a:t>
            </a:r>
            <a:r>
              <a:rPr lang="fr-FR" sz="2800" b="1" dirty="0">
                <a:latin typeface="Arial" panose="020B0604020202020204" pitchFamily="34" charset="0"/>
                <a:cs typeface="Arial" panose="020B0604020202020204" pitchFamily="34" charset="0"/>
              </a:rPr>
              <a:t>améliorer l'efficacité </a:t>
            </a:r>
            <a:r>
              <a:rPr lang="fr-FR" sz="2800" b="1" dirty="0" err="1">
                <a:latin typeface="Arial" panose="020B0604020202020204" pitchFamily="34" charset="0"/>
                <a:cs typeface="Arial" panose="020B0604020202020204" pitchFamily="34" charset="0"/>
              </a:rPr>
              <a:t>énergétique.</a:t>
            </a:r>
            <a:r>
              <a:rPr lang="fr-FR" sz="2800" b="1" dirty="0" err="1">
                <a:ln>
                  <a:solidFill>
                    <a:schemeClr val="accent1">
                      <a:alpha val="0"/>
                    </a:schemeClr>
                  </a:solidFill>
                </a:ln>
                <a:solidFill>
                  <a:schemeClr val="bg1"/>
                </a:solidFill>
                <a:latin typeface="Arial" panose="020B0604020202020204" pitchFamily="34" charset="0"/>
                <a:ea typeface="Noto Sans" panose="020B0502040504020204" pitchFamily="34" charset="0"/>
                <a:cs typeface="Arial" panose="020B0604020202020204" pitchFamily="34" charset="0"/>
              </a:rPr>
              <a:t>tique</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1628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a:extLst>
              <a:ext uri="{FF2B5EF4-FFF2-40B4-BE49-F238E27FC236}">
                <a16:creationId xmlns:a16="http://schemas.microsoft.com/office/drawing/2014/main" id="{4E69597C-393E-028B-6CD2-A87D1C526C31}"/>
              </a:ext>
            </a:extLst>
          </p:cNvPr>
          <p:cNvSpPr/>
          <p:nvPr/>
        </p:nvSpPr>
        <p:spPr>
          <a:xfrm>
            <a:off x="3747482" y="581029"/>
            <a:ext cx="75216" cy="5391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Slide Number Placeholder 1">
            <a:extLst>
              <a:ext uri="{FF2B5EF4-FFF2-40B4-BE49-F238E27FC236}">
                <a16:creationId xmlns:a16="http://schemas.microsoft.com/office/drawing/2014/main" id="{BA21083A-D947-E5F6-7EE8-9E2231824615}"/>
              </a:ext>
            </a:extLst>
          </p:cNvPr>
          <p:cNvSpPr>
            <a:spLocks noGrp="1"/>
          </p:cNvSpPr>
          <p:nvPr>
            <p:ph type="sldNum" sz="quarter" idx="12"/>
          </p:nvPr>
        </p:nvSpPr>
        <p:spPr/>
        <p:txBody>
          <a:bodyPr/>
          <a:lstStyle/>
          <a:p>
            <a:fld id="{9B6ADB28-AEB7-4A17-B82E-FB255641344D}" type="slidenum">
              <a:rPr lang="ko-KR" altLang="en-US" smtClean="0"/>
              <a:t>5</a:t>
            </a:fld>
            <a:endParaRPr lang="ko-KR" altLang="en-US" dirty="0"/>
          </a:p>
        </p:txBody>
      </p:sp>
      <p:sp>
        <p:nvSpPr>
          <p:cNvPr id="17" name="제목 3">
            <a:extLst>
              <a:ext uri="{FF2B5EF4-FFF2-40B4-BE49-F238E27FC236}">
                <a16:creationId xmlns:a16="http://schemas.microsoft.com/office/drawing/2014/main" id="{3A2B6D8D-4B06-C81B-7AD1-8FD0F6004497}"/>
              </a:ext>
            </a:extLst>
          </p:cNvPr>
          <p:cNvSpPr txBox="1">
            <a:spLocks/>
          </p:cNvSpPr>
          <p:nvPr/>
        </p:nvSpPr>
        <p:spPr>
          <a:xfrm flipH="1">
            <a:off x="137950" y="128943"/>
            <a:ext cx="108607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en-US" altLang="ko-KR" sz="8800" dirty="0">
                <a:cs typeface="Calibri" panose="020F0502020204030204" pitchFamily="34" charset="0"/>
              </a:rPr>
              <a:t>1</a:t>
            </a:r>
            <a:r>
              <a:rPr lang="en-US" altLang="ko-KR" sz="3200" dirty="0">
                <a:cs typeface="Calibri" panose="020F0502020204030204" pitchFamily="34" charset="0"/>
              </a:rPr>
              <a:t>.2</a:t>
            </a:r>
            <a:r>
              <a:rPr lang="en-US" altLang="ko-KR" sz="3600" b="0" dirty="0">
                <a:cs typeface="Calibri" panose="020F0502020204030204" pitchFamily="34" charset="0"/>
              </a:rPr>
              <a:t>	</a:t>
            </a:r>
          </a:p>
        </p:txBody>
      </p:sp>
      <p:sp>
        <p:nvSpPr>
          <p:cNvPr id="18" name="Rectangle 17">
            <a:extLst>
              <a:ext uri="{FF2B5EF4-FFF2-40B4-BE49-F238E27FC236}">
                <a16:creationId xmlns:a16="http://schemas.microsoft.com/office/drawing/2014/main" id="{EAA22B37-4D96-0957-7004-595D2EAAB6FE}"/>
              </a:ext>
            </a:extLst>
          </p:cNvPr>
          <p:cNvSpPr/>
          <p:nvPr/>
        </p:nvSpPr>
        <p:spPr>
          <a:xfrm>
            <a:off x="212723" y="1656766"/>
            <a:ext cx="3571875" cy="1492716"/>
          </a:xfrm>
          <a:prstGeom prst="rect">
            <a:avLst/>
          </a:prstGeom>
          <a:noFill/>
        </p:spPr>
        <p:txBody>
          <a:bodyPr wrap="square">
            <a:spAutoFit/>
          </a:bodyPr>
          <a:lstStyle/>
          <a:p>
            <a:pPr algn="ctr" defTabSz="293202" latinLnBrk="0">
              <a:defRPr/>
            </a:pPr>
            <a:r>
              <a:rPr lang="fr-FR" altLang="en-US" sz="2800" b="1" dirty="0">
                <a:solidFill>
                  <a:srgbClr val="6B49FF"/>
                </a:solidFill>
                <a:latin typeface="+mj-lt"/>
                <a:ea typeface="Calibri" panose="020F0502020204030204" pitchFamily="34" charset="0"/>
                <a:cs typeface="Times New Roman" panose="02020603050405020304" pitchFamily="18" charset="0"/>
              </a:rPr>
              <a:t>Bref état des lieux du secteur énergétique</a:t>
            </a:r>
          </a:p>
          <a:p>
            <a:pPr algn="ctr" defTabSz="293202" latinLnBrk="0">
              <a:defRPr/>
            </a:pPr>
            <a:endParaRPr lang="fr-FR" altLang="en-US" sz="700" b="1" dirty="0">
              <a:latin typeface="+mj-lt"/>
              <a:ea typeface="Calibri" panose="020F0502020204030204" pitchFamily="34" charset="0"/>
              <a:cs typeface="Times New Roman" panose="02020603050405020304" pitchFamily="18" charset="0"/>
            </a:endParaRPr>
          </a:p>
        </p:txBody>
      </p:sp>
      <p:pic>
        <p:nvPicPr>
          <p:cNvPr id="1031" name="Picture 7" descr="Etat des lieux énergétique du patrimoine public | Syndicat d'Énergie de  l'Oise"/>
          <p:cNvPicPr>
            <a:picLocks noChangeAspect="1" noChangeArrowheads="1"/>
          </p:cNvPicPr>
          <p:nvPr/>
        </p:nvPicPr>
        <p:blipFill rotWithShape="1">
          <a:blip r:embed="rId3">
            <a:extLst>
              <a:ext uri="{28A0092B-C50C-407E-A947-70E740481C1C}">
                <a14:useLocalDpi xmlns:a14="http://schemas.microsoft.com/office/drawing/2010/main" val="0"/>
              </a:ext>
            </a:extLst>
          </a:blip>
          <a:srcRect l="21250" r="23639"/>
          <a:stretch/>
        </p:blipFill>
        <p:spPr bwMode="auto">
          <a:xfrm>
            <a:off x="885823" y="3803009"/>
            <a:ext cx="1997077" cy="1902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 Same Side Corner Rectangle 68">
            <a:extLst>
              <a:ext uri="{FF2B5EF4-FFF2-40B4-BE49-F238E27FC236}">
                <a16:creationId xmlns:a16="http://schemas.microsoft.com/office/drawing/2014/main" id="{22A436CB-C5B6-B174-4E61-F7276AAF38C2}"/>
              </a:ext>
            </a:extLst>
          </p:cNvPr>
          <p:cNvSpPr/>
          <p:nvPr/>
        </p:nvSpPr>
        <p:spPr>
          <a:xfrm>
            <a:off x="3971650" y="3896237"/>
            <a:ext cx="1874936" cy="803485"/>
          </a:xfrm>
          <a:prstGeom prst="round2SameRect">
            <a:avLst/>
          </a:prstGeom>
          <a:ln>
            <a:solidFill>
              <a:srgbClr val="73D57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i="1" dirty="0">
                <a:solidFill>
                  <a:srgbClr val="40A4DF"/>
                </a:solidFill>
                <a:latin typeface="Times New Roman" panose="02020603050405020304" pitchFamily="18" charset="0"/>
                <a:ea typeface="Avenir Book" charset="0"/>
                <a:cs typeface="Times New Roman" panose="02020603050405020304" pitchFamily="18" charset="0"/>
              </a:rPr>
              <a:t>12 000 MW</a:t>
            </a:r>
          </a:p>
        </p:txBody>
      </p:sp>
      <p:sp>
        <p:nvSpPr>
          <p:cNvPr id="6" name="Rectangle 5">
            <a:extLst>
              <a:ext uri="{FF2B5EF4-FFF2-40B4-BE49-F238E27FC236}">
                <a16:creationId xmlns:a16="http://schemas.microsoft.com/office/drawing/2014/main" id="{ED1168E5-99FA-867C-2D8A-DC7D70BD1BE9}"/>
              </a:ext>
            </a:extLst>
          </p:cNvPr>
          <p:cNvSpPr/>
          <p:nvPr/>
        </p:nvSpPr>
        <p:spPr>
          <a:xfrm>
            <a:off x="3954716" y="4699724"/>
            <a:ext cx="1909561" cy="494599"/>
          </a:xfrm>
          <a:prstGeom prst="rect">
            <a:avLst/>
          </a:prstGeom>
          <a:solidFill>
            <a:schemeClr val="accent6">
              <a:lumMod val="50000"/>
            </a:schemeClr>
          </a:solidFill>
          <a:ln w="3175">
            <a:solidFill>
              <a:srgbClr val="009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venir Heavy" charset="0"/>
                <a:ea typeface="Avenir Heavy" charset="0"/>
                <a:cs typeface="Avenir Heavy" charset="0"/>
              </a:rPr>
              <a:t>Hydro</a:t>
            </a:r>
          </a:p>
        </p:txBody>
      </p:sp>
      <p:sp>
        <p:nvSpPr>
          <p:cNvPr id="8" name="TextBox 58">
            <a:extLst>
              <a:ext uri="{FF2B5EF4-FFF2-40B4-BE49-F238E27FC236}">
                <a16:creationId xmlns:a16="http://schemas.microsoft.com/office/drawing/2014/main" id="{C4F74490-9DD6-F85E-9D55-8F9CA5D8EA02}"/>
              </a:ext>
            </a:extLst>
          </p:cNvPr>
          <p:cNvSpPr txBox="1">
            <a:spLocks noChangeArrowheads="1"/>
          </p:cNvSpPr>
          <p:nvPr/>
        </p:nvSpPr>
        <p:spPr bwMode="auto">
          <a:xfrm>
            <a:off x="9606348" y="2480349"/>
            <a:ext cx="2064728" cy="42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eaLnBrk="0" fontAlgn="base" hangingPunct="0">
              <a:spcBef>
                <a:spcPct val="0"/>
              </a:spcBef>
              <a:spcAft>
                <a:spcPct val="0"/>
              </a:spcAft>
              <a:defRPr>
                <a:solidFill>
                  <a:schemeClr val="tx1"/>
                </a:solidFill>
                <a:latin typeface="Calibri" panose="020F0502020204030204" charset="0"/>
              </a:defRPr>
            </a:lvl6pPr>
            <a:lvl7pPr marL="2971800" indent="-228600" defTabSz="457200" eaLnBrk="0" fontAlgn="base" hangingPunct="0">
              <a:spcBef>
                <a:spcPct val="0"/>
              </a:spcBef>
              <a:spcAft>
                <a:spcPct val="0"/>
              </a:spcAft>
              <a:defRPr>
                <a:solidFill>
                  <a:schemeClr val="tx1"/>
                </a:solidFill>
                <a:latin typeface="Calibri" panose="020F0502020204030204" charset="0"/>
              </a:defRPr>
            </a:lvl7pPr>
            <a:lvl8pPr marL="3429000" indent="-228600" defTabSz="457200" eaLnBrk="0" fontAlgn="base" hangingPunct="0">
              <a:spcBef>
                <a:spcPct val="0"/>
              </a:spcBef>
              <a:spcAft>
                <a:spcPct val="0"/>
              </a:spcAft>
              <a:defRPr>
                <a:solidFill>
                  <a:schemeClr val="tx1"/>
                </a:solidFill>
                <a:latin typeface="Calibri" panose="020F0502020204030204" charset="0"/>
              </a:defRPr>
            </a:lvl8pPr>
            <a:lvl9pPr marL="3886200" indent="-228600" defTabSz="457200" eaLnBrk="0" fontAlgn="base" hangingPunct="0">
              <a:spcBef>
                <a:spcPct val="0"/>
              </a:spcBef>
              <a:spcAft>
                <a:spcPct val="0"/>
              </a:spcAft>
              <a:defRPr>
                <a:solidFill>
                  <a:schemeClr val="tx1"/>
                </a:solidFill>
                <a:latin typeface="Calibri" panose="020F0502020204030204" charset="0"/>
              </a:defRPr>
            </a:lvl9pPr>
          </a:lstStyle>
          <a:p>
            <a:pPr algn="ctr"/>
            <a:endParaRPr lang="en-US" altLang="en-US" sz="1200" b="1" dirty="0">
              <a:latin typeface="Avenir Heavy" charset="0"/>
              <a:ea typeface="Avenir Heavy" charset="0"/>
              <a:cs typeface="Avenir Heavy" charset="0"/>
            </a:endParaRPr>
          </a:p>
        </p:txBody>
      </p:sp>
      <p:sp>
        <p:nvSpPr>
          <p:cNvPr id="9" name="Rectangle 8">
            <a:extLst>
              <a:ext uri="{FF2B5EF4-FFF2-40B4-BE49-F238E27FC236}">
                <a16:creationId xmlns:a16="http://schemas.microsoft.com/office/drawing/2014/main" id="{BB468475-C04B-11B3-A6A0-FD8911B05724}"/>
              </a:ext>
            </a:extLst>
          </p:cNvPr>
          <p:cNvSpPr/>
          <p:nvPr/>
        </p:nvSpPr>
        <p:spPr>
          <a:xfrm>
            <a:off x="8672663" y="2532072"/>
            <a:ext cx="1309191" cy="568029"/>
          </a:xfrm>
          <a:prstGeom prst="rect">
            <a:avLst/>
          </a:prstGeom>
        </p:spPr>
        <p:txBody>
          <a:bodyPr wrap="square">
            <a:spAutoFit/>
          </a:bodyPr>
          <a:lstStyle/>
          <a:p>
            <a:pPr algn="ctr">
              <a:defRPr/>
            </a:pPr>
            <a:endParaRPr lang="en-US" b="1" dirty="0">
              <a:latin typeface="Avenir Book" charset="0"/>
              <a:ea typeface="Avenir Book" charset="0"/>
              <a:cs typeface="Avenir Book" charset="0"/>
            </a:endParaRPr>
          </a:p>
        </p:txBody>
      </p:sp>
      <p:pic>
        <p:nvPicPr>
          <p:cNvPr id="12" name="Picture 2" descr="C:\Dev2E\Contrats\Contrats Pays\Contrats avec Tiers\IDEA\Master Certificate UL\Photos\Chutes d'Ekom.jpg">
            <a:extLst>
              <a:ext uri="{FF2B5EF4-FFF2-40B4-BE49-F238E27FC236}">
                <a16:creationId xmlns:a16="http://schemas.microsoft.com/office/drawing/2014/main" id="{C3D36A50-D763-3BC9-62E7-044D6415E8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13" r="25865" b="10748"/>
          <a:stretch/>
        </p:blipFill>
        <p:spPr bwMode="auto">
          <a:xfrm>
            <a:off x="3937025" y="1594483"/>
            <a:ext cx="1874936" cy="214758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AA9BA2E8-584E-1471-774C-7FA3909E4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034" y="1493152"/>
            <a:ext cx="1874936" cy="2175030"/>
          </a:xfrm>
          <a:prstGeom prst="rect">
            <a:avLst/>
          </a:prstGeom>
          <a:ln>
            <a:noFill/>
          </a:ln>
          <a:effectLst>
            <a:softEdge rad="112500"/>
          </a:effectLst>
        </p:spPr>
      </p:pic>
      <p:sp>
        <p:nvSpPr>
          <p:cNvPr id="14" name="Round Same Side Corner Rectangle 68">
            <a:extLst>
              <a:ext uri="{FF2B5EF4-FFF2-40B4-BE49-F238E27FC236}">
                <a16:creationId xmlns:a16="http://schemas.microsoft.com/office/drawing/2014/main" id="{A5E0C3EE-BD91-C6F3-8FA5-30021C0FB8E2}"/>
              </a:ext>
            </a:extLst>
          </p:cNvPr>
          <p:cNvSpPr/>
          <p:nvPr/>
        </p:nvSpPr>
        <p:spPr>
          <a:xfrm>
            <a:off x="8035213" y="3847045"/>
            <a:ext cx="1874936" cy="796722"/>
          </a:xfrm>
          <a:prstGeom prst="round2SameRect">
            <a:avLst/>
          </a:prstGeom>
          <a:ln>
            <a:solidFill>
              <a:srgbClr val="73D57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i="1" dirty="0">
                <a:solidFill>
                  <a:srgbClr val="40A4DF"/>
                </a:solidFill>
                <a:latin typeface="Times New Roman" panose="02020603050405020304" pitchFamily="18" charset="0"/>
                <a:cs typeface="Times New Roman" panose="02020603050405020304" pitchFamily="18" charset="0"/>
              </a:rPr>
              <a:t>22 millions ha</a:t>
            </a:r>
            <a:endParaRPr lang="en-US" sz="2400" b="1" i="1" dirty="0">
              <a:solidFill>
                <a:srgbClr val="40A4DF"/>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05643CE-9743-231A-8182-DD2322B55967}"/>
              </a:ext>
            </a:extLst>
          </p:cNvPr>
          <p:cNvSpPr/>
          <p:nvPr/>
        </p:nvSpPr>
        <p:spPr>
          <a:xfrm>
            <a:off x="8017932" y="4681122"/>
            <a:ext cx="1909561" cy="494599"/>
          </a:xfrm>
          <a:prstGeom prst="rect">
            <a:avLst/>
          </a:prstGeom>
          <a:solidFill>
            <a:srgbClr val="73D577"/>
          </a:solidFill>
          <a:ln w="3175">
            <a:solidFill>
              <a:srgbClr val="009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chemeClr val="bg1"/>
                </a:solidFill>
                <a:latin typeface="Avenir Heavy" charset="0"/>
                <a:ea typeface="Avenir Heavy" charset="0"/>
                <a:cs typeface="Avenir Heavy" charset="0"/>
              </a:rPr>
              <a:t>Biomasse</a:t>
            </a:r>
            <a:endParaRPr lang="en-US" sz="2400" b="1" dirty="0">
              <a:solidFill>
                <a:schemeClr val="bg1"/>
              </a:solidFill>
              <a:latin typeface="Avenir Heavy" charset="0"/>
              <a:ea typeface="Avenir Heavy" charset="0"/>
              <a:cs typeface="Avenir Heavy" charset="0"/>
            </a:endParaRPr>
          </a:p>
        </p:txBody>
      </p:sp>
      <p:sp>
        <p:nvSpPr>
          <p:cNvPr id="16" name="Round Same Side Corner Rectangle 68">
            <a:extLst>
              <a:ext uri="{FF2B5EF4-FFF2-40B4-BE49-F238E27FC236}">
                <a16:creationId xmlns:a16="http://schemas.microsoft.com/office/drawing/2014/main" id="{B07EB095-4078-21AB-6D32-7994000783D9}"/>
              </a:ext>
            </a:extLst>
          </p:cNvPr>
          <p:cNvSpPr/>
          <p:nvPr/>
        </p:nvSpPr>
        <p:spPr>
          <a:xfrm>
            <a:off x="5986685" y="3884400"/>
            <a:ext cx="1909561" cy="796722"/>
          </a:xfrm>
          <a:prstGeom prst="round2SameRect">
            <a:avLst/>
          </a:prstGeom>
          <a:ln>
            <a:solidFill>
              <a:srgbClr val="73D57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i="1" dirty="0">
                <a:solidFill>
                  <a:srgbClr val="40A4DF"/>
                </a:solidFill>
                <a:latin typeface="Times New Roman" panose="02020603050405020304" pitchFamily="18" charset="0"/>
                <a:cs typeface="Times New Roman" panose="02020603050405020304" pitchFamily="18" charset="0"/>
              </a:rPr>
              <a:t>4 à 6 </a:t>
            </a:r>
          </a:p>
          <a:p>
            <a:pPr algn="ctr"/>
            <a:r>
              <a:rPr lang="fr-FR" sz="2400" b="1" i="1" dirty="0">
                <a:solidFill>
                  <a:srgbClr val="40A4DF"/>
                </a:solidFill>
                <a:latin typeface="Times New Roman" panose="02020603050405020304" pitchFamily="18" charset="0"/>
                <a:cs typeface="Times New Roman" panose="02020603050405020304" pitchFamily="18" charset="0"/>
              </a:rPr>
              <a:t>kWh/m²/jour</a:t>
            </a:r>
            <a:endParaRPr lang="en-US" sz="2400" b="1" i="1" dirty="0">
              <a:solidFill>
                <a:srgbClr val="40A4DF"/>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1C1A417-61DB-357F-E9B4-723767198A93}"/>
              </a:ext>
            </a:extLst>
          </p:cNvPr>
          <p:cNvSpPr/>
          <p:nvPr/>
        </p:nvSpPr>
        <p:spPr>
          <a:xfrm>
            <a:off x="5978219" y="4699723"/>
            <a:ext cx="1909561" cy="494599"/>
          </a:xfrm>
          <a:prstGeom prst="rect">
            <a:avLst/>
          </a:prstGeom>
          <a:solidFill>
            <a:srgbClr val="FFFF00"/>
          </a:solidFill>
          <a:ln w="3175">
            <a:solidFill>
              <a:srgbClr val="009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Avenir Heavy" charset="0"/>
                <a:ea typeface="Avenir Heavy" charset="0"/>
                <a:cs typeface="Avenir Heavy" charset="0"/>
              </a:rPr>
              <a:t>Solaire</a:t>
            </a:r>
          </a:p>
        </p:txBody>
      </p:sp>
      <p:pic>
        <p:nvPicPr>
          <p:cNvPr id="20" name="Espace réservé du contenu 4" descr="Résultat de recherche d'images pour &quot;image forêt tropicale&quot;">
            <a:hlinkClick r:id="rId6"/>
            <a:extLst>
              <a:ext uri="{FF2B5EF4-FFF2-40B4-BE49-F238E27FC236}">
                <a16:creationId xmlns:a16="http://schemas.microsoft.com/office/drawing/2014/main" id="{6C94E468-871F-C597-000D-78C56594A57B}"/>
              </a:ext>
            </a:extLst>
          </p:cNvPr>
          <p:cNvPicPr>
            <a:picLocks/>
          </p:cNvPicPr>
          <p:nvPr/>
        </p:nvPicPr>
        <p:blipFill rotWithShape="1">
          <a:blip r:embed="rId7"/>
          <a:srcRect r="13093" b="6799"/>
          <a:stretch/>
        </p:blipFill>
        <p:spPr bwMode="auto">
          <a:xfrm>
            <a:off x="7981370" y="1764443"/>
            <a:ext cx="1871895" cy="1977626"/>
          </a:xfrm>
          <a:prstGeom prst="rect">
            <a:avLst/>
          </a:prstGeom>
          <a:noFill/>
          <a:ln w="9525">
            <a:noFill/>
            <a:miter lim="800000"/>
            <a:headEnd/>
            <a:tailEnd/>
          </a:ln>
        </p:spPr>
      </p:pic>
      <p:pic>
        <p:nvPicPr>
          <p:cNvPr id="25" name="Image 24">
            <a:extLst>
              <a:ext uri="{FF2B5EF4-FFF2-40B4-BE49-F238E27FC236}">
                <a16:creationId xmlns:a16="http://schemas.microsoft.com/office/drawing/2014/main" id="{C4B95704-227F-1A9F-1B51-B81D0B58CB4F}"/>
              </a:ext>
            </a:extLst>
          </p:cNvPr>
          <p:cNvPicPr>
            <a:picLocks noChangeAspect="1"/>
          </p:cNvPicPr>
          <p:nvPr/>
        </p:nvPicPr>
        <p:blipFill>
          <a:blip r:embed="rId8"/>
          <a:stretch>
            <a:fillRect/>
          </a:stretch>
        </p:blipFill>
        <p:spPr>
          <a:xfrm>
            <a:off x="10057665" y="1864489"/>
            <a:ext cx="1903193" cy="1903193"/>
          </a:xfrm>
          <a:prstGeom prst="rect">
            <a:avLst/>
          </a:prstGeom>
        </p:spPr>
      </p:pic>
      <p:sp>
        <p:nvSpPr>
          <p:cNvPr id="26" name="Round Same Side Corner Rectangle 68">
            <a:extLst>
              <a:ext uri="{FF2B5EF4-FFF2-40B4-BE49-F238E27FC236}">
                <a16:creationId xmlns:a16="http://schemas.microsoft.com/office/drawing/2014/main" id="{BAADEF4F-DF15-0FBB-3D3C-6726489D08AC}"/>
              </a:ext>
            </a:extLst>
          </p:cNvPr>
          <p:cNvSpPr/>
          <p:nvPr/>
        </p:nvSpPr>
        <p:spPr>
          <a:xfrm>
            <a:off x="10071793" y="3850625"/>
            <a:ext cx="1874936" cy="796722"/>
          </a:xfrm>
          <a:prstGeom prst="round2SameRect">
            <a:avLst/>
          </a:prstGeom>
          <a:ln>
            <a:solidFill>
              <a:srgbClr val="73D57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i="1" dirty="0">
                <a:solidFill>
                  <a:srgbClr val="40A4DF"/>
                </a:solidFill>
                <a:latin typeface="Times New Roman" panose="02020603050405020304" pitchFamily="18" charset="0"/>
                <a:cs typeface="Times New Roman" panose="02020603050405020304" pitchFamily="18" charset="0"/>
              </a:rPr>
              <a:t>2,5 à 4,2 </a:t>
            </a:r>
          </a:p>
          <a:p>
            <a:pPr algn="ctr"/>
            <a:r>
              <a:rPr lang="fr-FR" sz="2400" b="1" i="1" dirty="0">
                <a:solidFill>
                  <a:srgbClr val="40A4DF"/>
                </a:solidFill>
                <a:latin typeface="Times New Roman" panose="02020603050405020304" pitchFamily="18" charset="0"/>
                <a:cs typeface="Times New Roman" panose="02020603050405020304" pitchFamily="18" charset="0"/>
              </a:rPr>
              <a:t>m/s</a:t>
            </a:r>
            <a:endParaRPr lang="en-US" sz="2400" b="1" i="1" dirty="0">
              <a:solidFill>
                <a:srgbClr val="40A4DF"/>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7266027C-44C6-9129-5A12-2AE56FDA050C}"/>
              </a:ext>
            </a:extLst>
          </p:cNvPr>
          <p:cNvSpPr/>
          <p:nvPr/>
        </p:nvSpPr>
        <p:spPr>
          <a:xfrm>
            <a:off x="10057645" y="4678401"/>
            <a:ext cx="1909561" cy="494599"/>
          </a:xfrm>
          <a:prstGeom prst="rect">
            <a:avLst/>
          </a:prstGeom>
          <a:solidFill>
            <a:schemeClr val="accent1"/>
          </a:solidFill>
          <a:ln w="3175">
            <a:solidFill>
              <a:srgbClr val="009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chemeClr val="bg1"/>
                </a:solidFill>
                <a:latin typeface="Avenir Heavy" charset="0"/>
                <a:ea typeface="Avenir Heavy" charset="0"/>
                <a:cs typeface="Avenir Heavy" charset="0"/>
              </a:rPr>
              <a:t>Eolien</a:t>
            </a:r>
            <a:endParaRPr lang="en-US" sz="2400" b="1" dirty="0">
              <a:solidFill>
                <a:schemeClr val="bg1"/>
              </a:solidFill>
              <a:latin typeface="Avenir Heavy" charset="0"/>
              <a:ea typeface="Avenir Heavy" charset="0"/>
              <a:cs typeface="Avenir Heavy" charset="0"/>
            </a:endParaRPr>
          </a:p>
        </p:txBody>
      </p:sp>
      <p:sp>
        <p:nvSpPr>
          <p:cNvPr id="28" name="ZoneTexte 27">
            <a:extLst>
              <a:ext uri="{FF2B5EF4-FFF2-40B4-BE49-F238E27FC236}">
                <a16:creationId xmlns:a16="http://schemas.microsoft.com/office/drawing/2014/main" id="{FFA4A73F-A133-D562-59BD-6BE9446141F4}"/>
              </a:ext>
            </a:extLst>
          </p:cNvPr>
          <p:cNvSpPr txBox="1"/>
          <p:nvPr/>
        </p:nvSpPr>
        <p:spPr>
          <a:xfrm>
            <a:off x="4687281" y="581029"/>
            <a:ext cx="6056920" cy="461665"/>
          </a:xfrm>
          <a:prstGeom prst="rect">
            <a:avLst/>
          </a:prstGeom>
          <a:noFill/>
        </p:spPr>
        <p:txBody>
          <a:bodyPr wrap="square" rtlCol="0">
            <a:spAutoFit/>
          </a:bodyPr>
          <a:lstStyle/>
          <a:p>
            <a:pPr algn="l"/>
            <a:r>
              <a:rPr lang="fr-FR" sz="2400" b="1" dirty="0">
                <a:latin typeface="+mj-lt"/>
                <a:ea typeface="Calibri" panose="020F0502020204030204" pitchFamily="34" charset="0"/>
                <a:cs typeface="Times New Roman" panose="02020603050405020304" pitchFamily="18" charset="0"/>
              </a:rPr>
              <a:t>Potentiel en énergie renouvelable…</a:t>
            </a:r>
          </a:p>
        </p:txBody>
      </p:sp>
      <p:sp>
        <p:nvSpPr>
          <p:cNvPr id="29" name="ZoneTexte 28">
            <a:extLst>
              <a:ext uri="{FF2B5EF4-FFF2-40B4-BE49-F238E27FC236}">
                <a16:creationId xmlns:a16="http://schemas.microsoft.com/office/drawing/2014/main" id="{B3BDBF56-E47B-6E82-5B5C-8C6D295F627E}"/>
              </a:ext>
            </a:extLst>
          </p:cNvPr>
          <p:cNvSpPr txBox="1"/>
          <p:nvPr/>
        </p:nvSpPr>
        <p:spPr>
          <a:xfrm>
            <a:off x="5811961" y="5383446"/>
            <a:ext cx="5804801" cy="1200329"/>
          </a:xfrm>
          <a:prstGeom prst="rect">
            <a:avLst/>
          </a:prstGeom>
          <a:noFill/>
        </p:spPr>
        <p:txBody>
          <a:bodyPr wrap="square" rtlCol="0">
            <a:spAutoFit/>
          </a:bodyPr>
          <a:lstStyle/>
          <a:p>
            <a:pPr algn="l"/>
            <a:r>
              <a:rPr lang="fr-FR" sz="2400" b="1" dirty="0">
                <a:latin typeface="+mj-lt"/>
                <a:ea typeface="Calibri" panose="020F0502020204030204" pitchFamily="34" charset="0"/>
                <a:cs typeface="Times New Roman" panose="02020603050405020304" pitchFamily="18" charset="0"/>
              </a:rPr>
              <a:t>…géothermie: </a:t>
            </a:r>
          </a:p>
          <a:p>
            <a:pPr algn="l"/>
            <a:r>
              <a:rPr lang="fr-FR" sz="2400" b="1" dirty="0">
                <a:latin typeface="+mj-lt"/>
                <a:ea typeface="Calibri" panose="020F0502020204030204" pitchFamily="34" charset="0"/>
                <a:cs typeface="Times New Roman" panose="02020603050405020304" pitchFamily="18" charset="0"/>
              </a:rPr>
              <a:t>(</a:t>
            </a:r>
            <a:r>
              <a:rPr lang="fr-FR" sz="2400" b="1" i="1" dirty="0">
                <a:latin typeface="+mj-lt"/>
                <a:ea typeface="Calibri" panose="020F0502020204030204" pitchFamily="34" charset="0"/>
                <a:cs typeface="Times New Roman" panose="02020603050405020304" pitchFamily="18" charset="0"/>
              </a:rPr>
              <a:t>sources chaudes Mont Cameroun, Adamaoua) </a:t>
            </a:r>
          </a:p>
        </p:txBody>
      </p:sp>
    </p:spTree>
    <p:extLst>
      <p:ext uri="{BB962C8B-B14F-4D97-AF65-F5344CB8AC3E}">
        <p14:creationId xmlns:p14="http://schemas.microsoft.com/office/powerpoint/2010/main" val="74298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a:extLst>
              <a:ext uri="{FF2B5EF4-FFF2-40B4-BE49-F238E27FC236}">
                <a16:creationId xmlns:a16="http://schemas.microsoft.com/office/drawing/2014/main" id="{4E69597C-393E-028B-6CD2-A87D1C526C31}"/>
              </a:ext>
            </a:extLst>
          </p:cNvPr>
          <p:cNvSpPr/>
          <p:nvPr/>
        </p:nvSpPr>
        <p:spPr>
          <a:xfrm>
            <a:off x="2874298" y="236460"/>
            <a:ext cx="75216" cy="5391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Slide Number Placeholder 1">
            <a:extLst>
              <a:ext uri="{FF2B5EF4-FFF2-40B4-BE49-F238E27FC236}">
                <a16:creationId xmlns:a16="http://schemas.microsoft.com/office/drawing/2014/main" id="{BA21083A-D947-E5F6-7EE8-9E2231824615}"/>
              </a:ext>
            </a:extLst>
          </p:cNvPr>
          <p:cNvSpPr>
            <a:spLocks noGrp="1"/>
          </p:cNvSpPr>
          <p:nvPr>
            <p:ph type="sldNum" sz="quarter" idx="12"/>
          </p:nvPr>
        </p:nvSpPr>
        <p:spPr>
          <a:xfrm>
            <a:off x="8610600" y="6546850"/>
            <a:ext cx="2743200" cy="365125"/>
          </a:xfrm>
        </p:spPr>
        <p:txBody>
          <a:bodyPr/>
          <a:lstStyle/>
          <a:p>
            <a:fld id="{9B6ADB28-AEB7-4A17-B82E-FB255641344D}" type="slidenum">
              <a:rPr lang="ko-KR" altLang="en-US" smtClean="0"/>
              <a:t>6</a:t>
            </a:fld>
            <a:endParaRPr lang="ko-KR" altLang="en-US" dirty="0"/>
          </a:p>
        </p:txBody>
      </p:sp>
      <p:sp>
        <p:nvSpPr>
          <p:cNvPr id="17" name="제목 3">
            <a:extLst>
              <a:ext uri="{FF2B5EF4-FFF2-40B4-BE49-F238E27FC236}">
                <a16:creationId xmlns:a16="http://schemas.microsoft.com/office/drawing/2014/main" id="{3A2B6D8D-4B06-C81B-7AD1-8FD0F6004497}"/>
              </a:ext>
            </a:extLst>
          </p:cNvPr>
          <p:cNvSpPr txBox="1">
            <a:spLocks/>
          </p:cNvSpPr>
          <p:nvPr/>
        </p:nvSpPr>
        <p:spPr>
          <a:xfrm flipH="1">
            <a:off x="137950" y="128943"/>
            <a:ext cx="108607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en-US" altLang="ko-KR" sz="8800" dirty="0">
                <a:cs typeface="Calibri" panose="020F0502020204030204" pitchFamily="34" charset="0"/>
              </a:rPr>
              <a:t>1</a:t>
            </a:r>
            <a:r>
              <a:rPr lang="en-US" altLang="ko-KR" sz="3200" dirty="0">
                <a:cs typeface="Calibri" panose="020F0502020204030204" pitchFamily="34" charset="0"/>
              </a:rPr>
              <a:t>.1</a:t>
            </a:r>
            <a:r>
              <a:rPr lang="en-US" altLang="ko-KR" sz="3600" b="0" dirty="0">
                <a:cs typeface="Calibri" panose="020F0502020204030204" pitchFamily="34" charset="0"/>
              </a:rPr>
              <a:t>	</a:t>
            </a:r>
          </a:p>
        </p:txBody>
      </p:sp>
      <p:sp>
        <p:nvSpPr>
          <p:cNvPr id="18" name="Rectangle 17">
            <a:extLst>
              <a:ext uri="{FF2B5EF4-FFF2-40B4-BE49-F238E27FC236}">
                <a16:creationId xmlns:a16="http://schemas.microsoft.com/office/drawing/2014/main" id="{EAA22B37-4D96-0957-7004-595D2EAAB6FE}"/>
              </a:ext>
            </a:extLst>
          </p:cNvPr>
          <p:cNvSpPr/>
          <p:nvPr/>
        </p:nvSpPr>
        <p:spPr>
          <a:xfrm>
            <a:off x="142163" y="1453153"/>
            <a:ext cx="2706330" cy="1292662"/>
          </a:xfrm>
          <a:prstGeom prst="rect">
            <a:avLst/>
          </a:prstGeom>
          <a:noFill/>
        </p:spPr>
        <p:txBody>
          <a:bodyPr wrap="square">
            <a:spAutoFit/>
          </a:bodyPr>
          <a:lstStyle/>
          <a:p>
            <a:pPr algn="ctr" defTabSz="293202" latinLnBrk="0">
              <a:defRPr/>
            </a:pPr>
            <a:r>
              <a:rPr lang="fr-FR" altLang="en-US" sz="2400" b="1" dirty="0">
                <a:solidFill>
                  <a:srgbClr val="6B49FF"/>
                </a:solidFill>
                <a:latin typeface="+mj-lt"/>
                <a:ea typeface="Calibri" panose="020F0502020204030204" pitchFamily="34" charset="0"/>
                <a:cs typeface="Times New Roman" panose="02020603050405020304" pitchFamily="18" charset="0"/>
              </a:rPr>
              <a:t>Bref état des lieux du secteur énergétique</a:t>
            </a:r>
          </a:p>
          <a:p>
            <a:pPr algn="ctr" defTabSz="293202" latinLnBrk="0">
              <a:defRPr/>
            </a:pPr>
            <a:endParaRPr lang="fr-FR" altLang="en-US" sz="600" b="1" dirty="0">
              <a:latin typeface="+mj-lt"/>
              <a:ea typeface="Calibri" panose="020F0502020204030204" pitchFamily="34" charset="0"/>
              <a:cs typeface="Times New Roman" panose="02020603050405020304" pitchFamily="18" charset="0"/>
            </a:endParaRPr>
          </a:p>
        </p:txBody>
      </p:sp>
      <p:pic>
        <p:nvPicPr>
          <p:cNvPr id="1031" name="Picture 7" descr="Etat des lieux énergétique du patrimoine public | Syndicat d'Énergie de  l'Oise"/>
          <p:cNvPicPr>
            <a:picLocks noChangeAspect="1" noChangeArrowheads="1"/>
          </p:cNvPicPr>
          <p:nvPr/>
        </p:nvPicPr>
        <p:blipFill rotWithShape="1">
          <a:blip r:embed="rId3">
            <a:extLst>
              <a:ext uri="{28A0092B-C50C-407E-A947-70E740481C1C}">
                <a14:useLocalDpi xmlns:a14="http://schemas.microsoft.com/office/drawing/2010/main" val="0"/>
              </a:ext>
            </a:extLst>
          </a:blip>
          <a:srcRect l="21250" r="23639"/>
          <a:stretch/>
        </p:blipFill>
        <p:spPr bwMode="auto">
          <a:xfrm>
            <a:off x="1027572" y="2735108"/>
            <a:ext cx="797631" cy="759840"/>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44;p16">
            <a:extLst>
              <a:ext uri="{FF2B5EF4-FFF2-40B4-BE49-F238E27FC236}">
                <a16:creationId xmlns:a16="http://schemas.microsoft.com/office/drawing/2014/main" id="{AFE86787-8B77-AF1B-7DF2-A056077246C7}"/>
              </a:ext>
            </a:extLst>
          </p:cNvPr>
          <p:cNvPicPr preferRelativeResize="0"/>
          <p:nvPr/>
        </p:nvPicPr>
        <p:blipFill rotWithShape="1">
          <a:blip r:embed="rId4"/>
          <a:srcRect/>
          <a:stretch>
            <a:fillRect/>
          </a:stretch>
        </p:blipFill>
        <p:spPr>
          <a:xfrm>
            <a:off x="9157262" y="647699"/>
            <a:ext cx="2692471" cy="1648851"/>
          </a:xfrm>
          <a:prstGeom prst="rect">
            <a:avLst/>
          </a:prstGeom>
          <a:noFill/>
          <a:ln>
            <a:solidFill>
              <a:schemeClr val="accent1">
                <a:lumMod val="60000"/>
                <a:lumOff val="40000"/>
              </a:schemeClr>
            </a:solidFill>
          </a:ln>
        </p:spPr>
      </p:pic>
      <p:sp>
        <p:nvSpPr>
          <p:cNvPr id="15" name="Google Shape;153;p16">
            <a:extLst>
              <a:ext uri="{FF2B5EF4-FFF2-40B4-BE49-F238E27FC236}">
                <a16:creationId xmlns:a16="http://schemas.microsoft.com/office/drawing/2014/main" id="{640FEC8C-C103-FC80-3EE7-0655BDE10862}"/>
              </a:ext>
            </a:extLst>
          </p:cNvPr>
          <p:cNvSpPr txBox="1"/>
          <p:nvPr/>
        </p:nvSpPr>
        <p:spPr>
          <a:xfrm>
            <a:off x="4349650" y="1242872"/>
            <a:ext cx="1678163" cy="25391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50" b="1" i="0" u="none" strike="noStrike" kern="0" cap="none" spc="0" normalizeH="0" baseline="0" noProof="0" dirty="0">
                <a:ln>
                  <a:noFill/>
                </a:ln>
                <a:solidFill>
                  <a:srgbClr val="28A745"/>
                </a:solidFill>
                <a:effectLst/>
                <a:uLnTx/>
                <a:uFillTx/>
                <a:latin typeface="Montserrat" panose="020B0604020202020204"/>
                <a:ea typeface="Montserrat" panose="020B0604020202020204"/>
                <a:cs typeface="Montserrat" panose="020B0604020202020204"/>
                <a:sym typeface="Montserrat" panose="020B0604020202020204"/>
              </a:rPr>
              <a:t>MINEE</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54;p16">
            <a:extLst>
              <a:ext uri="{FF2B5EF4-FFF2-40B4-BE49-F238E27FC236}">
                <a16:creationId xmlns:a16="http://schemas.microsoft.com/office/drawing/2014/main" id="{6EB8F050-711B-09FC-4586-B6DEBD200EC4}"/>
              </a:ext>
            </a:extLst>
          </p:cNvPr>
          <p:cNvSpPr txBox="1"/>
          <p:nvPr/>
        </p:nvSpPr>
        <p:spPr>
          <a:xfrm>
            <a:off x="3708960" y="1745330"/>
            <a:ext cx="2553578" cy="5909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60000"/>
              </a:lnSpc>
              <a:spcBef>
                <a:spcPts val="0"/>
              </a:spcBef>
              <a:spcAft>
                <a:spcPts val="0"/>
              </a:spcAft>
              <a:buClr>
                <a:srgbClr val="000000"/>
              </a:buClr>
              <a:buSzTx/>
              <a:buFont typeface="Arial" panose="020B0604020202020204"/>
              <a:buNone/>
              <a:defRPr/>
            </a:pP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Stratégie</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nationale</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&amp;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Tutelle</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Pilote</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du Compact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Énergétique</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55;p16">
            <a:extLst>
              <a:ext uri="{FF2B5EF4-FFF2-40B4-BE49-F238E27FC236}">
                <a16:creationId xmlns:a16="http://schemas.microsoft.com/office/drawing/2014/main" id="{A9C01B1E-03CF-B106-E8ED-4D78CFC8346C}"/>
              </a:ext>
            </a:extLst>
          </p:cNvPr>
          <p:cNvSpPr txBox="1"/>
          <p:nvPr/>
        </p:nvSpPr>
        <p:spPr>
          <a:xfrm>
            <a:off x="6947955" y="1369830"/>
            <a:ext cx="1691804" cy="25391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50" b="1" i="0" u="none" strike="noStrike" kern="0" cap="none" spc="0" normalizeH="0" baseline="0" noProof="0" dirty="0">
                <a:ln>
                  <a:noFill/>
                </a:ln>
                <a:solidFill>
                  <a:srgbClr val="28A745"/>
                </a:solidFill>
                <a:effectLst/>
                <a:uLnTx/>
                <a:uFillTx/>
                <a:latin typeface="Montserrat" panose="020B0604020202020204"/>
                <a:ea typeface="Montserrat" panose="020B0604020202020204"/>
                <a:cs typeface="Montserrat" panose="020B0604020202020204"/>
                <a:sym typeface="Montserrat" panose="020B0604020202020204"/>
              </a:rPr>
              <a:t>ARSEL</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156;p16">
            <a:extLst>
              <a:ext uri="{FF2B5EF4-FFF2-40B4-BE49-F238E27FC236}">
                <a16:creationId xmlns:a16="http://schemas.microsoft.com/office/drawing/2014/main" id="{B835525C-062E-E0EE-D5AE-AA3246261299}"/>
              </a:ext>
            </a:extLst>
          </p:cNvPr>
          <p:cNvSpPr txBox="1"/>
          <p:nvPr/>
        </p:nvSpPr>
        <p:spPr>
          <a:xfrm>
            <a:off x="6323245" y="1699204"/>
            <a:ext cx="2692471" cy="5909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60000"/>
              </a:lnSpc>
              <a:spcBef>
                <a:spcPts val="0"/>
              </a:spcBef>
              <a:spcAft>
                <a:spcPts val="0"/>
              </a:spcAft>
              <a:buClr>
                <a:srgbClr val="000000"/>
              </a:buClr>
              <a:buSzTx/>
              <a:buFont typeface="Arial" panose="020B0604020202020204"/>
              <a:buNone/>
              <a:defRPr/>
            </a:pP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Régulation</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Tarifs</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&amp; Arbitrage. Protection du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consommateur</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157;p16">
            <a:extLst>
              <a:ext uri="{FF2B5EF4-FFF2-40B4-BE49-F238E27FC236}">
                <a16:creationId xmlns:a16="http://schemas.microsoft.com/office/drawing/2014/main" id="{69D7A5C9-FE52-E04B-47FB-A2D851BBCBA9}"/>
              </a:ext>
            </a:extLst>
          </p:cNvPr>
          <p:cNvSpPr txBox="1"/>
          <p:nvPr/>
        </p:nvSpPr>
        <p:spPr>
          <a:xfrm>
            <a:off x="9513289" y="1394955"/>
            <a:ext cx="2418431" cy="25391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50" b="1" i="0" u="none" strike="noStrike" kern="0" cap="none" spc="0" normalizeH="0" baseline="0" noProof="0" dirty="0">
                <a:ln>
                  <a:noFill/>
                </a:ln>
                <a:solidFill>
                  <a:srgbClr val="28A745"/>
                </a:solidFill>
                <a:effectLst/>
                <a:uLnTx/>
                <a:uFillTx/>
                <a:latin typeface="Montserrat" panose="020B0604020202020204"/>
                <a:ea typeface="Montserrat" panose="020B0604020202020204"/>
                <a:cs typeface="Montserrat" panose="020B0604020202020204"/>
                <a:sym typeface="Montserrat" panose="020B0604020202020204"/>
              </a:rPr>
              <a:t>SONATREL</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158;p16">
            <a:extLst>
              <a:ext uri="{FF2B5EF4-FFF2-40B4-BE49-F238E27FC236}">
                <a16:creationId xmlns:a16="http://schemas.microsoft.com/office/drawing/2014/main" id="{E29B3566-CF1F-24D8-7315-0753359C51C9}"/>
              </a:ext>
            </a:extLst>
          </p:cNvPr>
          <p:cNvSpPr txBox="1"/>
          <p:nvPr/>
        </p:nvSpPr>
        <p:spPr>
          <a:xfrm>
            <a:off x="9165479" y="1663843"/>
            <a:ext cx="2568513" cy="5909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60000"/>
              </a:lnSpc>
              <a:spcBef>
                <a:spcPts val="0"/>
              </a:spcBef>
              <a:spcAft>
                <a:spcPts val="0"/>
              </a:spcAft>
              <a:buClr>
                <a:srgbClr val="000000"/>
              </a:buClr>
              <a:buSzTx/>
              <a:buFont typeface="Arial" panose="020B0604020202020204"/>
              <a:buNone/>
              <a:defRPr/>
            </a:pP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Transport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d'électricité</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(HT). Gestion des "autoroutes de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l'énergie</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159;p16">
            <a:extLst>
              <a:ext uri="{FF2B5EF4-FFF2-40B4-BE49-F238E27FC236}">
                <a16:creationId xmlns:a16="http://schemas.microsoft.com/office/drawing/2014/main" id="{1867F7FF-17FF-8A31-8201-EB97FA2B33BD}"/>
              </a:ext>
            </a:extLst>
          </p:cNvPr>
          <p:cNvSpPr txBox="1"/>
          <p:nvPr/>
        </p:nvSpPr>
        <p:spPr>
          <a:xfrm>
            <a:off x="4363235" y="3274930"/>
            <a:ext cx="1317493" cy="25391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50" b="1" i="0" u="none" strike="noStrike" kern="0" cap="none" spc="0" normalizeH="0" baseline="0" noProof="0" dirty="0">
                <a:ln>
                  <a:noFill/>
                </a:ln>
                <a:solidFill>
                  <a:srgbClr val="28A745"/>
                </a:solidFill>
                <a:effectLst/>
                <a:uLnTx/>
                <a:uFillTx/>
                <a:latin typeface="Montserrat" panose="020B0604020202020204"/>
                <a:ea typeface="Montserrat" panose="020B0604020202020204"/>
                <a:cs typeface="Montserrat" panose="020B0604020202020204"/>
                <a:sym typeface="Montserrat" panose="020B0604020202020204"/>
              </a:rPr>
              <a:t>EDC</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160;p16">
            <a:extLst>
              <a:ext uri="{FF2B5EF4-FFF2-40B4-BE49-F238E27FC236}">
                <a16:creationId xmlns:a16="http://schemas.microsoft.com/office/drawing/2014/main" id="{DB88AB00-B4A5-26CB-305A-02506FE645F9}"/>
              </a:ext>
            </a:extLst>
          </p:cNvPr>
          <p:cNvSpPr txBox="1"/>
          <p:nvPr/>
        </p:nvSpPr>
        <p:spPr>
          <a:xfrm>
            <a:off x="3513040" y="3521637"/>
            <a:ext cx="2921134" cy="5909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60000"/>
              </a:lnSpc>
              <a:spcBef>
                <a:spcPts val="0"/>
              </a:spcBef>
              <a:spcAft>
                <a:spcPts val="0"/>
              </a:spcAft>
              <a:buClr>
                <a:srgbClr val="000000"/>
              </a:buClr>
              <a:buSzTx/>
              <a:buFont typeface="Arial" panose="020B0604020202020204"/>
              <a:buNone/>
              <a:defRPr/>
            </a:pP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Patrimoine</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Hydro (Barrages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rés</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Développement</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de projets.</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161;p16">
            <a:extLst>
              <a:ext uri="{FF2B5EF4-FFF2-40B4-BE49-F238E27FC236}">
                <a16:creationId xmlns:a16="http://schemas.microsoft.com/office/drawing/2014/main" id="{68B16CF0-218D-B62E-50F3-22753D068500}"/>
              </a:ext>
            </a:extLst>
          </p:cNvPr>
          <p:cNvSpPr txBox="1"/>
          <p:nvPr/>
        </p:nvSpPr>
        <p:spPr>
          <a:xfrm>
            <a:off x="6927357" y="3180144"/>
            <a:ext cx="1615224" cy="25391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50" b="1" i="0" u="none" strike="noStrike" kern="0" cap="none" spc="0" normalizeH="0" baseline="0" noProof="0" dirty="0">
                <a:ln>
                  <a:noFill/>
                </a:ln>
                <a:solidFill>
                  <a:srgbClr val="28A745"/>
                </a:solidFill>
                <a:effectLst/>
                <a:uLnTx/>
                <a:uFillTx/>
                <a:latin typeface="Montserrat" panose="020B0604020202020204"/>
                <a:ea typeface="Montserrat" panose="020B0604020202020204"/>
                <a:cs typeface="Montserrat" panose="020B0604020202020204"/>
                <a:sym typeface="Montserrat" panose="020B0604020202020204"/>
              </a:rPr>
              <a:t>ENEO</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162;p16">
            <a:extLst>
              <a:ext uri="{FF2B5EF4-FFF2-40B4-BE49-F238E27FC236}">
                <a16:creationId xmlns:a16="http://schemas.microsoft.com/office/drawing/2014/main" id="{AA7429C1-D7B7-E566-3032-C1BCB6F60D1A}"/>
              </a:ext>
            </a:extLst>
          </p:cNvPr>
          <p:cNvSpPr txBox="1"/>
          <p:nvPr/>
        </p:nvSpPr>
        <p:spPr>
          <a:xfrm>
            <a:off x="6287355" y="3460222"/>
            <a:ext cx="2692471" cy="5909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60000"/>
              </a:lnSpc>
              <a:spcBef>
                <a:spcPts val="0"/>
              </a:spcBef>
              <a:spcAft>
                <a:spcPts val="0"/>
              </a:spcAft>
              <a:buClr>
                <a:srgbClr val="000000"/>
              </a:buClr>
              <a:buSzTx/>
              <a:buFont typeface="Arial" panose="020B0604020202020204"/>
              <a:buNone/>
              <a:defRPr/>
            </a:pP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Distribution &amp;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Commercialisation</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Service public de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l'électricité</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163;p16">
            <a:extLst>
              <a:ext uri="{FF2B5EF4-FFF2-40B4-BE49-F238E27FC236}">
                <a16:creationId xmlns:a16="http://schemas.microsoft.com/office/drawing/2014/main" id="{1579441E-4DF7-5CAC-9232-CD6CC89844B3}"/>
              </a:ext>
            </a:extLst>
          </p:cNvPr>
          <p:cNvSpPr txBox="1"/>
          <p:nvPr/>
        </p:nvSpPr>
        <p:spPr>
          <a:xfrm>
            <a:off x="9843426" y="3149056"/>
            <a:ext cx="1212617" cy="25391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50" b="1" i="0" u="none" strike="noStrike" kern="0" cap="none" spc="0" normalizeH="0" baseline="0" noProof="0" dirty="0">
                <a:ln>
                  <a:noFill/>
                </a:ln>
                <a:solidFill>
                  <a:srgbClr val="28A745"/>
                </a:solidFill>
                <a:effectLst/>
                <a:uLnTx/>
                <a:uFillTx/>
                <a:latin typeface="Montserrat" panose="020B0604020202020204"/>
                <a:ea typeface="Montserrat" panose="020B0604020202020204"/>
                <a:cs typeface="Montserrat" panose="020B0604020202020204"/>
                <a:sym typeface="Montserrat" panose="020B0604020202020204"/>
              </a:rPr>
              <a:t>AER</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164;p16">
            <a:extLst>
              <a:ext uri="{FF2B5EF4-FFF2-40B4-BE49-F238E27FC236}">
                <a16:creationId xmlns:a16="http://schemas.microsoft.com/office/drawing/2014/main" id="{689E9ECB-28FC-D6E9-4705-24EFB48ABA09}"/>
              </a:ext>
            </a:extLst>
          </p:cNvPr>
          <p:cNvSpPr txBox="1"/>
          <p:nvPr/>
        </p:nvSpPr>
        <p:spPr>
          <a:xfrm>
            <a:off x="9165479" y="3434060"/>
            <a:ext cx="2596955" cy="5909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60000"/>
              </a:lnSpc>
              <a:spcBef>
                <a:spcPts val="0"/>
              </a:spcBef>
              <a:spcAft>
                <a:spcPts val="0"/>
              </a:spcAft>
              <a:buClr>
                <a:srgbClr val="000000"/>
              </a:buClr>
              <a:buSzTx/>
              <a:buFont typeface="Arial" panose="020B0604020202020204"/>
              <a:buNone/>
              <a:defRPr/>
            </a:pP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Électrification</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Rurale. </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Gestion</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 du Off-Grid et Mini-</a:t>
            </a:r>
            <a:r>
              <a:rPr kumimoji="0" lang="en-US" sz="1200" b="0" i="0" u="none" strike="noStrike" kern="0" cap="none" spc="0" normalizeH="0" baseline="0" noProof="0" dirty="0" err="1">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réseaux</a:t>
            </a:r>
            <a:r>
              <a:rPr kumimoji="0" lang="en-US" sz="1200" b="0" i="0" u="none" strike="noStrike" kern="0" cap="none" spc="0" normalizeH="0" baseline="0" noProof="0" dirty="0">
                <a:ln>
                  <a:noFill/>
                </a:ln>
                <a:solidFill>
                  <a:srgbClr val="4A5568"/>
                </a:solidFill>
                <a:effectLst/>
                <a:uLnTx/>
                <a:uFillTx/>
                <a:latin typeface="Open Sans" panose="020B0604020202020204"/>
                <a:ea typeface="Open Sans" panose="020B0604020202020204"/>
                <a:cs typeface="Open Sans" panose="020B0604020202020204"/>
                <a:sym typeface="Open Sans" panose="020B0604020202020204"/>
              </a:rPr>
              <a:t>.</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pic>
        <p:nvPicPr>
          <p:cNvPr id="30" name="Google Shape;165;p16">
            <a:extLst>
              <a:ext uri="{FF2B5EF4-FFF2-40B4-BE49-F238E27FC236}">
                <a16:creationId xmlns:a16="http://schemas.microsoft.com/office/drawing/2014/main" id="{19E0B7BE-C365-6EB8-3208-F249C2A50AE5}"/>
              </a:ext>
            </a:extLst>
          </p:cNvPr>
          <p:cNvPicPr preferRelativeResize="0"/>
          <p:nvPr/>
        </p:nvPicPr>
        <p:blipFill rotWithShape="1">
          <a:blip r:embed="rId5"/>
          <a:srcRect/>
          <a:stretch>
            <a:fillRect/>
          </a:stretch>
        </p:blipFill>
        <p:spPr>
          <a:xfrm>
            <a:off x="5021982" y="720058"/>
            <a:ext cx="381000" cy="381000"/>
          </a:xfrm>
          <a:prstGeom prst="rect">
            <a:avLst/>
          </a:prstGeom>
          <a:noFill/>
          <a:ln>
            <a:noFill/>
          </a:ln>
        </p:spPr>
      </p:pic>
      <p:pic>
        <p:nvPicPr>
          <p:cNvPr id="32" name="Google Shape;166;p16">
            <a:extLst>
              <a:ext uri="{FF2B5EF4-FFF2-40B4-BE49-F238E27FC236}">
                <a16:creationId xmlns:a16="http://schemas.microsoft.com/office/drawing/2014/main" id="{93FC3D19-D443-3265-5873-DC6E2A3E9EB8}"/>
              </a:ext>
            </a:extLst>
          </p:cNvPr>
          <p:cNvPicPr preferRelativeResize="0"/>
          <p:nvPr/>
        </p:nvPicPr>
        <p:blipFill rotWithShape="1">
          <a:blip r:embed="rId6"/>
          <a:srcRect/>
          <a:stretch>
            <a:fillRect/>
          </a:stretch>
        </p:blipFill>
        <p:spPr>
          <a:xfrm>
            <a:off x="7526607" y="934417"/>
            <a:ext cx="476250" cy="381000"/>
          </a:xfrm>
          <a:prstGeom prst="rect">
            <a:avLst/>
          </a:prstGeom>
          <a:noFill/>
          <a:ln>
            <a:noFill/>
          </a:ln>
        </p:spPr>
      </p:pic>
      <p:pic>
        <p:nvPicPr>
          <p:cNvPr id="33" name="Google Shape;167;p16">
            <a:extLst>
              <a:ext uri="{FF2B5EF4-FFF2-40B4-BE49-F238E27FC236}">
                <a16:creationId xmlns:a16="http://schemas.microsoft.com/office/drawing/2014/main" id="{0C9DB914-A325-E821-7D27-DA6C123DE636}"/>
              </a:ext>
            </a:extLst>
          </p:cNvPr>
          <p:cNvPicPr preferRelativeResize="0"/>
          <p:nvPr/>
        </p:nvPicPr>
        <p:blipFill rotWithShape="1">
          <a:blip r:embed="rId7"/>
          <a:srcRect/>
          <a:stretch>
            <a:fillRect/>
          </a:stretch>
        </p:blipFill>
        <p:spPr>
          <a:xfrm>
            <a:off x="10359531" y="916782"/>
            <a:ext cx="476250" cy="381000"/>
          </a:xfrm>
          <a:prstGeom prst="rect">
            <a:avLst/>
          </a:prstGeom>
          <a:noFill/>
          <a:ln>
            <a:noFill/>
          </a:ln>
        </p:spPr>
      </p:pic>
      <p:pic>
        <p:nvPicPr>
          <p:cNvPr id="34" name="Google Shape;168;p16">
            <a:extLst>
              <a:ext uri="{FF2B5EF4-FFF2-40B4-BE49-F238E27FC236}">
                <a16:creationId xmlns:a16="http://schemas.microsoft.com/office/drawing/2014/main" id="{43B9BA41-6E80-F14E-1BCD-16EB5063EECA}"/>
              </a:ext>
            </a:extLst>
          </p:cNvPr>
          <p:cNvPicPr preferRelativeResize="0"/>
          <p:nvPr/>
        </p:nvPicPr>
        <p:blipFill rotWithShape="1">
          <a:blip r:embed="rId8"/>
          <a:srcRect/>
          <a:stretch>
            <a:fillRect/>
          </a:stretch>
        </p:blipFill>
        <p:spPr>
          <a:xfrm>
            <a:off x="4760106" y="2828222"/>
            <a:ext cx="428625" cy="381000"/>
          </a:xfrm>
          <a:prstGeom prst="rect">
            <a:avLst/>
          </a:prstGeom>
          <a:noFill/>
          <a:ln>
            <a:noFill/>
          </a:ln>
        </p:spPr>
      </p:pic>
      <p:pic>
        <p:nvPicPr>
          <p:cNvPr id="35" name="Google Shape;169;p16">
            <a:extLst>
              <a:ext uri="{FF2B5EF4-FFF2-40B4-BE49-F238E27FC236}">
                <a16:creationId xmlns:a16="http://schemas.microsoft.com/office/drawing/2014/main" id="{893BDB46-DA46-33DB-DD17-37DEC4ED66FF}"/>
              </a:ext>
            </a:extLst>
          </p:cNvPr>
          <p:cNvPicPr preferRelativeResize="0"/>
          <p:nvPr/>
        </p:nvPicPr>
        <p:blipFill rotWithShape="1">
          <a:blip r:embed="rId9"/>
          <a:srcRect/>
          <a:stretch>
            <a:fillRect/>
          </a:stretch>
        </p:blipFill>
        <p:spPr>
          <a:xfrm>
            <a:off x="7502792" y="2684263"/>
            <a:ext cx="333375" cy="381000"/>
          </a:xfrm>
          <a:prstGeom prst="rect">
            <a:avLst/>
          </a:prstGeom>
          <a:noFill/>
          <a:ln>
            <a:noFill/>
          </a:ln>
        </p:spPr>
      </p:pic>
      <p:pic>
        <p:nvPicPr>
          <p:cNvPr id="36" name="Google Shape;170;p16">
            <a:extLst>
              <a:ext uri="{FF2B5EF4-FFF2-40B4-BE49-F238E27FC236}">
                <a16:creationId xmlns:a16="http://schemas.microsoft.com/office/drawing/2014/main" id="{0125E392-F855-2E3F-9A20-64005E3518BA}"/>
              </a:ext>
            </a:extLst>
          </p:cNvPr>
          <p:cNvPicPr preferRelativeResize="0"/>
          <p:nvPr/>
        </p:nvPicPr>
        <p:blipFill rotWithShape="1">
          <a:blip r:embed="rId10"/>
          <a:srcRect/>
          <a:stretch>
            <a:fillRect/>
          </a:stretch>
        </p:blipFill>
        <p:spPr>
          <a:xfrm>
            <a:off x="10211610" y="2646143"/>
            <a:ext cx="476250" cy="381000"/>
          </a:xfrm>
          <a:prstGeom prst="rect">
            <a:avLst/>
          </a:prstGeom>
          <a:noFill/>
          <a:ln>
            <a:noFill/>
          </a:ln>
        </p:spPr>
      </p:pic>
      <p:sp>
        <p:nvSpPr>
          <p:cNvPr id="41" name="Rectangle 40">
            <a:extLst>
              <a:ext uri="{FF2B5EF4-FFF2-40B4-BE49-F238E27FC236}">
                <a16:creationId xmlns:a16="http://schemas.microsoft.com/office/drawing/2014/main" id="{F55D439D-DF30-F86C-0BAF-AC81073A506E}"/>
              </a:ext>
            </a:extLst>
          </p:cNvPr>
          <p:cNvSpPr/>
          <p:nvPr/>
        </p:nvSpPr>
        <p:spPr>
          <a:xfrm>
            <a:off x="6444566" y="638687"/>
            <a:ext cx="2596955" cy="1702019"/>
          </a:xfrm>
          <a:prstGeom prst="rect">
            <a:avLst/>
          </a:prstGeom>
          <a:noFill/>
          <a:ln>
            <a:solidFill>
              <a:schemeClr val="accent1">
                <a:lumMod val="60000"/>
                <a:lumOff val="40000"/>
              </a:schemeClr>
            </a:solidFill>
          </a:ln>
        </p:spPr>
        <p:txBody>
          <a:bodyPr wrap="square" rtlCol="0" anchor="ctr">
            <a:spAutoFit/>
          </a:bodyPr>
          <a:lstStyle/>
          <a:p>
            <a:pPr algn="just" defTabSz="293202" latinLnBrk="0"/>
            <a:endParaRPr lang="fr-FR" sz="2000" b="1" dirty="0">
              <a:solidFill>
                <a:srgbClr val="6B49FF"/>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9812B7A8-1401-9FD9-A38E-A70A1BDA2AF1}"/>
              </a:ext>
            </a:extLst>
          </p:cNvPr>
          <p:cNvSpPr/>
          <p:nvPr/>
        </p:nvSpPr>
        <p:spPr>
          <a:xfrm>
            <a:off x="3731871" y="647757"/>
            <a:ext cx="2553578" cy="1702019"/>
          </a:xfrm>
          <a:prstGeom prst="rect">
            <a:avLst/>
          </a:prstGeom>
          <a:noFill/>
          <a:ln>
            <a:solidFill>
              <a:schemeClr val="accent1">
                <a:lumMod val="60000"/>
                <a:lumOff val="40000"/>
              </a:schemeClr>
            </a:solidFill>
          </a:ln>
        </p:spPr>
        <p:txBody>
          <a:bodyPr wrap="square" rtlCol="0" anchor="ctr">
            <a:spAutoFit/>
          </a:bodyPr>
          <a:lstStyle/>
          <a:p>
            <a:pPr algn="just" defTabSz="293202" latinLnBrk="0"/>
            <a:endParaRPr lang="fr-FR" sz="2000" b="1" dirty="0">
              <a:solidFill>
                <a:srgbClr val="6B49FF"/>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4BB442B0-2CA3-9709-7DFE-AA0C09FB11A7}"/>
              </a:ext>
            </a:extLst>
          </p:cNvPr>
          <p:cNvSpPr/>
          <p:nvPr/>
        </p:nvSpPr>
        <p:spPr>
          <a:xfrm>
            <a:off x="9248994" y="2473226"/>
            <a:ext cx="2596955" cy="1702019"/>
          </a:xfrm>
          <a:prstGeom prst="rect">
            <a:avLst/>
          </a:prstGeom>
          <a:noFill/>
          <a:ln>
            <a:solidFill>
              <a:schemeClr val="accent1">
                <a:lumMod val="60000"/>
                <a:lumOff val="40000"/>
              </a:schemeClr>
            </a:solidFill>
          </a:ln>
        </p:spPr>
        <p:txBody>
          <a:bodyPr wrap="square" rtlCol="0" anchor="ctr">
            <a:spAutoFit/>
          </a:bodyPr>
          <a:lstStyle/>
          <a:p>
            <a:pPr algn="just" defTabSz="293202" latinLnBrk="0"/>
            <a:endParaRPr lang="fr-FR" sz="2000" b="1" dirty="0">
              <a:solidFill>
                <a:srgbClr val="6B49FF"/>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9061F4FE-3073-E1DA-8EDB-50E09013D36C}"/>
              </a:ext>
            </a:extLst>
          </p:cNvPr>
          <p:cNvSpPr/>
          <p:nvPr/>
        </p:nvSpPr>
        <p:spPr>
          <a:xfrm>
            <a:off x="3684248" y="2493578"/>
            <a:ext cx="2553578" cy="1702019"/>
          </a:xfrm>
          <a:prstGeom prst="rect">
            <a:avLst/>
          </a:prstGeom>
          <a:noFill/>
          <a:ln>
            <a:solidFill>
              <a:schemeClr val="accent1">
                <a:lumMod val="60000"/>
                <a:lumOff val="40000"/>
              </a:schemeClr>
            </a:solidFill>
          </a:ln>
        </p:spPr>
        <p:txBody>
          <a:bodyPr wrap="square" rtlCol="0" anchor="ctr">
            <a:spAutoFit/>
          </a:bodyPr>
          <a:lstStyle/>
          <a:p>
            <a:pPr algn="just" defTabSz="293202" latinLnBrk="0"/>
            <a:endParaRPr lang="fr-FR" sz="2000" b="1" dirty="0">
              <a:solidFill>
                <a:srgbClr val="6B49FF"/>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7054B16B-5288-77CE-1973-7432684AF7D8}"/>
              </a:ext>
            </a:extLst>
          </p:cNvPr>
          <p:cNvSpPr/>
          <p:nvPr/>
        </p:nvSpPr>
        <p:spPr>
          <a:xfrm>
            <a:off x="6434264" y="2529726"/>
            <a:ext cx="2553578" cy="1702019"/>
          </a:xfrm>
          <a:prstGeom prst="rect">
            <a:avLst/>
          </a:prstGeom>
          <a:noFill/>
          <a:ln>
            <a:solidFill>
              <a:schemeClr val="accent1">
                <a:lumMod val="60000"/>
                <a:lumOff val="40000"/>
              </a:schemeClr>
            </a:solidFill>
          </a:ln>
        </p:spPr>
        <p:txBody>
          <a:bodyPr wrap="square" rtlCol="0" anchor="ctr">
            <a:spAutoFit/>
          </a:bodyPr>
          <a:lstStyle/>
          <a:p>
            <a:pPr algn="just" defTabSz="293202" latinLnBrk="0"/>
            <a:endParaRPr lang="fr-FR" sz="2000" b="1" dirty="0">
              <a:solidFill>
                <a:srgbClr val="6B49FF"/>
              </a:solidFill>
              <a:latin typeface="Cambria" panose="02040503050406030204" pitchFamily="18" charset="0"/>
              <a:ea typeface="Calibri" panose="020F0502020204030204" pitchFamily="34" charset="0"/>
              <a:cs typeface="Times New Roman" panose="02020603050405020304" pitchFamily="18" charset="0"/>
            </a:endParaRPr>
          </a:p>
        </p:txBody>
      </p:sp>
      <p:pic>
        <p:nvPicPr>
          <p:cNvPr id="47" name="Google Shape;118;p15">
            <a:extLst>
              <a:ext uri="{FF2B5EF4-FFF2-40B4-BE49-F238E27FC236}">
                <a16:creationId xmlns:a16="http://schemas.microsoft.com/office/drawing/2014/main" id="{B1350C31-2478-C5C0-88AD-86E6D9D33B3B}"/>
              </a:ext>
            </a:extLst>
          </p:cNvPr>
          <p:cNvPicPr preferRelativeResize="0"/>
          <p:nvPr/>
        </p:nvPicPr>
        <p:blipFill rotWithShape="1">
          <a:blip r:embed="rId11"/>
          <a:srcRect/>
          <a:stretch>
            <a:fillRect/>
          </a:stretch>
        </p:blipFill>
        <p:spPr>
          <a:xfrm>
            <a:off x="382363" y="5021324"/>
            <a:ext cx="2651670" cy="1467918"/>
          </a:xfrm>
          <a:prstGeom prst="rect">
            <a:avLst/>
          </a:prstGeom>
          <a:noFill/>
          <a:ln>
            <a:noFill/>
          </a:ln>
        </p:spPr>
      </p:pic>
      <p:pic>
        <p:nvPicPr>
          <p:cNvPr id="48" name="Google Shape;119;p15">
            <a:extLst>
              <a:ext uri="{FF2B5EF4-FFF2-40B4-BE49-F238E27FC236}">
                <a16:creationId xmlns:a16="http://schemas.microsoft.com/office/drawing/2014/main" id="{8821C16A-7432-03D3-8CC9-6E8ABCC7954B}"/>
              </a:ext>
            </a:extLst>
          </p:cNvPr>
          <p:cNvPicPr preferRelativeResize="0"/>
          <p:nvPr/>
        </p:nvPicPr>
        <p:blipFill rotWithShape="1">
          <a:blip r:embed="rId12"/>
          <a:srcRect/>
          <a:stretch>
            <a:fillRect/>
          </a:stretch>
        </p:blipFill>
        <p:spPr>
          <a:xfrm>
            <a:off x="3248026" y="5000251"/>
            <a:ext cx="2651670" cy="1467918"/>
          </a:xfrm>
          <a:prstGeom prst="rect">
            <a:avLst/>
          </a:prstGeom>
          <a:noFill/>
          <a:ln>
            <a:noFill/>
          </a:ln>
        </p:spPr>
      </p:pic>
      <p:pic>
        <p:nvPicPr>
          <p:cNvPr id="49" name="Google Shape;120;p15">
            <a:extLst>
              <a:ext uri="{FF2B5EF4-FFF2-40B4-BE49-F238E27FC236}">
                <a16:creationId xmlns:a16="http://schemas.microsoft.com/office/drawing/2014/main" id="{0A5CE643-571F-578F-40C8-ACD13985F779}"/>
              </a:ext>
            </a:extLst>
          </p:cNvPr>
          <p:cNvPicPr preferRelativeResize="0"/>
          <p:nvPr/>
        </p:nvPicPr>
        <p:blipFill rotWithShape="1">
          <a:blip r:embed="rId13"/>
          <a:srcRect/>
          <a:stretch>
            <a:fillRect/>
          </a:stretch>
        </p:blipFill>
        <p:spPr>
          <a:xfrm>
            <a:off x="6148040" y="5021324"/>
            <a:ext cx="2675899" cy="1467918"/>
          </a:xfrm>
          <a:prstGeom prst="rect">
            <a:avLst/>
          </a:prstGeom>
          <a:noFill/>
          <a:ln>
            <a:noFill/>
          </a:ln>
        </p:spPr>
      </p:pic>
      <p:pic>
        <p:nvPicPr>
          <p:cNvPr id="50" name="Google Shape;121;p15">
            <a:extLst>
              <a:ext uri="{FF2B5EF4-FFF2-40B4-BE49-F238E27FC236}">
                <a16:creationId xmlns:a16="http://schemas.microsoft.com/office/drawing/2014/main" id="{F3A34C26-4EE7-D2C3-E952-3E1FA8C040FC}"/>
              </a:ext>
            </a:extLst>
          </p:cNvPr>
          <p:cNvPicPr preferRelativeResize="0"/>
          <p:nvPr/>
        </p:nvPicPr>
        <p:blipFill rotWithShape="1">
          <a:blip r:embed="rId14"/>
          <a:srcRect/>
          <a:stretch>
            <a:fillRect/>
          </a:stretch>
        </p:blipFill>
        <p:spPr>
          <a:xfrm>
            <a:off x="9286276" y="5054664"/>
            <a:ext cx="2651670" cy="1467918"/>
          </a:xfrm>
          <a:prstGeom prst="rect">
            <a:avLst/>
          </a:prstGeom>
          <a:noFill/>
          <a:ln>
            <a:noFill/>
          </a:ln>
        </p:spPr>
      </p:pic>
      <p:sp>
        <p:nvSpPr>
          <p:cNvPr id="52" name="Google Shape;127;p15">
            <a:extLst>
              <a:ext uri="{FF2B5EF4-FFF2-40B4-BE49-F238E27FC236}">
                <a16:creationId xmlns:a16="http://schemas.microsoft.com/office/drawing/2014/main" id="{93A530B2-6B9D-E631-02C7-8C6C58AD9533}"/>
              </a:ext>
            </a:extLst>
          </p:cNvPr>
          <p:cNvSpPr/>
          <p:nvPr/>
        </p:nvSpPr>
        <p:spPr>
          <a:xfrm>
            <a:off x="1381516" y="4320705"/>
            <a:ext cx="419100" cy="419100"/>
          </a:xfrm>
          <a:prstGeom prst="roundRect">
            <a:avLst>
              <a:gd name="adj" fmla="val 50000"/>
            </a:avLst>
          </a:prstGeom>
          <a:solidFill>
            <a:srgbClr val="FFFFFF"/>
          </a:solidFill>
          <a:ln w="38100" cap="flat" cmpd="sng">
            <a:solidFill>
              <a:srgbClr val="28A745"/>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 name="Google Shape;128;p15">
            <a:extLst>
              <a:ext uri="{FF2B5EF4-FFF2-40B4-BE49-F238E27FC236}">
                <a16:creationId xmlns:a16="http://schemas.microsoft.com/office/drawing/2014/main" id="{0DBBA30D-6643-C874-90EB-59969A29C8F9}"/>
              </a:ext>
            </a:extLst>
          </p:cNvPr>
          <p:cNvSpPr txBox="1"/>
          <p:nvPr/>
        </p:nvSpPr>
        <p:spPr>
          <a:xfrm>
            <a:off x="277334" y="4744161"/>
            <a:ext cx="2651670" cy="3143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800" b="1" i="0" u="none" strike="noStrike" cap="none" dirty="0">
                <a:solidFill>
                  <a:srgbClr val="004E98"/>
                </a:solidFill>
                <a:latin typeface="Open Sans" panose="020B0604020202020204"/>
                <a:ea typeface="Open Sans" panose="020B0604020202020204"/>
                <a:cs typeface="Open Sans" panose="020B0604020202020204"/>
                <a:sym typeface="Open Sans" panose="020B0604020202020204"/>
              </a:rPr>
              <a:t>1974-2001</a:t>
            </a:r>
            <a:endParaRPr dirty="0"/>
          </a:p>
        </p:txBody>
      </p:sp>
      <p:sp>
        <p:nvSpPr>
          <p:cNvPr id="54" name="Google Shape;129;p15">
            <a:extLst>
              <a:ext uri="{FF2B5EF4-FFF2-40B4-BE49-F238E27FC236}">
                <a16:creationId xmlns:a16="http://schemas.microsoft.com/office/drawing/2014/main" id="{CD7AFC5F-99DA-0272-62D8-FF34E5F421EB}"/>
              </a:ext>
            </a:extLst>
          </p:cNvPr>
          <p:cNvSpPr/>
          <p:nvPr/>
        </p:nvSpPr>
        <p:spPr>
          <a:xfrm>
            <a:off x="4241540" y="4312789"/>
            <a:ext cx="419100" cy="419100"/>
          </a:xfrm>
          <a:prstGeom prst="roundRect">
            <a:avLst>
              <a:gd name="adj" fmla="val 50000"/>
            </a:avLst>
          </a:prstGeom>
          <a:solidFill>
            <a:srgbClr val="FFFFFF"/>
          </a:solidFill>
          <a:ln w="38100" cap="flat" cmpd="sng">
            <a:solidFill>
              <a:srgbClr val="28A745"/>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 name="Google Shape;130;p15">
            <a:extLst>
              <a:ext uri="{FF2B5EF4-FFF2-40B4-BE49-F238E27FC236}">
                <a16:creationId xmlns:a16="http://schemas.microsoft.com/office/drawing/2014/main" id="{BFFE9D0C-01E8-D4AE-2576-AD3DF44B555F}"/>
              </a:ext>
            </a:extLst>
          </p:cNvPr>
          <p:cNvSpPr txBox="1"/>
          <p:nvPr/>
        </p:nvSpPr>
        <p:spPr>
          <a:xfrm>
            <a:off x="3199075" y="4736251"/>
            <a:ext cx="2651670" cy="3143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800" b="1" i="0" u="none" strike="noStrike" cap="none" dirty="0">
                <a:solidFill>
                  <a:srgbClr val="004E98"/>
                </a:solidFill>
                <a:latin typeface="Open Sans" panose="020B0604020202020204"/>
                <a:ea typeface="Open Sans" panose="020B0604020202020204"/>
                <a:cs typeface="Open Sans" panose="020B0604020202020204"/>
                <a:sym typeface="Open Sans" panose="020B0604020202020204"/>
              </a:rPr>
              <a:t>2001-2011</a:t>
            </a:r>
            <a:endParaRPr dirty="0"/>
          </a:p>
        </p:txBody>
      </p:sp>
      <p:sp>
        <p:nvSpPr>
          <p:cNvPr id="56" name="Google Shape;131;p15">
            <a:extLst>
              <a:ext uri="{FF2B5EF4-FFF2-40B4-BE49-F238E27FC236}">
                <a16:creationId xmlns:a16="http://schemas.microsoft.com/office/drawing/2014/main" id="{26C1E025-5C9C-52D8-467A-92466999C4E0}"/>
              </a:ext>
            </a:extLst>
          </p:cNvPr>
          <p:cNvSpPr/>
          <p:nvPr/>
        </p:nvSpPr>
        <p:spPr>
          <a:xfrm>
            <a:off x="7282077" y="4279729"/>
            <a:ext cx="419100" cy="419100"/>
          </a:xfrm>
          <a:prstGeom prst="roundRect">
            <a:avLst>
              <a:gd name="adj" fmla="val 50000"/>
            </a:avLst>
          </a:prstGeom>
          <a:solidFill>
            <a:srgbClr val="FFFFFF"/>
          </a:solidFill>
          <a:ln w="38100" cap="flat" cmpd="sng">
            <a:solidFill>
              <a:srgbClr val="28A745"/>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7" name="Google Shape;132;p15">
            <a:extLst>
              <a:ext uri="{FF2B5EF4-FFF2-40B4-BE49-F238E27FC236}">
                <a16:creationId xmlns:a16="http://schemas.microsoft.com/office/drawing/2014/main" id="{DB22282E-E513-8115-1EA3-7B96F7A96938}"/>
              </a:ext>
            </a:extLst>
          </p:cNvPr>
          <p:cNvSpPr txBox="1"/>
          <p:nvPr/>
        </p:nvSpPr>
        <p:spPr>
          <a:xfrm>
            <a:off x="6131900" y="4706999"/>
            <a:ext cx="2651670" cy="3143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800" b="1" i="0" u="none" strike="noStrike" cap="none" dirty="0">
                <a:solidFill>
                  <a:srgbClr val="004E98"/>
                </a:solidFill>
                <a:latin typeface="Open Sans" panose="020B0604020202020204"/>
                <a:ea typeface="Open Sans" panose="020B0604020202020204"/>
                <a:cs typeface="Open Sans" panose="020B0604020202020204"/>
                <a:sym typeface="Open Sans" panose="020B0604020202020204"/>
              </a:rPr>
              <a:t>2011-2024</a:t>
            </a:r>
            <a:endParaRPr dirty="0"/>
          </a:p>
        </p:txBody>
      </p:sp>
      <p:sp>
        <p:nvSpPr>
          <p:cNvPr id="58" name="Google Shape;133;p15">
            <a:extLst>
              <a:ext uri="{FF2B5EF4-FFF2-40B4-BE49-F238E27FC236}">
                <a16:creationId xmlns:a16="http://schemas.microsoft.com/office/drawing/2014/main" id="{3E86CF8D-1FE6-5A06-95D0-9A3483CE4299}"/>
              </a:ext>
            </a:extLst>
          </p:cNvPr>
          <p:cNvSpPr/>
          <p:nvPr/>
        </p:nvSpPr>
        <p:spPr>
          <a:xfrm>
            <a:off x="10571625" y="4294771"/>
            <a:ext cx="419100" cy="419100"/>
          </a:xfrm>
          <a:prstGeom prst="roundRect">
            <a:avLst>
              <a:gd name="adj" fmla="val 50000"/>
            </a:avLst>
          </a:prstGeom>
          <a:solidFill>
            <a:srgbClr val="FFFFFF"/>
          </a:solidFill>
          <a:ln w="38100" cap="flat" cmpd="sng">
            <a:solidFill>
              <a:srgbClr val="28A745"/>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 name="Google Shape;134;p15">
            <a:extLst>
              <a:ext uri="{FF2B5EF4-FFF2-40B4-BE49-F238E27FC236}">
                <a16:creationId xmlns:a16="http://schemas.microsoft.com/office/drawing/2014/main" id="{D2C30EED-D63B-976C-4F61-8B5BE7AB4EF3}"/>
              </a:ext>
            </a:extLst>
          </p:cNvPr>
          <p:cNvSpPr txBox="1"/>
          <p:nvPr/>
        </p:nvSpPr>
        <p:spPr>
          <a:xfrm>
            <a:off x="9540330" y="4751293"/>
            <a:ext cx="2651670" cy="3143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800" b="1" i="0" u="none" strike="noStrike" cap="none" dirty="0">
                <a:solidFill>
                  <a:srgbClr val="004E98"/>
                </a:solidFill>
                <a:latin typeface="Open Sans" panose="020B0604020202020204"/>
                <a:ea typeface="Open Sans" panose="020B0604020202020204"/>
                <a:cs typeface="Open Sans" panose="020B0604020202020204"/>
                <a:sym typeface="Open Sans" panose="020B0604020202020204"/>
              </a:rPr>
              <a:t>2025+</a:t>
            </a:r>
            <a:endParaRPr dirty="0"/>
          </a:p>
        </p:txBody>
      </p:sp>
      <p:sp>
        <p:nvSpPr>
          <p:cNvPr id="60" name="Google Shape;135;p15">
            <a:extLst>
              <a:ext uri="{FF2B5EF4-FFF2-40B4-BE49-F238E27FC236}">
                <a16:creationId xmlns:a16="http://schemas.microsoft.com/office/drawing/2014/main" id="{1FDE4462-08FA-CC1E-AFE2-BBD38C1A070C}"/>
              </a:ext>
            </a:extLst>
          </p:cNvPr>
          <p:cNvSpPr txBox="1"/>
          <p:nvPr/>
        </p:nvSpPr>
        <p:spPr>
          <a:xfrm>
            <a:off x="905967" y="5222087"/>
            <a:ext cx="1394403" cy="18466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200" b="1" i="0" u="none" strike="noStrike" cap="none" dirty="0">
                <a:solidFill>
                  <a:srgbClr val="000000"/>
                </a:solidFill>
                <a:latin typeface="Open Sans" panose="020B0604020202020204"/>
                <a:ea typeface="Open Sans" panose="020B0604020202020204"/>
                <a:cs typeface="Open Sans" panose="020B0604020202020204"/>
                <a:sym typeface="Open Sans" panose="020B0604020202020204"/>
              </a:rPr>
              <a:t>Monopole SONEL</a:t>
            </a:r>
            <a:endParaRPr dirty="0"/>
          </a:p>
        </p:txBody>
      </p:sp>
      <p:sp>
        <p:nvSpPr>
          <p:cNvPr id="61" name="Google Shape;136;p15">
            <a:extLst>
              <a:ext uri="{FF2B5EF4-FFF2-40B4-BE49-F238E27FC236}">
                <a16:creationId xmlns:a16="http://schemas.microsoft.com/office/drawing/2014/main" id="{C0978844-4339-1217-9B92-399C60C268A4}"/>
              </a:ext>
            </a:extLst>
          </p:cNvPr>
          <p:cNvSpPr txBox="1"/>
          <p:nvPr/>
        </p:nvSpPr>
        <p:spPr>
          <a:xfrm>
            <a:off x="3993889" y="5219726"/>
            <a:ext cx="1194841" cy="18466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200" b="1" i="0" u="none" strike="noStrike" cap="none" dirty="0" err="1">
                <a:solidFill>
                  <a:srgbClr val="000000"/>
                </a:solidFill>
                <a:latin typeface="Open Sans" panose="020B0604020202020204"/>
                <a:ea typeface="Open Sans" panose="020B0604020202020204"/>
                <a:cs typeface="Open Sans" panose="020B0604020202020204"/>
                <a:sym typeface="Open Sans" panose="020B0604020202020204"/>
              </a:rPr>
              <a:t>Privatisation</a:t>
            </a:r>
            <a:endParaRPr dirty="0"/>
          </a:p>
        </p:txBody>
      </p:sp>
      <p:sp>
        <p:nvSpPr>
          <p:cNvPr id="62" name="Google Shape;137;p15">
            <a:extLst>
              <a:ext uri="{FF2B5EF4-FFF2-40B4-BE49-F238E27FC236}">
                <a16:creationId xmlns:a16="http://schemas.microsoft.com/office/drawing/2014/main" id="{724F645D-FB5F-8599-CCD2-FA21CDCC3111}"/>
              </a:ext>
            </a:extLst>
          </p:cNvPr>
          <p:cNvSpPr txBox="1"/>
          <p:nvPr/>
        </p:nvSpPr>
        <p:spPr>
          <a:xfrm>
            <a:off x="6843576" y="5179328"/>
            <a:ext cx="1118891" cy="18466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200" b="1" i="0" u="none" strike="noStrike" cap="none" dirty="0">
                <a:solidFill>
                  <a:srgbClr val="000000"/>
                </a:solidFill>
                <a:latin typeface="Open Sans" panose="020B0604020202020204"/>
                <a:ea typeface="Open Sans" panose="020B0604020202020204"/>
                <a:cs typeface="Open Sans" panose="020B0604020202020204"/>
                <a:sym typeface="Open Sans" panose="020B0604020202020204"/>
              </a:rPr>
              <a:t>Libéralisation</a:t>
            </a:r>
            <a:endParaRPr dirty="0"/>
          </a:p>
        </p:txBody>
      </p:sp>
      <p:sp>
        <p:nvSpPr>
          <p:cNvPr id="63" name="Google Shape;138;p15">
            <a:extLst>
              <a:ext uri="{FF2B5EF4-FFF2-40B4-BE49-F238E27FC236}">
                <a16:creationId xmlns:a16="http://schemas.microsoft.com/office/drawing/2014/main" id="{4DB96D3E-89F6-CDC9-62F5-F69F9E55A689}"/>
              </a:ext>
            </a:extLst>
          </p:cNvPr>
          <p:cNvSpPr txBox="1"/>
          <p:nvPr/>
        </p:nvSpPr>
        <p:spPr>
          <a:xfrm>
            <a:off x="10212897" y="5209645"/>
            <a:ext cx="1140903" cy="18466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None/>
            </a:pPr>
            <a:r>
              <a:rPr lang="en-US" sz="1200" b="1" i="0" u="none" strike="noStrike" cap="none" dirty="0" err="1">
                <a:solidFill>
                  <a:srgbClr val="000000"/>
                </a:solidFill>
                <a:latin typeface="Open Sans" panose="020B0604020202020204"/>
                <a:ea typeface="Open Sans" panose="020B0604020202020204"/>
                <a:cs typeface="Open Sans" panose="020B0604020202020204"/>
                <a:sym typeface="Open Sans" panose="020B0604020202020204"/>
              </a:rPr>
              <a:t>Souveraineté</a:t>
            </a:r>
            <a:endParaRPr dirty="0"/>
          </a:p>
        </p:txBody>
      </p:sp>
      <p:sp>
        <p:nvSpPr>
          <p:cNvPr id="1026" name="ZoneTexte 1025">
            <a:extLst>
              <a:ext uri="{FF2B5EF4-FFF2-40B4-BE49-F238E27FC236}">
                <a16:creationId xmlns:a16="http://schemas.microsoft.com/office/drawing/2014/main" id="{CCBED275-44AF-8F97-D8A3-6405E8484F5B}"/>
              </a:ext>
            </a:extLst>
          </p:cNvPr>
          <p:cNvSpPr txBox="1"/>
          <p:nvPr/>
        </p:nvSpPr>
        <p:spPr>
          <a:xfrm>
            <a:off x="3615055" y="107103"/>
            <a:ext cx="7243462" cy="400110"/>
          </a:xfrm>
          <a:prstGeom prst="rect">
            <a:avLst/>
          </a:prstGeom>
          <a:noFill/>
        </p:spPr>
        <p:txBody>
          <a:bodyPr wrap="square">
            <a:spAutoFit/>
          </a:bodyPr>
          <a:lstStyle/>
          <a:p>
            <a:pPr algn="ctr" defTabSz="293202" latinLnBrk="0">
              <a:defRPr/>
            </a:pPr>
            <a:r>
              <a:rPr lang="fr-FR" altLang="en-US" sz="2000" b="1" dirty="0">
                <a:solidFill>
                  <a:srgbClr val="6B49FF"/>
                </a:solidFill>
                <a:latin typeface="+mj-lt"/>
                <a:ea typeface="Calibri" panose="020F0502020204030204" pitchFamily="34" charset="0"/>
                <a:cs typeface="Times New Roman" panose="02020603050405020304" pitchFamily="18" charset="0"/>
              </a:rPr>
              <a:t>Aperçu du cadre institutionnel, son évolution….</a:t>
            </a:r>
          </a:p>
        </p:txBody>
      </p:sp>
    </p:spTree>
    <p:extLst>
      <p:ext uri="{BB962C8B-B14F-4D97-AF65-F5344CB8AC3E}">
        <p14:creationId xmlns:p14="http://schemas.microsoft.com/office/powerpoint/2010/main" val="229840714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제목 3">
            <a:extLst>
              <a:ext uri="{FF2B5EF4-FFF2-40B4-BE49-F238E27FC236}">
                <a16:creationId xmlns:a16="http://schemas.microsoft.com/office/drawing/2014/main" id="{CE3B3EB5-CD08-FFD6-BA40-CA98CA7E9273}"/>
              </a:ext>
            </a:extLst>
          </p:cNvPr>
          <p:cNvSpPr txBox="1">
            <a:spLocks/>
          </p:cNvSpPr>
          <p:nvPr/>
        </p:nvSpPr>
        <p:spPr>
          <a:xfrm flipH="1">
            <a:off x="667269" y="226901"/>
            <a:ext cx="5431700" cy="738664"/>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en-US" altLang="ko-KR" sz="4800" b="0" dirty="0" err="1">
                <a:cs typeface="Calibri" panose="020F0502020204030204" pitchFamily="34" charset="0"/>
              </a:rPr>
              <a:t>Enjeux</a:t>
            </a:r>
            <a:r>
              <a:rPr lang="en-US" altLang="ko-KR" sz="4800" b="0" dirty="0">
                <a:cs typeface="Calibri" panose="020F0502020204030204" pitchFamily="34" charset="0"/>
              </a:rPr>
              <a:t> </a:t>
            </a:r>
            <a:r>
              <a:rPr lang="en-US" altLang="ko-KR" sz="4800" b="0" dirty="0" err="1">
                <a:cs typeface="Calibri" panose="020F0502020204030204" pitchFamily="34" charset="0"/>
              </a:rPr>
              <a:t>actuels</a:t>
            </a:r>
            <a:r>
              <a:rPr lang="en-US" altLang="ko-KR" sz="4800" b="0" dirty="0">
                <a:cs typeface="Calibri" panose="020F0502020204030204" pitchFamily="34" charset="0"/>
              </a:rPr>
              <a:t> </a:t>
            </a:r>
          </a:p>
        </p:txBody>
      </p:sp>
      <p:sp>
        <p:nvSpPr>
          <p:cNvPr id="2" name="제목 3">
            <a:extLst>
              <a:ext uri="{FF2B5EF4-FFF2-40B4-BE49-F238E27FC236}">
                <a16:creationId xmlns:a16="http://schemas.microsoft.com/office/drawing/2014/main" id="{3A2B6D8D-4B06-C81B-7AD1-8FD0F6004497}"/>
              </a:ext>
            </a:extLst>
          </p:cNvPr>
          <p:cNvSpPr txBox="1">
            <a:spLocks/>
          </p:cNvSpPr>
          <p:nvPr/>
        </p:nvSpPr>
        <p:spPr>
          <a:xfrm flipH="1">
            <a:off x="137950" y="-148056"/>
            <a:ext cx="1086070" cy="1908215"/>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en-US" altLang="ko-KR" sz="8800" dirty="0">
                <a:cs typeface="Calibri" panose="020F0502020204030204" pitchFamily="34" charset="0"/>
              </a:rPr>
              <a:t>2</a:t>
            </a:r>
            <a:r>
              <a:rPr lang="en-US" altLang="ko-KR" sz="3200" dirty="0">
                <a:cs typeface="Calibri" panose="020F0502020204030204" pitchFamily="34" charset="0"/>
              </a:rPr>
              <a:t>.0</a:t>
            </a:r>
            <a:r>
              <a:rPr lang="en-US" altLang="ko-KR" sz="3600" b="0" dirty="0">
                <a:cs typeface="Calibri" panose="020F0502020204030204" pitchFamily="34" charset="0"/>
              </a:rPr>
              <a:t>	</a:t>
            </a:r>
          </a:p>
        </p:txBody>
      </p:sp>
      <p:sp>
        <p:nvSpPr>
          <p:cNvPr id="3" name="직사각형 13">
            <a:extLst>
              <a:ext uri="{FF2B5EF4-FFF2-40B4-BE49-F238E27FC236}">
                <a16:creationId xmlns:a16="http://schemas.microsoft.com/office/drawing/2014/main" id="{EC82D557-7C9A-6E20-0F89-F9E8ABB71081}"/>
              </a:ext>
            </a:extLst>
          </p:cNvPr>
          <p:cNvSpPr/>
          <p:nvPr/>
        </p:nvSpPr>
        <p:spPr>
          <a:xfrm>
            <a:off x="1246461" y="282649"/>
            <a:ext cx="45719" cy="110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oupe 8"/>
          <p:cNvGrpSpPr/>
          <p:nvPr/>
        </p:nvGrpSpPr>
        <p:grpSpPr>
          <a:xfrm>
            <a:off x="6418968" y="57186"/>
            <a:ext cx="5607933" cy="5170646"/>
            <a:chOff x="7014014" y="90740"/>
            <a:chExt cx="4923986" cy="13392002"/>
          </a:xfrm>
        </p:grpSpPr>
        <p:sp>
          <p:nvSpPr>
            <p:cNvPr id="14" name="직사각형 13">
              <a:extLst>
                <a:ext uri="{FF2B5EF4-FFF2-40B4-BE49-F238E27FC236}">
                  <a16:creationId xmlns:a16="http://schemas.microsoft.com/office/drawing/2014/main" id="{31C6DF6C-0EFD-4786-C14B-0B250299345A}"/>
                </a:ext>
              </a:extLst>
            </p:cNvPr>
            <p:cNvSpPr/>
            <p:nvPr/>
          </p:nvSpPr>
          <p:spPr>
            <a:xfrm>
              <a:off x="7014014" y="823497"/>
              <a:ext cx="104776" cy="4158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8DA04457-BC9A-D034-3BF2-D4F6EA0AD0F7}"/>
                </a:ext>
              </a:extLst>
            </p:cNvPr>
            <p:cNvSpPr/>
            <p:nvPr/>
          </p:nvSpPr>
          <p:spPr>
            <a:xfrm>
              <a:off x="7067213" y="90740"/>
              <a:ext cx="4870787" cy="13392002"/>
            </a:xfrm>
            <a:prstGeom prst="rect">
              <a:avLst/>
            </a:prstGeom>
            <a:noFill/>
            <a:ln>
              <a:solidFill>
                <a:srgbClr val="6B49FF"/>
              </a:solidFill>
            </a:ln>
          </p:spPr>
          <p:txBody>
            <a:bodyPr wrap="square">
              <a:spAutoFit/>
            </a:bodyPr>
            <a:lstStyle/>
            <a:p>
              <a:pPr marL="400050" indent="-400050" algn="just" defTabSz="293202" latinLnBrk="0">
                <a:buFont typeface="+mj-lt"/>
                <a:buAutoNum type="romanLcPeriod"/>
                <a:defRPr/>
              </a:pPr>
              <a:r>
                <a:rPr lang="fr-FR" sz="2000" dirty="0">
                  <a:latin typeface="Verdana" panose="020B0604030504040204" pitchFamily="34" charset="0"/>
                  <a:ea typeface="Verdana" panose="020B0604030504040204" pitchFamily="34" charset="0"/>
                  <a:cs typeface="Verdana" panose="020B0604030504040204" pitchFamily="34" charset="0"/>
                </a:rPr>
                <a:t>Accès universel à une énergie fiable et abordable (Compact 2025, ODD)</a:t>
              </a:r>
            </a:p>
            <a:p>
              <a:pPr marL="400050" indent="-400050" algn="just" defTabSz="293202" latinLnBrk="0">
                <a:buFont typeface="+mj-lt"/>
                <a:buAutoNum type="romanLcPeriod"/>
                <a:defRPr/>
              </a:pPr>
              <a:endParaRPr lang="fr-FR" sz="1000" dirty="0">
                <a:latin typeface="Verdana" panose="020B0604030504040204" pitchFamily="34" charset="0"/>
                <a:ea typeface="Verdana" panose="020B0604030504040204" pitchFamily="34" charset="0"/>
                <a:cs typeface="Verdana" panose="020B0604030504040204" pitchFamily="34" charset="0"/>
              </a:endParaRPr>
            </a:p>
            <a:p>
              <a:pPr marL="400050" indent="-400050" algn="just" defTabSz="293202" latinLnBrk="0">
                <a:buFont typeface="+mj-lt"/>
                <a:buAutoNum type="romanLcPeriod"/>
                <a:defRPr/>
              </a:pPr>
              <a:r>
                <a:rPr lang="fr-FR" sz="2000" dirty="0">
                  <a:latin typeface="Verdana" panose="020B0604030504040204" pitchFamily="34" charset="0"/>
                  <a:ea typeface="Verdana" panose="020B0604030504040204" pitchFamily="34" charset="0"/>
                  <a:cs typeface="Verdana" panose="020B0604030504040204" pitchFamily="34" charset="0"/>
                </a:rPr>
                <a:t>Sécurisation et diversification du mix énergétique (SND30)</a:t>
              </a:r>
            </a:p>
            <a:p>
              <a:pPr marL="400050" indent="-400050" algn="just" defTabSz="293202" latinLnBrk="0">
                <a:buFont typeface="+mj-lt"/>
                <a:buAutoNum type="romanLcPeriod"/>
                <a:defRPr/>
              </a:pPr>
              <a:endParaRPr lang="fr-FR" sz="1000" dirty="0">
                <a:latin typeface="Verdana" panose="020B0604030504040204" pitchFamily="34" charset="0"/>
                <a:ea typeface="Verdana" panose="020B0604030504040204" pitchFamily="34" charset="0"/>
                <a:cs typeface="Verdana" panose="020B0604030504040204" pitchFamily="34" charset="0"/>
              </a:endParaRPr>
            </a:p>
            <a:p>
              <a:pPr marL="400050" indent="-400050" algn="just" defTabSz="293202" latinLnBrk="0">
                <a:buFont typeface="+mj-lt"/>
                <a:buAutoNum type="romanLcPeriod"/>
                <a:defRPr/>
              </a:pPr>
              <a:r>
                <a:rPr lang="fr-FR" sz="2000" dirty="0">
                  <a:latin typeface="Verdana" panose="020B0604030504040204" pitchFamily="34" charset="0"/>
                  <a:ea typeface="Verdana" panose="020B0604030504040204" pitchFamily="34" charset="0"/>
                  <a:cs typeface="Verdana" panose="020B0604030504040204" pitchFamily="34" charset="0"/>
                </a:rPr>
                <a:t>Contribution aux engagements climatiques (CDN)</a:t>
              </a:r>
            </a:p>
            <a:p>
              <a:pPr marL="400050" indent="-400050" algn="just" defTabSz="293202" latinLnBrk="0">
                <a:buFont typeface="+mj-lt"/>
                <a:buAutoNum type="romanLcPeriod"/>
                <a:defRPr/>
              </a:pPr>
              <a:endParaRPr lang="fr-FR" sz="1000" dirty="0">
                <a:latin typeface="Verdana" panose="020B0604030504040204" pitchFamily="34" charset="0"/>
                <a:ea typeface="Verdana" panose="020B0604030504040204" pitchFamily="34" charset="0"/>
                <a:cs typeface="Verdana" panose="020B0604030504040204" pitchFamily="34" charset="0"/>
              </a:endParaRPr>
            </a:p>
            <a:p>
              <a:pPr marL="400050" indent="-400050" algn="just" defTabSz="293202" latinLnBrk="0">
                <a:buFont typeface="+mj-lt"/>
                <a:buAutoNum type="romanLcPeriod"/>
                <a:defRPr/>
              </a:pPr>
              <a:r>
                <a:rPr lang="fr-FR" sz="2000" dirty="0">
                  <a:latin typeface="Verdana" panose="020B0604030504040204" pitchFamily="34" charset="0"/>
                  <a:ea typeface="Verdana" panose="020B0604030504040204" pitchFamily="34" charset="0"/>
                  <a:cs typeface="Verdana" panose="020B0604030504040204" pitchFamily="34" charset="0"/>
                </a:rPr>
                <a:t>Soutien à l’industrialisation et à la compétitivité e croissance économique </a:t>
              </a:r>
            </a:p>
            <a:p>
              <a:pPr marL="400050" indent="-400050" algn="just" defTabSz="293202" latinLnBrk="0">
                <a:buFont typeface="+mj-lt"/>
                <a:buAutoNum type="romanLcPeriod"/>
                <a:defRPr/>
              </a:pPr>
              <a:endParaRPr lang="fr-FR" sz="1000" dirty="0">
                <a:latin typeface="Verdana" panose="020B0604030504040204" pitchFamily="34" charset="0"/>
                <a:ea typeface="Verdana" panose="020B0604030504040204" pitchFamily="34" charset="0"/>
                <a:cs typeface="Verdana" panose="020B0604030504040204" pitchFamily="34" charset="0"/>
              </a:endParaRPr>
            </a:p>
            <a:p>
              <a:pPr marL="400050" indent="-400050" algn="just" defTabSz="293202" latinLnBrk="0">
                <a:buFont typeface="+mj-lt"/>
                <a:buAutoNum type="romanLcPeriod"/>
                <a:defRPr/>
              </a:pPr>
              <a:endParaRPr lang="fr-FR" sz="1000" dirty="0">
                <a:latin typeface="Verdana" panose="020B0604030504040204" pitchFamily="34" charset="0"/>
                <a:ea typeface="Verdana" panose="020B0604030504040204" pitchFamily="34" charset="0"/>
                <a:cs typeface="Verdana" panose="020B0604030504040204" pitchFamily="34" charset="0"/>
              </a:endParaRPr>
            </a:p>
            <a:p>
              <a:pPr marL="400050" indent="-400050" defTabSz="293202" latinLnBrk="0">
                <a:buFont typeface="+mj-lt"/>
                <a:buAutoNum type="romanLcPeriod"/>
                <a:defRPr/>
              </a:pPr>
              <a:r>
                <a:rPr lang="fr-FR" sz="2000" dirty="0">
                  <a:latin typeface="Verdana" panose="020B0604030504040204" pitchFamily="34" charset="0"/>
                  <a:ea typeface="Verdana" panose="020B0604030504040204" pitchFamily="34" charset="0"/>
                  <a:cs typeface="Verdana" panose="020B0604030504040204" pitchFamily="34" charset="0"/>
                </a:rPr>
                <a:t>Equilibre financier du secteur, Restructuration de ENEO</a:t>
              </a:r>
            </a:p>
            <a:p>
              <a:pPr marL="400050" indent="-400050" algn="just" defTabSz="293202" latinLnBrk="0">
                <a:buFont typeface="+mj-lt"/>
                <a:buAutoNum type="romanLcPeriod"/>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marL="400050" indent="-400050" algn="just" defTabSz="293202" latinLnBrk="0">
                <a:buFont typeface="+mj-lt"/>
                <a:buAutoNum type="romanLcPeriod"/>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marL="400050" indent="-400050" algn="just" defTabSz="293202" latinLnBrk="0">
                <a:buFont typeface="+mj-lt"/>
                <a:buAutoNum type="romanLcPeriod"/>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marL="400050" indent="-400050" algn="just" defTabSz="293202" latinLnBrk="0">
                <a:buFont typeface="+mj-lt"/>
                <a:buAutoNum type="romanLcPeriod"/>
                <a:defRPr/>
              </a:pPr>
              <a:endParaRPr lang="fr-FR" sz="2000" dirty="0">
                <a:latin typeface="Verdana" panose="020B0604030504040204" pitchFamily="34" charset="0"/>
                <a:ea typeface="Verdana" panose="020B0604030504040204" pitchFamily="34" charset="0"/>
                <a:cs typeface="Verdana" panose="020B0604030504040204" pitchFamily="34" charset="0"/>
              </a:endParaRPr>
            </a:p>
          </p:txBody>
        </p:sp>
      </p:grpSp>
      <p:sp>
        <p:nvSpPr>
          <p:cNvPr id="8" name="Rectangle 7">
            <a:extLst>
              <a:ext uri="{FF2B5EF4-FFF2-40B4-BE49-F238E27FC236}">
                <a16:creationId xmlns:a16="http://schemas.microsoft.com/office/drawing/2014/main" id="{D887BB28-5FF9-2CBD-456F-0FA128E5CAE2}"/>
              </a:ext>
            </a:extLst>
          </p:cNvPr>
          <p:cNvSpPr/>
          <p:nvPr/>
        </p:nvSpPr>
        <p:spPr>
          <a:xfrm>
            <a:off x="218310" y="1295056"/>
            <a:ext cx="5945645" cy="2554545"/>
          </a:xfrm>
          <a:prstGeom prst="rect">
            <a:avLst/>
          </a:prstGeom>
          <a:solidFill>
            <a:schemeClr val="bg1">
              <a:alpha val="80000"/>
            </a:schemeClr>
          </a:solidFill>
        </p:spPr>
        <p:txBody>
          <a:bodyPr wrap="square">
            <a:spAutoFit/>
          </a:bodyPr>
          <a:lstStyle/>
          <a:p>
            <a:pPr algn="just" defTabSz="293202" latinLnBrk="0">
              <a:defRPr/>
            </a:pPr>
            <a:r>
              <a:rPr lang="fr-FR" sz="2000" dirty="0">
                <a:latin typeface="Verdana" panose="020B0604030504040204" pitchFamily="34" charset="0"/>
                <a:ea typeface="Verdana" panose="020B0604030504040204" pitchFamily="34" charset="0"/>
                <a:cs typeface="Verdana" panose="020B0604030504040204" pitchFamily="34" charset="0"/>
              </a:rPr>
              <a:t>Le constat est clair : l'énergie, socle de la souveraineté et du développement, constitue aujourd'hui l'un des principaux goulots d'étranglement de la croissance économique au Cameroun.</a:t>
            </a:r>
          </a:p>
          <a:p>
            <a:pPr algn="just" defTabSz="293202" latinLnBrk="0">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algn="just" defTabSz="293202" latinLnBrk="0">
              <a:defRPr/>
            </a:pPr>
            <a:r>
              <a:rPr lang="fr-FR" sz="2000" dirty="0">
                <a:latin typeface="Verdana" panose="020B0604030504040204" pitchFamily="34" charset="0"/>
                <a:ea typeface="Verdana" panose="020B0604030504040204" pitchFamily="34" charset="0"/>
                <a:cs typeface="Verdana" panose="020B0604030504040204" pitchFamily="34" charset="0"/>
              </a:rPr>
              <a:t>Les enjeux découlant de ce constat sont multiples:</a:t>
            </a:r>
            <a:endParaRPr lang="fr-FR" altLang="en-US" b="1" dirty="0">
              <a:latin typeface="+mj-lt"/>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B5B86878-5685-9DD1-53EE-947A2DF6214D}"/>
              </a:ext>
            </a:extLst>
          </p:cNvPr>
          <p:cNvSpPr>
            <a:spLocks noGrp="1"/>
          </p:cNvSpPr>
          <p:nvPr>
            <p:ph type="sldNum" sz="quarter" idx="4"/>
          </p:nvPr>
        </p:nvSpPr>
        <p:spPr/>
        <p:txBody>
          <a:bodyPr/>
          <a:lstStyle/>
          <a:p>
            <a:fld id="{77984E43-31B2-45CF-BDA5-AA5C5336A78C}" type="slidenum">
              <a:rPr lang="ko-KR" altLang="en-US" smtClean="0"/>
              <a:t>7</a:t>
            </a:fld>
            <a:endParaRPr lang="ko-KR" altLang="en-US" dirty="0"/>
          </a:p>
        </p:txBody>
      </p:sp>
      <p:sp>
        <p:nvSpPr>
          <p:cNvPr id="4" name="AutoShape 2" descr="Croissance économique - Icônes affaires et finances gratuite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Rectangle 29">
            <a:extLst>
              <a:ext uri="{FF2B5EF4-FFF2-40B4-BE49-F238E27FC236}">
                <a16:creationId xmlns:a16="http://schemas.microsoft.com/office/drawing/2014/main" id="{D887BB28-5FF9-2CBD-456F-0FA128E5CAE2}"/>
              </a:ext>
            </a:extLst>
          </p:cNvPr>
          <p:cNvSpPr/>
          <p:nvPr/>
        </p:nvSpPr>
        <p:spPr>
          <a:xfrm>
            <a:off x="231156" y="5341625"/>
            <a:ext cx="11694290" cy="1015663"/>
          </a:xfrm>
          <a:prstGeom prst="rect">
            <a:avLst/>
          </a:prstGeom>
          <a:solidFill>
            <a:schemeClr val="bg1">
              <a:alpha val="80000"/>
            </a:schemeClr>
          </a:solidFill>
        </p:spPr>
        <p:txBody>
          <a:bodyPr wrap="square">
            <a:spAutoFit/>
          </a:bodyPr>
          <a:lstStyle/>
          <a:p>
            <a:pPr algn="just" defTabSz="293202" latinLnBrk="0">
              <a:defRPr/>
            </a:pPr>
            <a:r>
              <a:rPr lang="fr-FR" sz="2000" b="1" dirty="0">
                <a:solidFill>
                  <a:srgbClr val="6B49FF"/>
                </a:solidFill>
                <a:latin typeface="Verdana" panose="020B0604030504040204" pitchFamily="34" charset="0"/>
                <a:ea typeface="Verdana" panose="020B0604030504040204" pitchFamily="34" charset="0"/>
                <a:cs typeface="Verdana" panose="020B0604030504040204" pitchFamily="34" charset="0"/>
              </a:rPr>
              <a:t>Objectif ultime </a:t>
            </a:r>
            <a:r>
              <a:rPr lang="fr-FR" sz="2000" dirty="0">
                <a:solidFill>
                  <a:srgbClr val="6B49FF"/>
                </a:solidFill>
                <a:latin typeface="Verdana" panose="020B0604030504040204" pitchFamily="34" charset="0"/>
                <a:ea typeface="Verdana" panose="020B0604030504040204" pitchFamily="34" charset="0"/>
                <a:cs typeface="Verdana" panose="020B0604030504040204" pitchFamily="34" charset="0"/>
              </a:rPr>
              <a:t>: Faire émerger un secteur énergétique </a:t>
            </a:r>
            <a:r>
              <a:rPr lang="fr-FR" sz="2000" b="1" dirty="0">
                <a:solidFill>
                  <a:srgbClr val="6B49FF"/>
                </a:solidFill>
                <a:latin typeface="Verdana" panose="020B0604030504040204" pitchFamily="34" charset="0"/>
                <a:ea typeface="Verdana" panose="020B0604030504040204" pitchFamily="34" charset="0"/>
                <a:cs typeface="Verdana" panose="020B0604030504040204" pitchFamily="34" charset="0"/>
              </a:rPr>
              <a:t>financièrement autonome et performant</a:t>
            </a:r>
            <a:r>
              <a:rPr lang="fr-FR" sz="2000" dirty="0">
                <a:solidFill>
                  <a:srgbClr val="6B49FF"/>
                </a:solidFill>
                <a:latin typeface="Verdana" panose="020B0604030504040204" pitchFamily="34" charset="0"/>
                <a:ea typeface="Verdana" panose="020B0604030504040204" pitchFamily="34" charset="0"/>
                <a:cs typeface="Verdana" panose="020B0604030504040204" pitchFamily="34" charset="0"/>
              </a:rPr>
              <a:t>, capable de s’autofinancer, d’attirer massivement les investisseurs et de fournir une électricité fiable et durable, sans être une charge pour les finances publiques</a:t>
            </a:r>
            <a:endParaRPr lang="fr-FR" altLang="en-US" b="1" dirty="0">
              <a:solidFill>
                <a:srgbClr val="6B49FF"/>
              </a:solidFill>
              <a:latin typeface="+mj-lt"/>
              <a:ea typeface="Calibri" panose="020F0502020204030204" pitchFamily="34" charset="0"/>
              <a:cs typeface="Times New Roman" panose="02020603050405020304" pitchFamily="18" charset="0"/>
            </a:endParaRPr>
          </a:p>
        </p:txBody>
      </p:sp>
      <p:grpSp>
        <p:nvGrpSpPr>
          <p:cNvPr id="17" name="Groupe 16"/>
          <p:cNvGrpSpPr/>
          <p:nvPr/>
        </p:nvGrpSpPr>
        <p:grpSpPr>
          <a:xfrm>
            <a:off x="4455" y="3961403"/>
            <a:ext cx="12192000" cy="1456679"/>
            <a:chOff x="4455" y="3948703"/>
            <a:chExt cx="12192000" cy="1456679"/>
          </a:xfrm>
        </p:grpSpPr>
        <p:grpSp>
          <p:nvGrpSpPr>
            <p:cNvPr id="16" name="Groupe 15"/>
            <p:cNvGrpSpPr/>
            <p:nvPr/>
          </p:nvGrpSpPr>
          <p:grpSpPr>
            <a:xfrm>
              <a:off x="4455" y="3948703"/>
              <a:ext cx="12192000" cy="1456679"/>
              <a:chOff x="4455" y="3948703"/>
              <a:chExt cx="12192000" cy="1456679"/>
            </a:xfrm>
          </p:grpSpPr>
          <p:sp>
            <p:nvSpPr>
              <p:cNvPr id="20" name="직사각형 19">
                <a:extLst>
                  <a:ext uri="{FF2B5EF4-FFF2-40B4-BE49-F238E27FC236}">
                    <a16:creationId xmlns:a16="http://schemas.microsoft.com/office/drawing/2014/main" id="{7D387CD9-E156-8F40-1D97-8A81CE597A55}"/>
                  </a:ext>
                </a:extLst>
              </p:cNvPr>
              <p:cNvSpPr/>
              <p:nvPr/>
            </p:nvSpPr>
            <p:spPr>
              <a:xfrm>
                <a:off x="4455" y="4005712"/>
                <a:ext cx="12192000" cy="11177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7" name="제목 3">
                <a:extLst>
                  <a:ext uri="{FF2B5EF4-FFF2-40B4-BE49-F238E27FC236}">
                    <a16:creationId xmlns:a16="http://schemas.microsoft.com/office/drawing/2014/main" id="{D28DF1DC-A153-747D-0EEC-D0232E80A847}"/>
                  </a:ext>
                </a:extLst>
              </p:cNvPr>
              <p:cNvSpPr txBox="1">
                <a:spLocks/>
              </p:cNvSpPr>
              <p:nvPr/>
            </p:nvSpPr>
            <p:spPr>
              <a:xfrm flipH="1">
                <a:off x="3085375" y="4719620"/>
                <a:ext cx="2108362" cy="43088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nSpc>
                    <a:spcPct val="100000"/>
                  </a:lnSpc>
                </a:pPr>
                <a:r>
                  <a:rPr lang="da-DK" altLang="ko-KR" sz="1400" b="0" dirty="0">
                    <a:cs typeface="Calibri" panose="020F0502020204030204" pitchFamily="34" charset="0"/>
                  </a:rPr>
                  <a:t>Amelioration de la Sécurité énergetique</a:t>
                </a:r>
                <a:endParaRPr lang="en-US" altLang="ko-KR" sz="1400" b="0" dirty="0">
                  <a:solidFill>
                    <a:schemeClr val="tx1">
                      <a:lumMod val="50000"/>
                      <a:lumOff val="50000"/>
                    </a:schemeClr>
                  </a:solidFill>
                  <a:cs typeface="Calibri" panose="020F0502020204030204" pitchFamily="34" charset="0"/>
                </a:endParaRPr>
              </a:p>
            </p:txBody>
          </p:sp>
          <p:sp>
            <p:nvSpPr>
              <p:cNvPr id="89" name="제목 3">
                <a:extLst>
                  <a:ext uri="{FF2B5EF4-FFF2-40B4-BE49-F238E27FC236}">
                    <a16:creationId xmlns:a16="http://schemas.microsoft.com/office/drawing/2014/main" id="{F8DF636D-C121-5C45-2807-CC572C04D345}"/>
                  </a:ext>
                </a:extLst>
              </p:cNvPr>
              <p:cNvSpPr txBox="1">
                <a:spLocks/>
              </p:cNvSpPr>
              <p:nvPr/>
            </p:nvSpPr>
            <p:spPr>
              <a:xfrm flipH="1">
                <a:off x="9567157" y="4614493"/>
                <a:ext cx="1297604" cy="43088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nSpc>
                    <a:spcPct val="100000"/>
                  </a:lnSpc>
                </a:pPr>
                <a:r>
                  <a:rPr lang="da-DK" altLang="ko-KR" sz="1400" b="0" dirty="0">
                    <a:cs typeface="Calibri" panose="020F0502020204030204" pitchFamily="34" charset="0"/>
                  </a:rPr>
                  <a:t>Croissance économique</a:t>
                </a:r>
                <a:endParaRPr lang="en-US" altLang="ko-KR" sz="1400" b="0" dirty="0">
                  <a:solidFill>
                    <a:schemeClr val="tx1">
                      <a:lumMod val="50000"/>
                      <a:lumOff val="50000"/>
                    </a:schemeClr>
                  </a:solidFill>
                  <a:cs typeface="Calibri" panose="020F0502020204030204" pitchFamily="34" charset="0"/>
                </a:endParaRPr>
              </a:p>
            </p:txBody>
          </p:sp>
          <p:sp>
            <p:nvSpPr>
              <p:cNvPr id="90" name="제목 3">
                <a:extLst>
                  <a:ext uri="{FF2B5EF4-FFF2-40B4-BE49-F238E27FC236}">
                    <a16:creationId xmlns:a16="http://schemas.microsoft.com/office/drawing/2014/main" id="{3A9F818C-F8C9-6ACF-EC51-6D1A54790BB5}"/>
                  </a:ext>
                </a:extLst>
              </p:cNvPr>
              <p:cNvSpPr txBox="1">
                <a:spLocks/>
              </p:cNvSpPr>
              <p:nvPr/>
            </p:nvSpPr>
            <p:spPr>
              <a:xfrm flipH="1">
                <a:off x="184656" y="4692533"/>
                <a:ext cx="2215643" cy="43088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nSpc>
                    <a:spcPct val="100000"/>
                  </a:lnSpc>
                </a:pPr>
                <a:r>
                  <a:rPr lang="fr-FR" altLang="ko-KR" sz="1400" b="0" dirty="0">
                    <a:cs typeface="Calibri" panose="020F0502020204030204" pitchFamily="34" charset="0"/>
                  </a:rPr>
                  <a:t>énergie durable pour les populations</a:t>
                </a:r>
                <a:endParaRPr lang="en-US" altLang="ko-KR" sz="1400" b="0" dirty="0">
                  <a:solidFill>
                    <a:schemeClr val="tx1">
                      <a:lumMod val="50000"/>
                      <a:lumOff val="50000"/>
                    </a:schemeClr>
                  </a:solidFill>
                  <a:cs typeface="Calibri" panose="020F0502020204030204" pitchFamily="34" charset="0"/>
                </a:endParaRPr>
              </a:p>
            </p:txBody>
          </p:sp>
          <p:sp>
            <p:nvSpPr>
              <p:cNvPr id="11" name="Rectangle 10">
                <a:extLst>
                  <a:ext uri="{FF2B5EF4-FFF2-40B4-BE49-F238E27FC236}">
                    <a16:creationId xmlns:a16="http://schemas.microsoft.com/office/drawing/2014/main" id="{C6B4D5B1-16CF-0573-CC94-561AA2B5A1FD}"/>
                  </a:ext>
                </a:extLst>
              </p:cNvPr>
              <p:cNvSpPr/>
              <p:nvPr/>
            </p:nvSpPr>
            <p:spPr>
              <a:xfrm>
                <a:off x="5318356" y="4612857"/>
                <a:ext cx="3683563" cy="792525"/>
              </a:xfrm>
              <a:prstGeom prst="rect">
                <a:avLst/>
              </a:prstGeom>
              <a:noFill/>
              <a:ln>
                <a:noFill/>
              </a:ln>
            </p:spPr>
            <p:txBody>
              <a:bodyPr wrap="square">
                <a:spAutoFit/>
              </a:bodyPr>
              <a:lstStyle/>
              <a:p>
                <a:pPr algn="ctr" defTabSz="293202" latinLnBrk="0">
                  <a:defRPr/>
                </a:pPr>
                <a:r>
                  <a:rPr lang="fr-FR" sz="1400" b="0" dirty="0">
                    <a:solidFill>
                      <a:srgbClr val="6B49FF"/>
                    </a:solidFill>
                    <a:latin typeface="+mj-lt"/>
                    <a:cs typeface="Calibri" panose="020F0502020204030204" pitchFamily="34" charset="0"/>
                  </a:rPr>
                  <a:t>lutte contre les changements climatiques </a:t>
                </a:r>
                <a:endParaRPr lang="en-US" altLang="ko-KR" sz="1400" b="0" dirty="0">
                  <a:solidFill>
                    <a:srgbClr val="6B49FF"/>
                  </a:solidFill>
                  <a:latin typeface="+mj-lt"/>
                  <a:cs typeface="Calibri" panose="020F0502020204030204" pitchFamily="34" charset="0"/>
                </a:endParaRPr>
              </a:p>
              <a:p>
                <a:pPr algn="ctr" defTabSz="293202" latinLnBrk="0">
                  <a:defRPr/>
                </a:pPr>
                <a:endParaRPr lang="fr-FR" altLang="en-US" sz="1750" b="1" dirty="0">
                  <a:solidFill>
                    <a:srgbClr val="6B49FF"/>
                  </a:solidFill>
                  <a:latin typeface="+mj-lt"/>
                  <a:ea typeface="Calibri" panose="020F0502020204030204" pitchFamily="34" charset="0"/>
                  <a:cs typeface="Times New Roman" panose="02020603050405020304" pitchFamily="18" charset="0"/>
                </a:endParaRPr>
              </a:p>
            </p:txBody>
          </p:sp>
          <p:pic>
            <p:nvPicPr>
              <p:cNvPr id="21" name="Graphic 20" descr="Unlock">
                <a:extLst>
                  <a:ext uri="{FF2B5EF4-FFF2-40B4-BE49-F238E27FC236}">
                    <a16:creationId xmlns:a16="http://schemas.microsoft.com/office/drawing/2014/main" id="{3797C298-52F9-F3B0-0703-45A32A74E6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3514" y="4016430"/>
                <a:ext cx="703190" cy="703190"/>
              </a:xfrm>
              <a:prstGeom prst="rect">
                <a:avLst/>
              </a:prstGeom>
            </p:spPr>
          </p:pic>
          <p:pic>
            <p:nvPicPr>
              <p:cNvPr id="28" name="Graphic 27" descr="Open hand with plant">
                <a:extLst>
                  <a:ext uri="{FF2B5EF4-FFF2-40B4-BE49-F238E27FC236}">
                    <a16:creationId xmlns:a16="http://schemas.microsoft.com/office/drawing/2014/main" id="{85E9039B-E426-A5AA-A46F-C4723B6C1F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466" y="3948703"/>
                <a:ext cx="763108" cy="763108"/>
              </a:xfrm>
              <a:prstGeom prst="rect">
                <a:avLst/>
              </a:prstGeom>
            </p:spPr>
          </p:pic>
          <p:pic>
            <p:nvPicPr>
              <p:cNvPr id="38" name="Graphic 37" descr="Lightning">
                <a:extLst>
                  <a:ext uri="{FF2B5EF4-FFF2-40B4-BE49-F238E27FC236}">
                    <a16:creationId xmlns:a16="http://schemas.microsoft.com/office/drawing/2014/main" id="{104CC40B-2423-4FD7-4687-EECEBD1A0D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6612" y="3948703"/>
                <a:ext cx="807688" cy="807688"/>
              </a:xfrm>
              <a:prstGeom prst="rect">
                <a:avLst/>
              </a:prstGeom>
            </p:spPr>
          </p:pic>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8219" y="3990255"/>
                <a:ext cx="675481" cy="675481"/>
              </a:xfrm>
              <a:prstGeom prst="rect">
                <a:avLst/>
              </a:prstGeom>
            </p:spPr>
          </p:pic>
        </p:grpSp>
        <p:cxnSp>
          <p:nvCxnSpPr>
            <p:cNvPr id="27" name="직선 연결선 21">
              <a:extLst>
                <a:ext uri="{FF2B5EF4-FFF2-40B4-BE49-F238E27FC236}">
                  <a16:creationId xmlns:a16="http://schemas.microsoft.com/office/drawing/2014/main" id="{39C327B4-2796-A719-62D9-A427FDB3A04D}"/>
                </a:ext>
              </a:extLst>
            </p:cNvPr>
            <p:cNvCxnSpPr>
              <a:cxnSpLocks/>
            </p:cNvCxnSpPr>
            <p:nvPr/>
          </p:nvCxnSpPr>
          <p:spPr>
            <a:xfrm>
              <a:off x="5382419" y="4005711"/>
              <a:ext cx="0" cy="11069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직선 연결선 21">
              <a:extLst>
                <a:ext uri="{FF2B5EF4-FFF2-40B4-BE49-F238E27FC236}">
                  <a16:creationId xmlns:a16="http://schemas.microsoft.com/office/drawing/2014/main" id="{39C327B4-2796-A719-62D9-A427FDB3A04D}"/>
                </a:ext>
              </a:extLst>
            </p:cNvPr>
            <p:cNvCxnSpPr>
              <a:cxnSpLocks/>
            </p:cNvCxnSpPr>
            <p:nvPr/>
          </p:nvCxnSpPr>
          <p:spPr>
            <a:xfrm>
              <a:off x="9001919" y="4005711"/>
              <a:ext cx="0" cy="11069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21">
              <a:extLst>
                <a:ext uri="{FF2B5EF4-FFF2-40B4-BE49-F238E27FC236}">
                  <a16:creationId xmlns:a16="http://schemas.microsoft.com/office/drawing/2014/main" id="{39C327B4-2796-A719-62D9-A427FDB3A04D}"/>
                </a:ext>
              </a:extLst>
            </p:cNvPr>
            <p:cNvCxnSpPr>
              <a:cxnSpLocks/>
            </p:cNvCxnSpPr>
            <p:nvPr/>
          </p:nvCxnSpPr>
          <p:spPr>
            <a:xfrm>
              <a:off x="2728119" y="3990255"/>
              <a:ext cx="0" cy="11069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563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506B1599-8F81-E68C-8403-09165825E31B}"/>
              </a:ext>
            </a:extLst>
          </p:cNvPr>
          <p:cNvSpPr/>
          <p:nvPr/>
        </p:nvSpPr>
        <p:spPr>
          <a:xfrm>
            <a:off x="10525125" y="0"/>
            <a:ext cx="180975" cy="1471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제목 3">
            <a:extLst>
              <a:ext uri="{FF2B5EF4-FFF2-40B4-BE49-F238E27FC236}">
                <a16:creationId xmlns:a16="http://schemas.microsoft.com/office/drawing/2014/main" id="{E26BF08B-C518-AD7D-A1ED-71B9CE8ADAFB}"/>
              </a:ext>
            </a:extLst>
          </p:cNvPr>
          <p:cNvSpPr txBox="1">
            <a:spLocks/>
          </p:cNvSpPr>
          <p:nvPr/>
        </p:nvSpPr>
        <p:spPr>
          <a:xfrm flipH="1">
            <a:off x="10679125" y="-32759"/>
            <a:ext cx="139700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fr-FR" sz="8800" noProof="0" dirty="0">
                <a:cs typeface="Calibri" panose="020F0502020204030204" pitchFamily="34" charset="0"/>
              </a:rPr>
              <a:t>3</a:t>
            </a:r>
            <a:r>
              <a:rPr lang="fr-FR" sz="3200" noProof="0" dirty="0">
                <a:cs typeface="Calibri" panose="020F0502020204030204" pitchFamily="34" charset="0"/>
              </a:rPr>
              <a:t>.1/3</a:t>
            </a:r>
            <a:endParaRPr lang="fr-FR" sz="3600" b="0" noProof="0" dirty="0">
              <a:cs typeface="Calibri" panose="020F0502020204030204" pitchFamily="34" charset="0"/>
            </a:endParaRPr>
          </a:p>
        </p:txBody>
      </p:sp>
      <p:sp>
        <p:nvSpPr>
          <p:cNvPr id="23" name="직사각형 13">
            <a:extLst>
              <a:ext uri="{FF2B5EF4-FFF2-40B4-BE49-F238E27FC236}">
                <a16:creationId xmlns:a16="http://schemas.microsoft.com/office/drawing/2014/main" id="{8BDE6708-4875-AFBC-BB3C-0B44D85278B6}"/>
              </a:ext>
            </a:extLst>
          </p:cNvPr>
          <p:cNvSpPr/>
          <p:nvPr/>
        </p:nvSpPr>
        <p:spPr>
          <a:xfrm>
            <a:off x="2079206" y="2084866"/>
            <a:ext cx="45719" cy="3563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Picture 24">
            <a:extLst>
              <a:ext uri="{FF2B5EF4-FFF2-40B4-BE49-F238E27FC236}">
                <a16:creationId xmlns:a16="http://schemas.microsoft.com/office/drawing/2014/main" id="{06B44B88-E563-4556-1072-82C0666DC416}"/>
              </a:ext>
            </a:extLst>
          </p:cNvPr>
          <p:cNvPicPr>
            <a:picLocks noChangeAspect="1"/>
          </p:cNvPicPr>
          <p:nvPr/>
        </p:nvPicPr>
        <p:blipFill>
          <a:blip r:embed="rId3"/>
          <a:stretch>
            <a:fillRect/>
          </a:stretch>
        </p:blipFill>
        <p:spPr>
          <a:xfrm>
            <a:off x="292556" y="4643730"/>
            <a:ext cx="1519589" cy="1927774"/>
          </a:xfrm>
          <a:prstGeom prst="rect">
            <a:avLst/>
          </a:prstGeom>
        </p:spPr>
      </p:pic>
      <p:sp>
        <p:nvSpPr>
          <p:cNvPr id="9" name="Rectangle 8">
            <a:extLst>
              <a:ext uri="{FF2B5EF4-FFF2-40B4-BE49-F238E27FC236}">
                <a16:creationId xmlns:a16="http://schemas.microsoft.com/office/drawing/2014/main" id="{EAA22B37-4D96-0957-7004-595D2EAAB6FE}"/>
              </a:ext>
            </a:extLst>
          </p:cNvPr>
          <p:cNvSpPr/>
          <p:nvPr/>
        </p:nvSpPr>
        <p:spPr>
          <a:xfrm>
            <a:off x="483056" y="389633"/>
            <a:ext cx="9642477" cy="815608"/>
          </a:xfrm>
          <a:prstGeom prst="rect">
            <a:avLst/>
          </a:prstGeom>
          <a:noFill/>
        </p:spPr>
        <p:txBody>
          <a:bodyPr wrap="square">
            <a:spAutoFit/>
          </a:bodyPr>
          <a:lstStyle/>
          <a:p>
            <a:pPr algn="r" defTabSz="293202" latinLnBrk="0">
              <a:defRPr/>
            </a:pPr>
            <a:r>
              <a:rPr lang="fr-FR" altLang="en-US" sz="4000" b="1" dirty="0">
                <a:solidFill>
                  <a:srgbClr val="6B49FF"/>
                </a:solidFill>
                <a:latin typeface="+mj-lt"/>
                <a:ea typeface="Calibri" panose="020F0502020204030204" pitchFamily="34" charset="0"/>
                <a:cs typeface="Times New Roman" panose="02020603050405020304" pitchFamily="18" charset="0"/>
              </a:rPr>
              <a:t>Vision et stratégie</a:t>
            </a:r>
          </a:p>
          <a:p>
            <a:pPr algn="ctr" defTabSz="293202" latinLnBrk="0">
              <a:defRPr/>
            </a:pPr>
            <a:endParaRPr lang="fr-FR" altLang="en-US" sz="700" b="1" dirty="0">
              <a:latin typeface="+mj-lt"/>
              <a:ea typeface="Calibri" panose="020F0502020204030204" pitchFamily="34" charset="0"/>
              <a:cs typeface="Times New Roman" panose="02020603050405020304" pitchFamily="18" charset="0"/>
            </a:endParaRPr>
          </a:p>
        </p:txBody>
      </p:sp>
      <p:sp>
        <p:nvSpPr>
          <p:cNvPr id="4" name="AutoShape 2" descr="Generated imag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15885" t="22461" r="23047" b="32226"/>
          <a:stretch/>
        </p:blipFill>
        <p:spPr>
          <a:xfrm rot="17754697">
            <a:off x="-155005" y="2972656"/>
            <a:ext cx="2271284" cy="1123535"/>
          </a:xfrm>
          <a:prstGeom prst="rect">
            <a:avLst/>
          </a:prstGeom>
        </p:spPr>
      </p:pic>
      <p:pic>
        <p:nvPicPr>
          <p:cNvPr id="3" name="Image 2">
            <a:extLst>
              <a:ext uri="{FF2B5EF4-FFF2-40B4-BE49-F238E27FC236}">
                <a16:creationId xmlns:a16="http://schemas.microsoft.com/office/drawing/2014/main" id="{0803FECB-2410-A131-B821-8E9D46256599}"/>
              </a:ext>
            </a:extLst>
          </p:cNvPr>
          <p:cNvPicPr>
            <a:picLocks noChangeAspect="1"/>
          </p:cNvPicPr>
          <p:nvPr/>
        </p:nvPicPr>
        <p:blipFill>
          <a:blip r:embed="rId5"/>
          <a:stretch>
            <a:fillRect/>
          </a:stretch>
        </p:blipFill>
        <p:spPr>
          <a:xfrm>
            <a:off x="9791704" y="2826280"/>
            <a:ext cx="2107740" cy="2740769"/>
          </a:xfrm>
          <a:prstGeom prst="rect">
            <a:avLst/>
          </a:prstGeom>
        </p:spPr>
      </p:pic>
      <p:pic>
        <p:nvPicPr>
          <p:cNvPr id="11" name="Image 10">
            <a:extLst>
              <a:ext uri="{FF2B5EF4-FFF2-40B4-BE49-F238E27FC236}">
                <a16:creationId xmlns:a16="http://schemas.microsoft.com/office/drawing/2014/main" id="{981C138A-2823-9C74-843C-92B5850D874C}"/>
              </a:ext>
            </a:extLst>
          </p:cNvPr>
          <p:cNvPicPr>
            <a:picLocks noChangeAspect="1"/>
          </p:cNvPicPr>
          <p:nvPr/>
        </p:nvPicPr>
        <p:blipFill>
          <a:blip r:embed="rId6"/>
          <a:stretch>
            <a:fillRect/>
          </a:stretch>
        </p:blipFill>
        <p:spPr>
          <a:xfrm>
            <a:off x="7704054" y="4904565"/>
            <a:ext cx="1859895" cy="1487499"/>
          </a:xfrm>
          <a:prstGeom prst="rect">
            <a:avLst/>
          </a:prstGeom>
          <a:ln>
            <a:solidFill>
              <a:schemeClr val="tx1"/>
            </a:solidFill>
          </a:ln>
        </p:spPr>
      </p:pic>
      <p:sp>
        <p:nvSpPr>
          <p:cNvPr id="16" name="ZoneTexte 15">
            <a:extLst>
              <a:ext uri="{FF2B5EF4-FFF2-40B4-BE49-F238E27FC236}">
                <a16:creationId xmlns:a16="http://schemas.microsoft.com/office/drawing/2014/main" id="{A114D1D2-DF35-036A-69B1-3E9E0005C934}"/>
              </a:ext>
            </a:extLst>
          </p:cNvPr>
          <p:cNvSpPr txBox="1"/>
          <p:nvPr/>
        </p:nvSpPr>
        <p:spPr>
          <a:xfrm>
            <a:off x="2391985" y="1446021"/>
            <a:ext cx="9359747" cy="830997"/>
          </a:xfrm>
          <a:prstGeom prst="rect">
            <a:avLst/>
          </a:prstGeom>
          <a:noFill/>
        </p:spPr>
        <p:txBody>
          <a:bodyPr wrap="square">
            <a:spAutoFit/>
          </a:bodyPr>
          <a:lstStyle/>
          <a:p>
            <a:pPr defTabSz="293202" latinLnBrk="0">
              <a:defRPr/>
            </a:pPr>
            <a:r>
              <a:rPr lang="fr-FR" sz="2400" b="1" dirty="0">
                <a:latin typeface="+mj-lt"/>
                <a:ea typeface="Calibri" panose="020F0502020204030204" pitchFamily="34" charset="0"/>
                <a:cs typeface="Times New Roman" panose="02020603050405020304" pitchFamily="18" charset="0"/>
              </a:rPr>
              <a:t>…les documents de stratégies adoptées (SND30, PDER, PDRSE, COMPACT, CDN, …) Vers la transition énergétique</a:t>
            </a:r>
          </a:p>
        </p:txBody>
      </p:sp>
      <p:pic>
        <p:nvPicPr>
          <p:cNvPr id="17" name="Image 16">
            <a:extLst>
              <a:ext uri="{FF2B5EF4-FFF2-40B4-BE49-F238E27FC236}">
                <a16:creationId xmlns:a16="http://schemas.microsoft.com/office/drawing/2014/main" id="{0A13E566-1FEE-893E-FAC2-19F1925249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3945" y="2701000"/>
            <a:ext cx="1918205" cy="1628185"/>
          </a:xfrm>
          <a:prstGeom prst="rect">
            <a:avLst/>
          </a:prstGeom>
        </p:spPr>
      </p:pic>
      <p:pic>
        <p:nvPicPr>
          <p:cNvPr id="18" name="Image 17">
            <a:extLst>
              <a:ext uri="{FF2B5EF4-FFF2-40B4-BE49-F238E27FC236}">
                <a16:creationId xmlns:a16="http://schemas.microsoft.com/office/drawing/2014/main" id="{13BF272A-AFC7-9D63-3B1E-3E06D7C21045}"/>
              </a:ext>
            </a:extLst>
          </p:cNvPr>
          <p:cNvPicPr>
            <a:picLocks noChangeAspect="1"/>
          </p:cNvPicPr>
          <p:nvPr/>
        </p:nvPicPr>
        <p:blipFill>
          <a:blip r:embed="rId8"/>
          <a:stretch>
            <a:fillRect/>
          </a:stretch>
        </p:blipFill>
        <p:spPr>
          <a:xfrm>
            <a:off x="3978203" y="3182556"/>
            <a:ext cx="1703978" cy="2370635"/>
          </a:xfrm>
          <a:prstGeom prst="rect">
            <a:avLst/>
          </a:prstGeom>
        </p:spPr>
      </p:pic>
      <p:pic>
        <p:nvPicPr>
          <p:cNvPr id="20" name="Image 19">
            <a:extLst>
              <a:ext uri="{FF2B5EF4-FFF2-40B4-BE49-F238E27FC236}">
                <a16:creationId xmlns:a16="http://schemas.microsoft.com/office/drawing/2014/main" id="{6D31E47A-A0B6-1395-E7F8-E6E59D198082}"/>
              </a:ext>
            </a:extLst>
          </p:cNvPr>
          <p:cNvPicPr>
            <a:picLocks noChangeAspect="1"/>
          </p:cNvPicPr>
          <p:nvPr/>
        </p:nvPicPr>
        <p:blipFill>
          <a:blip r:embed="rId9"/>
          <a:stretch>
            <a:fillRect/>
          </a:stretch>
        </p:blipFill>
        <p:spPr>
          <a:xfrm>
            <a:off x="5773581" y="2401581"/>
            <a:ext cx="1774665" cy="2370635"/>
          </a:xfrm>
          <a:prstGeom prst="rect">
            <a:avLst/>
          </a:prstGeom>
          <a:ln>
            <a:solidFill>
              <a:schemeClr val="tx1"/>
            </a:solidFill>
          </a:ln>
        </p:spPr>
      </p:pic>
      <p:pic>
        <p:nvPicPr>
          <p:cNvPr id="21" name="Image 20">
            <a:extLst>
              <a:ext uri="{FF2B5EF4-FFF2-40B4-BE49-F238E27FC236}">
                <a16:creationId xmlns:a16="http://schemas.microsoft.com/office/drawing/2014/main" id="{0884845D-D7E3-360F-7EDB-FD8D129FCE5B}"/>
              </a:ext>
            </a:extLst>
          </p:cNvPr>
          <p:cNvPicPr>
            <a:picLocks noChangeAspect="1"/>
          </p:cNvPicPr>
          <p:nvPr/>
        </p:nvPicPr>
        <p:blipFill>
          <a:blip r:embed="rId10"/>
          <a:stretch>
            <a:fillRect/>
          </a:stretch>
        </p:blipFill>
        <p:spPr>
          <a:xfrm>
            <a:off x="1540042" y="2532773"/>
            <a:ext cx="2315899" cy="3359950"/>
          </a:xfrm>
          <a:prstGeom prst="rect">
            <a:avLst/>
          </a:prstGeom>
        </p:spPr>
      </p:pic>
      <p:sp>
        <p:nvSpPr>
          <p:cNvPr id="12" name="Ellipse 11">
            <a:extLst>
              <a:ext uri="{FF2B5EF4-FFF2-40B4-BE49-F238E27FC236}">
                <a16:creationId xmlns:a16="http://schemas.microsoft.com/office/drawing/2014/main" id="{BC130E36-B890-FCB1-C82E-308457434F0D}"/>
              </a:ext>
            </a:extLst>
          </p:cNvPr>
          <p:cNvSpPr/>
          <p:nvPr/>
        </p:nvSpPr>
        <p:spPr>
          <a:xfrm>
            <a:off x="9557850" y="2267464"/>
            <a:ext cx="2773849" cy="4123443"/>
          </a:xfrm>
          <a:prstGeom prst="ellipse">
            <a:avLst/>
          </a:prstGeom>
          <a:noFill/>
          <a:ln w="15875">
            <a:solidFill>
              <a:srgbClr val="C00000"/>
            </a:solidFill>
          </a:ln>
        </p:spPr>
        <p:txBody>
          <a:bodyPr wrap="square" rtlCol="0" anchor="ctr">
            <a:spAutoFit/>
          </a:bodyPr>
          <a:lstStyle/>
          <a:p>
            <a:pPr algn="just" defTabSz="293202" latinLnBrk="0"/>
            <a:endParaRPr lang="fr-FR" sz="2000" b="1" dirty="0">
              <a:solidFill>
                <a:srgbClr val="6B49FF"/>
              </a:solidFill>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6768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506B1599-8F81-E68C-8403-09165825E31B}"/>
              </a:ext>
            </a:extLst>
          </p:cNvPr>
          <p:cNvSpPr/>
          <p:nvPr/>
        </p:nvSpPr>
        <p:spPr>
          <a:xfrm>
            <a:off x="10525125" y="0"/>
            <a:ext cx="180975" cy="1471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제목 3">
            <a:extLst>
              <a:ext uri="{FF2B5EF4-FFF2-40B4-BE49-F238E27FC236}">
                <a16:creationId xmlns:a16="http://schemas.microsoft.com/office/drawing/2014/main" id="{E26BF08B-C518-AD7D-A1ED-71B9CE8ADAFB}"/>
              </a:ext>
            </a:extLst>
          </p:cNvPr>
          <p:cNvSpPr txBox="1">
            <a:spLocks/>
          </p:cNvSpPr>
          <p:nvPr/>
        </p:nvSpPr>
        <p:spPr>
          <a:xfrm flipH="1">
            <a:off x="10679125" y="-32759"/>
            <a:ext cx="1397000" cy="1354217"/>
          </a:xfrm>
          <a:prstGeom prst="rect">
            <a:avLst/>
          </a:prstGeom>
          <a:noFill/>
          <a:effectLst/>
        </p:spPr>
        <p:txBody>
          <a:bodyPr wrap="square" lIns="0" tIns="0" rIns="0" bIns="0" anchor="ctr">
            <a:spAutoFit/>
          </a:bodyPr>
          <a:lstStyle>
            <a:defPPr>
              <a:defRPr lang="ko-KR"/>
            </a:defPPr>
            <a:lvl1pPr algn="ctr">
              <a:lnSpc>
                <a:spcPct val="80000"/>
              </a:lnSpc>
              <a:spcBef>
                <a:spcPct val="0"/>
              </a:spcBef>
              <a:spcAft>
                <a:spcPts val="200"/>
              </a:spcAft>
              <a:defRPr sz="11500" b="1">
                <a:solidFill>
                  <a:schemeClr val="accent1"/>
                </a:solidFill>
                <a:latin typeface="+mj-lt"/>
                <a:cs typeface="Poppins" panose="02000000000000000000" pitchFamily="2" charset="0"/>
              </a:defRPr>
            </a:lvl1pPr>
          </a:lstStyle>
          <a:p>
            <a:pPr algn="r">
              <a:lnSpc>
                <a:spcPct val="100000"/>
              </a:lnSpc>
            </a:pPr>
            <a:r>
              <a:rPr lang="fr-FR" sz="8800" noProof="0" dirty="0">
                <a:cs typeface="Calibri" panose="020F0502020204030204" pitchFamily="34" charset="0"/>
              </a:rPr>
              <a:t>3</a:t>
            </a:r>
            <a:r>
              <a:rPr lang="fr-FR" sz="3200" noProof="0" dirty="0">
                <a:cs typeface="Calibri" panose="020F0502020204030204" pitchFamily="34" charset="0"/>
              </a:rPr>
              <a:t>.2/3</a:t>
            </a:r>
            <a:endParaRPr lang="fr-FR" sz="3600" b="0" noProof="0" dirty="0">
              <a:cs typeface="Calibri" panose="020F0502020204030204" pitchFamily="34" charset="0"/>
            </a:endParaRPr>
          </a:p>
        </p:txBody>
      </p:sp>
      <p:sp>
        <p:nvSpPr>
          <p:cNvPr id="4" name="AutoShape 2" descr="Generated imag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ZoneTexte 28">
            <a:extLst>
              <a:ext uri="{FF2B5EF4-FFF2-40B4-BE49-F238E27FC236}">
                <a16:creationId xmlns:a16="http://schemas.microsoft.com/office/drawing/2014/main" id="{4A51DC8F-090F-9B1B-A598-18CAE14CA4A0}"/>
              </a:ext>
            </a:extLst>
          </p:cNvPr>
          <p:cNvSpPr txBox="1"/>
          <p:nvPr/>
        </p:nvSpPr>
        <p:spPr>
          <a:xfrm>
            <a:off x="1463725" y="1870896"/>
            <a:ext cx="10502616" cy="1158972"/>
          </a:xfrm>
          <a:prstGeom prst="rect">
            <a:avLst/>
          </a:prstGeom>
          <a:noFill/>
        </p:spPr>
        <p:txBody>
          <a:bodyPr wrap="square">
            <a:spAutoFit/>
          </a:bodyPr>
          <a:lstStyle/>
          <a:p>
            <a:pP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L’objectif est de produire de l’énergie en quantité abondante pour satisfaire l’industrialisation et devenir un pays exportateur d’énergie. </a:t>
            </a:r>
          </a:p>
          <a:p>
            <a:pPr>
              <a:lnSpc>
                <a:spcPct val="107000"/>
              </a:lnSpc>
              <a:spcAft>
                <a:spcPts val="80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6" name="ZoneTexte 35">
            <a:extLst>
              <a:ext uri="{FF2B5EF4-FFF2-40B4-BE49-F238E27FC236}">
                <a16:creationId xmlns:a16="http://schemas.microsoft.com/office/drawing/2014/main" id="{EAAFE827-7329-EA79-D906-27A7ACA0BFDB}"/>
              </a:ext>
            </a:extLst>
          </p:cNvPr>
          <p:cNvSpPr txBox="1"/>
          <p:nvPr/>
        </p:nvSpPr>
        <p:spPr>
          <a:xfrm>
            <a:off x="1732547" y="3429000"/>
            <a:ext cx="10116152" cy="2742417"/>
          </a:xfrm>
          <a:prstGeom prst="rect">
            <a:avLst/>
          </a:prstGeom>
          <a:noFill/>
        </p:spPr>
        <p:txBody>
          <a:bodyPr wrap="square">
            <a:spAutoFit/>
          </a:bodyPr>
          <a:lstStyle/>
          <a:p>
            <a:pPr>
              <a:lnSpc>
                <a:spcPct val="107000"/>
              </a:lnSpc>
              <a:spcAft>
                <a:spcPts val="800"/>
              </a:spcAft>
            </a:pPr>
            <a:r>
              <a:rPr lang="fr-FR" sz="2400" dirty="0">
                <a:effectLst/>
                <a:latin typeface="Arial" panose="020B0604020202020204" pitchFamily="34" charset="0"/>
                <a:ea typeface="Calibri" panose="020F0502020204030204" pitchFamily="34" charset="0"/>
                <a:cs typeface="Arial" panose="020B0604020202020204" pitchFamily="34" charset="0"/>
              </a:rPr>
              <a:t>Trois (03) orientations sont retenues : </a:t>
            </a:r>
          </a:p>
          <a:p>
            <a:pPr>
              <a:lnSpc>
                <a:spcPct val="107000"/>
              </a:lnSpc>
              <a:spcAft>
                <a:spcPts val="800"/>
              </a:spcAft>
            </a:pPr>
            <a:r>
              <a:rPr lang="fr-FR" sz="2400" dirty="0">
                <a:effectLst/>
                <a:latin typeface="Arial" panose="020B0604020202020204" pitchFamily="34" charset="0"/>
                <a:ea typeface="Calibri" panose="020F0502020204030204" pitchFamily="34" charset="0"/>
                <a:cs typeface="Arial" panose="020B0604020202020204" pitchFamily="34" charset="0"/>
              </a:rPr>
              <a:t>(i) développer l’important potentiel hydroélectrique national ; </a:t>
            </a:r>
          </a:p>
          <a:p>
            <a:pPr>
              <a:lnSpc>
                <a:spcPct val="107000"/>
              </a:lnSpc>
              <a:spcAft>
                <a:spcPts val="800"/>
              </a:spcAft>
            </a:pPr>
            <a:r>
              <a:rPr lang="fr-FR" sz="2400" dirty="0">
                <a:effectLst/>
                <a:latin typeface="Arial" panose="020B0604020202020204" pitchFamily="34" charset="0"/>
                <a:ea typeface="Calibri" panose="020F0502020204030204" pitchFamily="34" charset="0"/>
                <a:cs typeface="Arial" panose="020B0604020202020204" pitchFamily="34" charset="0"/>
              </a:rPr>
              <a:t>(ii) développer les énergies alternatives pour mieux répondre aux besoins spécifiques tels que la cuisson des aliments, les transports notamment   urbains, l’électrification urbaine, les industries manufacturières, etc. ; </a:t>
            </a:r>
          </a:p>
          <a:p>
            <a:pPr>
              <a:lnSpc>
                <a:spcPct val="107000"/>
              </a:lnSpc>
              <a:spcAft>
                <a:spcPts val="800"/>
              </a:spcAft>
            </a:pPr>
            <a:r>
              <a:rPr lang="fr-FR" sz="2400" dirty="0">
                <a:effectLst/>
                <a:latin typeface="Arial" panose="020B0604020202020204" pitchFamily="34" charset="0"/>
                <a:ea typeface="Calibri" panose="020F0502020204030204" pitchFamily="34" charset="0"/>
                <a:cs typeface="Arial" panose="020B0604020202020204" pitchFamily="34" charset="0"/>
              </a:rPr>
              <a:t>(iii) renforcer et optimiser l’utilisation de la biomasse.</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472633"/>
      </p:ext>
    </p:extLst>
  </p:cSld>
  <p:clrMapOvr>
    <a:masterClrMapping/>
  </p:clrMapOvr>
  <p:transition spd="slow">
    <p:cover/>
  </p:transition>
</p:sld>
</file>

<file path=ppt/theme/theme1.xml><?xml version="1.0" encoding="utf-8"?>
<a:theme xmlns:a="http://schemas.openxmlformats.org/drawingml/2006/main" name="Office 테마">
  <a:themeElements>
    <a:clrScheme name="사용자 지정 285">
      <a:dk1>
        <a:sysClr val="windowText" lastClr="000000"/>
      </a:dk1>
      <a:lt1>
        <a:srgbClr val="FFFFFF"/>
      </a:lt1>
      <a:dk2>
        <a:srgbClr val="01325F"/>
      </a:dk2>
      <a:lt2>
        <a:srgbClr val="E5F8FF"/>
      </a:lt2>
      <a:accent1>
        <a:srgbClr val="6B49FF"/>
      </a:accent1>
      <a:accent2>
        <a:srgbClr val="68B6FE"/>
      </a:accent2>
      <a:accent3>
        <a:srgbClr val="52D2DF"/>
      </a:accent3>
      <a:accent4>
        <a:srgbClr val="09D9B6"/>
      </a:accent4>
      <a:accent5>
        <a:srgbClr val="9FFBEC"/>
      </a:accent5>
      <a:accent6>
        <a:srgbClr val="9AE357"/>
      </a:accent6>
      <a:hlink>
        <a:srgbClr val="FF8B7F"/>
      </a:hlink>
      <a:folHlink>
        <a:srgbClr val="954F72"/>
      </a:folHlink>
    </a:clrScheme>
    <a:fontScheme name="Montserrat SemiBold, Calibri">
      <a:majorFont>
        <a:latin typeface="Montserrat SemiBold"/>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80000"/>
          </a:schemeClr>
        </a:solidFill>
      </a:spPr>
      <a:bodyPr wrap="square">
        <a:spAutoFit/>
      </a:bodyPr>
      <a:lstStyle>
        <a:defPPr algn="just" defTabSz="293202" latinLnBrk="0">
          <a:defRPr sz="2000" b="1" dirty="0" smtClean="0">
            <a:solidFill>
              <a:srgbClr val="6B49FF"/>
            </a:solidFill>
            <a:latin typeface="Cambria" panose="02040503050406030204" pitchFamily="18" charset="0"/>
            <a:ea typeface="Calibri" panose="020F0502020204030204" pitchFamily="34" charset="0"/>
            <a:cs typeface="Times New Roman" panose="02020603050405020304" pitchFamily="18" charset="0"/>
          </a:defRPr>
        </a:defPPr>
      </a:lst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30725</TotalTime>
  <Words>1237</Words>
  <Application>Microsoft Office PowerPoint</Application>
  <PresentationFormat>Grand écran</PresentationFormat>
  <Paragraphs>270</Paragraphs>
  <Slides>17</Slides>
  <Notes>17</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17</vt:i4>
      </vt:variant>
    </vt:vector>
  </HeadingPairs>
  <TitlesOfParts>
    <vt:vector size="34" baseType="lpstr">
      <vt:lpstr>Montserrat</vt:lpstr>
      <vt:lpstr>Times New Roman</vt:lpstr>
      <vt:lpstr>Verdana</vt:lpstr>
      <vt:lpstr>Cambria</vt:lpstr>
      <vt:lpstr>Cinzel</vt:lpstr>
      <vt:lpstr>Arial Rounded MT Bold</vt:lpstr>
      <vt:lpstr>Avenir Book</vt:lpstr>
      <vt:lpstr>Avenir Heavy</vt:lpstr>
      <vt:lpstr>Montserrat SemiBold</vt:lpstr>
      <vt:lpstr>Calibri</vt:lpstr>
      <vt:lpstr>Lato</vt:lpstr>
      <vt:lpstr>Wingdings</vt:lpstr>
      <vt:lpstr>맑은 고딕</vt:lpstr>
      <vt:lpstr>Arial Black</vt:lpstr>
      <vt:lpstr>Arial</vt:lpstr>
      <vt:lpstr>Open Sans</vt:lpstr>
      <vt:lpstr>Office 테마</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Plan d’action: Actions prioritaires prévues      </vt:lpstr>
      <vt:lpstr>Présentation PowerPoint</vt:lpstr>
      <vt:lpstr>Plan d’action: Actions prioritaires prévues      </vt:lpstr>
      <vt:lpstr>Besoins de financement et rôle des partenaires</vt:lpstr>
      <vt:lpstr>Besoins de financement et rôle des partenaires</vt:lpstr>
      <vt:lpstr>Conclusion et prochaines étapes</vt:lpstr>
      <vt:lpstr>Présentation PowerPoint</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Diagram, Chart, Google slides, Keynote</dc:subject>
  <dc:creator>NKUE</dc:creator>
  <cp:keywords>SlideMembers, ppt, PPT Templates, Presentation, Diagram, Chart, Yesform, Google slides, Keynote, Free Slides</cp:keywords>
  <dc:description>The copyright of this document is at Slide Members. Unauthorized copying may result in legal sanctions.</dc:description>
  <cp:lastModifiedBy>Valerie NKUE</cp:lastModifiedBy>
  <cp:revision>63</cp:revision>
  <dcterms:created xsi:type="dcterms:W3CDTF">2019-02-04T04:34:17Z</dcterms:created>
  <dcterms:modified xsi:type="dcterms:W3CDTF">2026-02-05T14:34:02Z</dcterms:modified>
  <cp:category>www.slidemembers.com</cp:category>
</cp:coreProperties>
</file>