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1" r:id="rId2"/>
    <p:sldId id="299" r:id="rId3"/>
    <p:sldId id="300" r:id="rId4"/>
    <p:sldId id="285" r:id="rId5"/>
    <p:sldId id="293" r:id="rId6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6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5588-91A9-4D81-882C-BCD877FE1195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C3007-C8A3-40C9-B720-2B88DB6F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6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5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82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84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46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85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08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35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60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668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86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88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ACB42-304F-4D88-B203-22B12E15F58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38536-DA6E-42AF-964C-6B44D48CC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87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9911" y="1828945"/>
            <a:ext cx="11092178" cy="1733031"/>
          </a:xfrm>
        </p:spPr>
        <p:txBody>
          <a:bodyPr>
            <a:normAutofit fontScale="90000"/>
          </a:bodyPr>
          <a:lstStyle/>
          <a:p>
            <a:pPr algn="just" fontAlgn="base">
              <a:lnSpc>
                <a:spcPct val="115000"/>
              </a:lnSpc>
            </a:pPr>
            <a:r>
              <a:rPr lang="fr-FR" sz="2400" dirty="0">
                <a:latin typeface="AR JULIAN" pitchFamily="2" charset="0"/>
                <a:ea typeface="+mn-ea"/>
                <a:cs typeface="+mn-cs"/>
              </a:rPr>
              <a:t>Les minerais de transition énergétiques ou minerais critiques sont des ressources naturelles (lithium, cobalt, nickel, cuivre, uranium, terres rares) indispensables à la fabrication des technologies bas-carbone. Ils remplacent les combustibles fossiles dans la production d’énergies renouvelables et jouent un rôle clé dans la </a:t>
            </a:r>
            <a:r>
              <a:rPr lang="fr-FR" sz="2400" dirty="0" err="1">
                <a:latin typeface="AR JULIAN" pitchFamily="2" charset="0"/>
                <a:ea typeface="+mn-ea"/>
                <a:cs typeface="+mn-cs"/>
              </a:rPr>
              <a:t>décarbonation</a:t>
            </a:r>
            <a:r>
              <a:rPr lang="fr-FR" sz="2400" dirty="0">
                <a:latin typeface="AR JULIAN" pitchFamily="2" charset="0"/>
                <a:ea typeface="+mn-ea"/>
                <a:cs typeface="+mn-cs"/>
              </a:rPr>
              <a:t>.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2CC2DED-28BC-4DF2-ACF9-F8E61B32883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01" y="96942"/>
            <a:ext cx="1120108" cy="10935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884" y="96942"/>
            <a:ext cx="1617652" cy="108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76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2890FF6-AFE5-4B7C-B5FD-E613F90FDC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2550" y="432262"/>
            <a:ext cx="5759450" cy="6457654"/>
          </a:xfrm>
          <a:prstGeom prst="rect">
            <a:avLst/>
          </a:prstGeom>
        </p:spPr>
      </p:pic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B0D5ECBA-0006-4BCD-8991-011890E2C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689"/>
              </p:ext>
            </p:extLst>
          </p:nvPr>
        </p:nvGraphicFramePr>
        <p:xfrm>
          <a:off x="156754" y="876227"/>
          <a:ext cx="6275796" cy="582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76">
                  <a:extLst>
                    <a:ext uri="{9D8B030D-6E8A-4147-A177-3AD203B41FA5}">
                      <a16:colId xmlns:a16="http://schemas.microsoft.com/office/drawing/2014/main" val="2964875942"/>
                    </a:ext>
                  </a:extLst>
                </a:gridCol>
                <a:gridCol w="3875420">
                  <a:extLst>
                    <a:ext uri="{9D8B030D-6E8A-4147-A177-3AD203B41FA5}">
                      <a16:colId xmlns:a16="http://schemas.microsoft.com/office/drawing/2014/main" val="695199372"/>
                    </a:ext>
                  </a:extLst>
                </a:gridCol>
              </a:tblGrid>
              <a:tr h="496848">
                <a:tc>
                  <a:txBody>
                    <a:bodyPr/>
                    <a:lstStyle/>
                    <a:p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DEPOTS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INDICES-RESSOURCES ESTIMEES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ET LOCALISATION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612592"/>
                  </a:ext>
                </a:extLst>
              </a:tr>
              <a:tr h="66301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Bauxite de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Minim</a:t>
                      </a: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Martap</a:t>
                      </a: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Ngaoundal</a:t>
                      </a: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Makan</a:t>
                      </a:r>
                      <a:endParaRPr lang="fr-FR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Ressources : 700 MT de bauxite titrant entre 40-50% de Al2O3 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Tibati,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Ngaoundal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Martap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Dir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747653"/>
                  </a:ext>
                </a:extLst>
              </a:tr>
              <a:tr h="61668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Bauxite de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Fongo-Tongo</a:t>
                      </a:r>
                      <a:endParaRPr lang="fr-CA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Ressources : 46 MT extensibles à 70 MT de bauxite titrant à 47% de Al2O3  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Fongo-Tongo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Dschang,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Mbouda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449533"/>
                  </a:ext>
                </a:extLst>
              </a:tr>
              <a:tr h="49684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Cobalt-Nickel-Manganèse de 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Nkamouna</a:t>
                      </a:r>
                      <a:endParaRPr lang="fr-CA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Réserves : 68 MT 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Lomié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634800"/>
                  </a:ext>
                </a:extLst>
              </a:tr>
              <a:tr h="30291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Cobalt- Manganèse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près de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Monatélé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de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Ntui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de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Ngaoundal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0885"/>
                  </a:ext>
                </a:extLst>
              </a:tr>
              <a:tr h="436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Rutile d’</a:t>
                      </a:r>
                      <a:r>
                        <a:rPr lang="fr-FR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Akonolinga</a:t>
                      </a:r>
                      <a:endParaRPr lang="fr-FR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Ressources : 454 000 tonnes ;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Akonolinga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704608"/>
                  </a:ext>
                </a:extLst>
              </a:tr>
              <a:tr h="452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Rutile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fr-FR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Près de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Mefou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Akono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Mefou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Afamba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Nyong et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Kelle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Haute Sanaga, Haut Nyong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330586"/>
                  </a:ext>
                </a:extLst>
              </a:tr>
              <a:tr h="4368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CA" sz="1200" b="1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Etain</a:t>
                      </a:r>
                      <a:endParaRPr lang="fr-CA" sz="1200" b="1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Ressources : 2 MT de cassitérite titrant à 0,42% d’étain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Mayo-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Darlé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386364"/>
                  </a:ext>
                </a:extLst>
              </a:tr>
              <a:tr h="4314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Etain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Près des Monts Wall dans la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Benoué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près du Mont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Atlantika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dans le Faro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485178"/>
                  </a:ext>
                </a:extLst>
              </a:tr>
              <a:tr h="4261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Cuivre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Près du Mayo-Rey, du Faro, de Yokadouma, Kribi, la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Mvila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Eseka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354675"/>
                  </a:ext>
                </a:extLst>
              </a:tr>
              <a:tr h="197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Uranium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Poli,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Lolodorf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AR JULIAN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295327"/>
                  </a:ext>
                </a:extLst>
              </a:tr>
              <a:tr h="59825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Les Terres Rares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dans le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Mbam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Inoubou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près d’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Akonolinga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dans le Noun, à 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Nkondjock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AR JULIAN"/>
                          <a:ea typeface="+mn-ea"/>
                          <a:cs typeface="+mn-cs"/>
                        </a:rPr>
                        <a:t>, près du Faro, Près du Mayo-Rey dans l’Adamaoua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015404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7929FF8-7615-4083-ADF0-4E3AA0EB43DF}"/>
              </a:ext>
            </a:extLst>
          </p:cNvPr>
          <p:cNvSpPr/>
          <p:nvPr/>
        </p:nvSpPr>
        <p:spPr>
          <a:xfrm>
            <a:off x="905023" y="77153"/>
            <a:ext cx="5527527" cy="73195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 JULIAN" pitchFamily="2" charset="0"/>
              </a:rPr>
              <a:t>LES RESSOUCES ET INDICES DE MINERAUX CRITIQUES DU CAMEROUN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7FC9FC0-D28E-497A-B786-A69087F0E49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4" y="-9020"/>
            <a:ext cx="967411" cy="809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842" y="77153"/>
            <a:ext cx="508573" cy="3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96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8957E69-D849-44AD-8CD7-60151FFD91C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43" y="26342"/>
            <a:ext cx="858452" cy="68301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270856"/>
              </p:ext>
            </p:extLst>
          </p:nvPr>
        </p:nvGraphicFramePr>
        <p:xfrm>
          <a:off x="287813" y="755666"/>
          <a:ext cx="11756437" cy="602751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663">
                  <a:extLst>
                    <a:ext uri="{9D8B030D-6E8A-4147-A177-3AD203B41FA5}">
                      <a16:colId xmlns:a16="http://schemas.microsoft.com/office/drawing/2014/main" val="1194604456"/>
                    </a:ext>
                  </a:extLst>
                </a:gridCol>
                <a:gridCol w="5342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91">
                <a:tc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GISEMENTS CONNUS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LOCALISATION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DONNEES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550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6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BAUXITE DE MINIM,</a:t>
                      </a:r>
                      <a:r>
                        <a:rPr lang="fr-CA" sz="1600" b="1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CA" sz="16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MARTAP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Titulaire: CAMALCO CAMEROON</a:t>
                      </a:r>
                      <a:r>
                        <a:rPr lang="fr-FR" sz="16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CA" sz="1600" b="1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Adamaoua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Départements : Vina et </a:t>
                      </a:r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Djérem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Tibati, </a:t>
                      </a:r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Ngaoundal</a:t>
                      </a:r>
                      <a:r>
                        <a:rPr lang="fr-FR" sz="16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et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Martap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 99,1 MT de bauxite titrant à 51,6% Al2O3 et 2,4% SiO2.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30 juillet 2024 ;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n°513 délivré par décret n°2024/382 du 02 septembre 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4264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6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BAUXITE DE NGAOUNDAL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Titulaire: CAMALCO CAMEROON</a:t>
                      </a:r>
                      <a:r>
                        <a:rPr lang="fr-FR" sz="16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CA" sz="1600" b="1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Adamaoua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Départements :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Djérem</a:t>
                      </a: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et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Mbere</a:t>
                      </a: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Ngaoundal</a:t>
                      </a:r>
                      <a:r>
                        <a:rPr lang="fr-FR" sz="1600" kern="1200" baseline="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600" kern="1200" baseline="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Dir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</a:t>
                      </a:r>
                      <a:r>
                        <a:rPr lang="fr-FR" sz="16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:  121,8 MT de bauxite à 41,7% d’alumine et 1% de silice 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en cours de négociation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9218201"/>
                  </a:ext>
                </a:extLst>
              </a:tr>
              <a:tr h="1590550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6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BAUXITE DE MAKAN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Titulaire: CAMALCO CAMEROON</a:t>
                      </a:r>
                      <a:r>
                        <a:rPr lang="fr-FR" sz="16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CA" sz="1600" b="1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Adamaoua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Départements : Vina et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Djérem</a:t>
                      </a: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Tibati,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Ngaoundal</a:t>
                      </a:r>
                      <a:r>
                        <a:rPr lang="fr-FR" sz="1600" kern="1200" baseline="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Martap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 : 44,6 MT de bauxite à 45,8% d’alumine et 1,7% de silice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en cours de négociation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3997730"/>
                  </a:ext>
                </a:extLst>
              </a:tr>
              <a:tr h="118426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COBALT-NICKEL-MANGANESE</a:t>
                      </a:r>
                      <a:r>
                        <a:rPr lang="fr-FR" sz="1600" b="1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DE NKAMOUNA/LOMIE</a:t>
                      </a:r>
                      <a:endParaRPr lang="fr-FR" sz="1600" b="1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6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Est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Haut Nyong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Lomié</a:t>
                      </a:r>
                      <a:endParaRPr lang="fr-CA" sz="16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68,132 MT, avec cobalt: 0,26%; nickel: 0,66%; manganèse:1,48%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976289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153269" y="70695"/>
            <a:ext cx="6759388" cy="535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 JULIAN" pitchFamily="2" charset="0"/>
              </a:rPr>
              <a:t>LES MINERAUX CRITIQUES IDENTIFIES</a:t>
            </a:r>
            <a:endParaRPr lang="fr-FR" sz="2800" b="1" dirty="0">
              <a:solidFill>
                <a:schemeClr val="dk1"/>
              </a:solidFill>
              <a:latin typeface="AR JULIAN" pitchFamily="2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7264" y="115191"/>
            <a:ext cx="746985" cy="50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8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950598"/>
              </p:ext>
            </p:extLst>
          </p:nvPr>
        </p:nvGraphicFramePr>
        <p:xfrm>
          <a:off x="126274" y="140446"/>
          <a:ext cx="11939452" cy="653253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63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074">
                  <a:extLst>
                    <a:ext uri="{9D8B030D-6E8A-4147-A177-3AD203B41FA5}">
                      <a16:colId xmlns:a16="http://schemas.microsoft.com/office/drawing/2014/main" val="3365407361"/>
                    </a:ext>
                  </a:extLst>
                </a:gridCol>
                <a:gridCol w="5590903">
                  <a:extLst>
                    <a:ext uri="{9D8B030D-6E8A-4147-A177-3AD203B41FA5}">
                      <a16:colId xmlns:a16="http://schemas.microsoft.com/office/drawing/2014/main" val="3063567287"/>
                    </a:ext>
                  </a:extLst>
                </a:gridCol>
              </a:tblGrid>
              <a:tr h="36033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 JULIAN" pitchFamily="2" charset="0"/>
                        </a:rPr>
                        <a:t>GISEMENTS CONNUS ET SOUS CONTRAT</a:t>
                      </a:r>
                      <a:endParaRPr lang="fr-FR" sz="1800" dirty="0">
                        <a:latin typeface="AR JULIAN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LOCALISATION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DONNEES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809">
                <a:tc>
                  <a:txBody>
                    <a:bodyPr/>
                    <a:lstStyle/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Wingdings" pitchFamily="2" charset="2"/>
                        <a:buNone/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DE KRIBI-LOBE 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Wingdings" pitchFamily="2" charset="2"/>
                        <a:buNone/>
                      </a:pPr>
                      <a:r>
                        <a:rPr lang="fr-FR" sz="1200" dirty="0">
                          <a:latin typeface="AR JULIAN" pitchFamily="2" charset="0"/>
                        </a:rPr>
                        <a:t>Titulaire : SINOSTEEL</a:t>
                      </a:r>
                      <a:r>
                        <a:rPr lang="fr-FR" sz="1200" baseline="0" dirty="0">
                          <a:latin typeface="AR JULIAN" pitchFamily="2" charset="0"/>
                        </a:rPr>
                        <a:t> CAM S.A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Sud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Océan                                      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Campo et Kribi 1er 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06 mai 2022;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n°154 délivré par décret n°2022/273 du 01 juillet 2022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632 MT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 : 33%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4 MT/an de concentré de fer à 60%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5809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D’AKOM II (BIPINDI-GRAND ZAMBI)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 G-STONES RESOURCES S.A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Sud                                      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Océan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Bipindi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Akom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II et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Lokoundjé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14 novembre 2019 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n°223 délivré par décret n°2022/524 du 29 novembre 2022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Ressource : 1,2 milliard de tonnes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 estimée : 147 MT 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 : 30%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2 MT/an de concentré de fer à 65-68%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0483424"/>
                  </a:ext>
                </a:extLst>
              </a:tr>
              <a:tr h="790904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2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DE MBALAM</a:t>
                      </a:r>
                      <a:endParaRPr lang="fr-FR" sz="1200" b="1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</a:t>
                      </a:r>
                      <a:r>
                        <a:rPr lang="fr-CA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CAMEROON MINING COMPANY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Régions : Sud et Est                                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Départements : Haut Nyong et Dja et Lobo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Mintom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Ngoyla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31 mars 2022;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n°781 par décret n°2022/395 du 17 août 2022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Ressource : 805,7 MT 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 : 57,3%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15 MT/an de DSO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569767"/>
                  </a:ext>
                </a:extLst>
              </a:tr>
              <a:tr h="1086226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OR DE COLOMINE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Titulaire: CODIAS S.A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Est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Lom et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Djérem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                                    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Ngoura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29 novembre 2019 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n°394 délivré par Arrêté n°AR000317/A/MINMIDT/SG/DM/SDCM du 14 septembre 2022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485 054 T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 err="1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Qté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or métal : 1867,42 Kg 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622 Kg/an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7147389"/>
                  </a:ext>
                </a:extLst>
              </a:tr>
              <a:tr h="165339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OR DE MBORGUENE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Titulaire: CAMINCO</a:t>
                      </a:r>
                      <a:r>
                        <a:rPr lang="fr-FR" sz="1200" kern="1200" baseline="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Est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Lom et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Djérem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                                     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Arrondissements :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Bétaré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Oya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et Garoua Boulai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Convention minière signée le 14 mars 2025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Permis d’exploitation de la petite mine d’or de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Mborguéné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délivré par arrêté n°000212/MINMIDT du 18 août 2025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 estimée : 05 MT 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 : 1,89g/T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Quantité or métal : 7554 Kg</a:t>
                      </a:r>
                    </a:p>
                    <a:p>
                      <a:pPr marL="0" lvl="0" indent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1230 Kg sur les oxydés et 552 Kg sur les sulfurés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200" kern="1200" dirty="0">
                        <a:solidFill>
                          <a:schemeClr val="tx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0077328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848BFB2A-C289-4692-831F-61758160242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30" y="5625282"/>
            <a:ext cx="1183341" cy="1069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634" y="6369877"/>
            <a:ext cx="591947" cy="39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2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581040"/>
              </p:ext>
            </p:extLst>
          </p:nvPr>
        </p:nvGraphicFramePr>
        <p:xfrm>
          <a:off x="326572" y="389415"/>
          <a:ext cx="11612879" cy="529132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187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7337">
                  <a:extLst>
                    <a:ext uri="{9D8B030D-6E8A-4147-A177-3AD203B41FA5}">
                      <a16:colId xmlns:a16="http://schemas.microsoft.com/office/drawing/2014/main" val="2098445212"/>
                    </a:ext>
                  </a:extLst>
                </a:gridCol>
                <a:gridCol w="5238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9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 JULIAN" pitchFamily="2" charset="0"/>
                        </a:rPr>
                        <a:t>GISEMENTS CONNUS ET EN COURS DE NEGOCIATION</a:t>
                      </a:r>
                      <a:endParaRPr lang="fr-FR" sz="1400" dirty="0">
                        <a:latin typeface="AR JULIAN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 JULIAN" pitchFamily="2" charset="0"/>
                          <a:ea typeface="Calibri"/>
                          <a:cs typeface="Times New Roman"/>
                        </a:rPr>
                        <a:t>LOCALISATION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 JULIAN" pitchFamily="2" charset="0"/>
                        </a:rPr>
                        <a:t>DONNEES</a:t>
                      </a:r>
                      <a:endParaRPr lang="fr-FR" sz="1400" dirty="0">
                        <a:latin typeface="AR JULIAN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1518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DE 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NTEM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</a:t>
                      </a:r>
                      <a:r>
                        <a:rPr lang="fr-CA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CAMINEX S.A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Sud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Océan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Akom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II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96,9 MT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 : 34,9% </a:t>
                      </a:r>
                    </a:p>
                    <a:p>
                      <a:pPr marL="0" marR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Les réserves inférées supplémentaires sont de 79 MT avec une teneur en fer de 35%.</a:t>
                      </a:r>
                    </a:p>
                    <a:p>
                      <a:pPr marL="0" marR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9,6 MT/an à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34,9%  pour produire 4 MT/an de concentré de fer (magnétite) d’une teneur d’au moins 68%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287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CA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DE 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DJOUM III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</a:t>
                      </a:r>
                      <a:r>
                        <a:rPr lang="fr-CA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CAMINEX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Sud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Dja et Lobo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Djoum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600 MT et un chapeau de Direct Shipping Ore (DSO) de 22 MT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 : 32,6% 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30 MT/an à 32,6%  pour produire 10,5 MT/an de concentré de fer (magnétite) d’une teneur d’au moins 66%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3313924"/>
                  </a:ext>
                </a:extLst>
              </a:tr>
              <a:tr h="69869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FER DE 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NGOVAYANG</a:t>
                      </a:r>
                    </a:p>
                    <a:p>
                      <a:pPr mar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</a:t>
                      </a:r>
                      <a:r>
                        <a:rPr lang="fr-CA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CAMINA S.A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Sud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Océan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Lolodorf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 : 150 MT de magnétite à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Melombo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Est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 : 69,30%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5 à 6 MTPA à la phase 1 et 12 à 18 MTPA à la </a:t>
                      </a:r>
                      <a:r>
                        <a:rPr lang="fr-FR" sz="1400" kern="120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phase 2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2631682"/>
                  </a:ext>
                </a:extLst>
              </a:tr>
              <a:tr h="651382"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b="1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OR DE BIBEMI</a:t>
                      </a:r>
                    </a:p>
                    <a:p>
                      <a:pPr marL="0" marR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Titulaire :</a:t>
                      </a:r>
                      <a:r>
                        <a:rPr lang="fr-CA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 ORIOLE S.A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Région : Nord                                      </a:t>
                      </a: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Département 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Benoué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  <a:p>
                      <a:pPr marL="0" indent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Arrondissement 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Bibémi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 JULIAN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Réserves : 100.000 onces soit 2.834,95 Kg 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teneur : 2,30g/t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Cadence de production : 10.000 onces soit 283,5 Kg par an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 JULIAN" pitchFamily="2" charset="0"/>
                          <a:ea typeface="+mn-ea"/>
                          <a:cs typeface="+mn-cs"/>
                        </a:rPr>
                        <a:t>taux de récupération prévue à 85%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2266195"/>
                  </a:ext>
                </a:extLst>
              </a:tr>
            </a:tbl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8BF3A2E2-ECB1-479F-A00E-2C881A3C66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2" y="5568358"/>
            <a:ext cx="1358793" cy="116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107" y="5980849"/>
            <a:ext cx="1122107" cy="75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3547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645</Words>
  <Application>Microsoft Office PowerPoint</Application>
  <PresentationFormat>Grand écran</PresentationFormat>
  <Paragraphs>155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 JULIAN</vt:lpstr>
      <vt:lpstr>Arial</vt:lpstr>
      <vt:lpstr>Calibri</vt:lpstr>
      <vt:lpstr>Calibri Light</vt:lpstr>
      <vt:lpstr>Times New Roman</vt:lpstr>
      <vt:lpstr>Wingdings</vt:lpstr>
      <vt:lpstr>Thème Office</vt:lpstr>
      <vt:lpstr>Les minerais de transition énergétiques ou minerais critiques sont des ressources naturelles (lithium, cobalt, nickel, cuivre, uranium, terres rares) indispensables à la fabrication des technologies bas-carbone. Ils remplacent les combustibles fossiles dans la production d’énergies renouvelables et jouent un rôle clé dans la décarbonation.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SERGE PARFAIT</cp:lastModifiedBy>
  <cp:revision>95</cp:revision>
  <cp:lastPrinted>2026-02-03T19:26:54Z</cp:lastPrinted>
  <dcterms:created xsi:type="dcterms:W3CDTF">2024-05-31T12:28:07Z</dcterms:created>
  <dcterms:modified xsi:type="dcterms:W3CDTF">2026-02-05T10:51:31Z</dcterms:modified>
</cp:coreProperties>
</file>