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6" r:id="rId4"/>
    <p:sldId id="259" r:id="rId5"/>
    <p:sldId id="267" r:id="rId6"/>
    <p:sldId id="268" r:id="rId7"/>
    <p:sldId id="260" r:id="rId8"/>
    <p:sldId id="261" r:id="rId9"/>
    <p:sldId id="262" r:id="rId10"/>
    <p:sldId id="263" r:id="rId11"/>
    <p:sldId id="264"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6" autoAdjust="0"/>
    <p:restoredTop sz="94660"/>
  </p:normalViewPr>
  <p:slideViewPr>
    <p:cSldViewPr snapToGrid="0">
      <p:cViewPr>
        <p:scale>
          <a:sx n="90" d="100"/>
          <a:sy n="90" d="100"/>
        </p:scale>
        <p:origin x="24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A41A8-D65E-40C6-B190-93C52A8F441A}" type="datetimeFigureOut">
              <a:rPr lang="fr-FR" smtClean="0"/>
              <a:t>04/02/2026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71764-3689-4255-B5B4-99D7AF4E41EF}" type="slidenum">
              <a:rPr lang="fr-FR" smtClean="0"/>
              <a:t>‹N°›</a:t>
            </a:fld>
            <a:endParaRPr lang="fr-FR"/>
          </a:p>
        </p:txBody>
      </p:sp>
    </p:spTree>
    <p:extLst>
      <p:ext uri="{BB962C8B-B14F-4D97-AF65-F5344CB8AC3E}">
        <p14:creationId xmlns:p14="http://schemas.microsoft.com/office/powerpoint/2010/main" val="21676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297012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47098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76902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CE0B69-100D-47C6-BDA7-6AA8A7CF80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77E6925-0580-44F2-9523-8D82EA651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A3EB941-B122-4EFD-90D9-1B26262DAE5B}"/>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F862E162-19F1-497C-BC39-4F9132A9E6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AEFDC1A-D974-4128-9218-2EE97BB090C7}"/>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318020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A93341-7AF9-41C3-BF93-19EAC360EC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46A4D9-6A67-4D4D-84B9-FD97A6F3B18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E858D9-7A68-4278-AA85-2BC09547E315}"/>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B8A528F0-5869-43F6-8DBE-8994131B19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01BDBF-4B65-4176-B5E6-992AF9318A9E}"/>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420349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32D9FF6-81B9-48DC-827A-A9AF8F2874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B29567-26C3-45BD-B685-9B39B07B887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18DDFB-5583-4E40-973D-1B2A7A82AFCA}"/>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EDE71BF9-565F-4CE4-8BF5-C491BEB0BE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4FF660-58BE-429C-B693-E010DD684479}"/>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1175936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788378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12316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836028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06692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80289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539992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101599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22242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154E5-DF2F-4A4C-BE79-F9009A7D74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973B29B-C934-4E2F-86A6-F1DD3EB192C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E125F7-61EE-4A81-9DEE-2A4BD937893E}"/>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A7BF7C84-0B02-45B6-B4B6-69047C662A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9B26B1-D9BE-4DDA-B0B7-E1EF4E6DA491}"/>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1748099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312316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0FE2F-1482-4042-9AD8-BD0E430E1A7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78B4907-D4DB-4157-895E-E2BB4BC12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6EB77580-8E18-48E1-972B-D8123229194A}"/>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FA51F775-C674-40E8-AD07-169750F400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772873-A4C4-4C79-9613-F915680A55E8}"/>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62222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1D898-07ED-43CD-8B9A-4382ECCEA2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0B2E9C-22BF-4F6A-9D7B-17925EAB584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1E6240A-2719-4F93-B2D5-1BECD2430E9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E5B70F0-932E-4740-8F57-BCD50E8CB11C}"/>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201D85E6-AE48-47BF-8C12-4011470C53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BD9A9E-BC9A-4F83-BD95-F6FA3E976F6E}"/>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53202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4FB38-0127-4F7F-B70B-45F17CDA577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0C579C0-708F-4D68-BBE8-A9E6B6E7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46B9982-6F3A-461D-A412-5595D66DFBF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1CBB130-A6EF-4548-99F9-561E24FF4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CE5E8B4-0329-459E-ACB0-CE11209B258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1536F16-1353-47B1-ACE3-5E59D647F248}"/>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8" name="Espace réservé du pied de page 7">
            <a:extLst>
              <a:ext uri="{FF2B5EF4-FFF2-40B4-BE49-F238E27FC236}">
                <a16:creationId xmlns:a16="http://schemas.microsoft.com/office/drawing/2014/main" id="{49A5B4A0-14AC-4E19-87C1-A4268DF55A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0A44DAD-BFC5-4C96-80EB-7F24001394ED}"/>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287278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63DA0-ADD0-4D4B-979C-4472CDE7922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383AD6A-E73D-4F6D-8AB8-26B8BA3D62F4}"/>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4" name="Espace réservé du pied de page 3">
            <a:extLst>
              <a:ext uri="{FF2B5EF4-FFF2-40B4-BE49-F238E27FC236}">
                <a16:creationId xmlns:a16="http://schemas.microsoft.com/office/drawing/2014/main" id="{E9E97BDB-5663-4CA9-930D-7B64E34ED0E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CD070D-0116-4DEF-AF1B-4E56E9D7062A}"/>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428852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30E36C-532F-43B0-B793-4C39DAC1FEC1}"/>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3" name="Espace réservé du pied de page 2">
            <a:extLst>
              <a:ext uri="{FF2B5EF4-FFF2-40B4-BE49-F238E27FC236}">
                <a16:creationId xmlns:a16="http://schemas.microsoft.com/office/drawing/2014/main" id="{4CFFFC9E-B3E5-4A63-8660-E770EA80C8C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3AB1F9-EB59-423D-BEFB-75A46DCE9E01}"/>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222517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3AD0B-CED2-4D6B-B266-6625EF6883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4CD8737-1149-489A-8BD4-6A8376896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848CEB4-BC34-49C8-B135-DCA85846A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66F34F0-647D-41EE-A127-26FB352CA435}"/>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7597BCC0-9723-435D-B141-EA55369FE0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BDD603-ED74-487A-82F3-A183B13C31E9}"/>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6089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F7ED2-D8E7-4B93-B700-14602DB6A3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6ADC9C6-81E3-43E7-BA2C-AE96794FF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D23CD2B-5EF1-4432-A857-15E299CAF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4CC1100-4F12-43DB-B344-4219DAEA34CB}"/>
              </a:ext>
            </a:extLst>
          </p:cNvPr>
          <p:cNvSpPr>
            <a:spLocks noGrp="1"/>
          </p:cNvSpPr>
          <p:nvPr>
            <p:ph type="dt" sz="half" idx="10"/>
          </p:nvPr>
        </p:nvSpPr>
        <p:spPr/>
        <p:txBody>
          <a:bodyPr/>
          <a:lstStyle/>
          <a:p>
            <a:fld id="{84A460DE-6962-481B-83E9-6940C17EECB3}" type="datetimeFigureOut">
              <a:rPr lang="fr-FR" smtClean="0"/>
              <a:t>04/02/2026</a:t>
            </a:fld>
            <a:endParaRPr lang="fr-FR"/>
          </a:p>
        </p:txBody>
      </p:sp>
      <p:sp>
        <p:nvSpPr>
          <p:cNvPr id="6" name="Espace réservé du pied de page 5">
            <a:extLst>
              <a:ext uri="{FF2B5EF4-FFF2-40B4-BE49-F238E27FC236}">
                <a16:creationId xmlns:a16="http://schemas.microsoft.com/office/drawing/2014/main" id="{9F0AC493-B4C6-4B1B-B60D-7C9B750249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C29999-14FD-4884-8B6D-CD439876E86C}"/>
              </a:ext>
            </a:extLst>
          </p:cNvPr>
          <p:cNvSpPr>
            <a:spLocks noGrp="1"/>
          </p:cNvSpPr>
          <p:nvPr>
            <p:ph type="sldNum" sz="quarter" idx="12"/>
          </p:nvPr>
        </p:nvSpPr>
        <p:spPr/>
        <p:txBody>
          <a:bodyPr/>
          <a:lstStyle/>
          <a:p>
            <a:fld id="{1DE99B0B-8DEE-4B23-A3B4-4D0E2AA93318}" type="slidenum">
              <a:rPr lang="fr-FR" smtClean="0"/>
              <a:t>‹N°›</a:t>
            </a:fld>
            <a:endParaRPr lang="fr-FR"/>
          </a:p>
        </p:txBody>
      </p:sp>
    </p:spTree>
    <p:extLst>
      <p:ext uri="{BB962C8B-B14F-4D97-AF65-F5344CB8AC3E}">
        <p14:creationId xmlns:p14="http://schemas.microsoft.com/office/powerpoint/2010/main" val="7919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885D63-F7CF-4896-A8DB-53CE56ED0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18F250-3467-45E0-95E7-35BB8C73F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F4C9B1-C44B-440F-9DE8-98723F0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460DE-6962-481B-83E9-6940C17EECB3}" type="datetimeFigureOut">
              <a:rPr lang="fr-FR" smtClean="0"/>
              <a:t>04/02/2026</a:t>
            </a:fld>
            <a:endParaRPr lang="fr-FR"/>
          </a:p>
        </p:txBody>
      </p:sp>
      <p:sp>
        <p:nvSpPr>
          <p:cNvPr id="5" name="Espace réservé du pied de page 4">
            <a:extLst>
              <a:ext uri="{FF2B5EF4-FFF2-40B4-BE49-F238E27FC236}">
                <a16:creationId xmlns:a16="http://schemas.microsoft.com/office/drawing/2014/main" id="{C844F59E-B5DD-48A4-93BA-74EBD6747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F364873-A146-4C35-B4F5-D703971B6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99B0B-8DEE-4B23-A3B4-4D0E2AA93318}" type="slidenum">
              <a:rPr lang="fr-FR" smtClean="0"/>
              <a:t>‹N°›</a:t>
            </a:fld>
            <a:endParaRPr lang="fr-FR"/>
          </a:p>
        </p:txBody>
      </p:sp>
    </p:spTree>
    <p:extLst>
      <p:ext uri="{BB962C8B-B14F-4D97-AF65-F5344CB8AC3E}">
        <p14:creationId xmlns:p14="http://schemas.microsoft.com/office/powerpoint/2010/main" val="4769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mailto:mamerealain@gmail.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27.jpeg"/><Relationship Id="rId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9.jpeg"/><Relationship Id="rId3" Type="http://schemas.openxmlformats.org/officeDocument/2006/relationships/image" Target="../media/image28.png"/><Relationship Id="rId7" Type="http://schemas.openxmlformats.org/officeDocument/2006/relationships/image" Target="../media/image36.svg"/><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1.png"/><Relationship Id="rId4" Type="http://schemas.openxmlformats.org/officeDocument/2006/relationships/image" Target="../media/image14.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3.svg"/><Relationship Id="rId12" Type="http://schemas.openxmlformats.org/officeDocument/2006/relationships/image" Target="../media/image17.png"/><Relationship Id="rId17" Type="http://schemas.openxmlformats.org/officeDocument/2006/relationships/image" Target="../media/image9.jpeg"/><Relationship Id="rId2" Type="http://schemas.openxmlformats.org/officeDocument/2006/relationships/notesSlide" Target="../notesSlides/notesSlide7.xml"/><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15.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391400" y="0"/>
            <a:ext cx="4800600" cy="6858000"/>
          </a:xfrm>
          <a:prstGeom prst="rect">
            <a:avLst/>
          </a:prstGeom>
        </p:spPr>
      </p:pic>
      <p:sp>
        <p:nvSpPr>
          <p:cNvPr id="3" name="Text 0"/>
          <p:cNvSpPr/>
          <p:nvPr/>
        </p:nvSpPr>
        <p:spPr>
          <a:xfrm>
            <a:off x="511160" y="1625245"/>
            <a:ext cx="6672643" cy="1547542"/>
          </a:xfrm>
          <a:prstGeom prst="rect">
            <a:avLst/>
          </a:prstGeom>
          <a:noFill/>
          <a:ln/>
        </p:spPr>
        <p:txBody>
          <a:bodyPr wrap="square" lIns="0" tIns="0" rIns="0" bIns="0" rtlCol="0" anchor="t"/>
          <a:lstStyle/>
          <a:p>
            <a:pPr algn="ctr">
              <a:lnSpc>
                <a:spcPts val="4083"/>
              </a:lnSpc>
            </a:pPr>
            <a:r>
              <a:rPr lang="en-US" sz="3250" b="1" dirty="0">
                <a:solidFill>
                  <a:srgbClr val="2E3C4E"/>
                </a:solidFill>
                <a:latin typeface="Barlow Bold" pitchFamily="34" charset="0"/>
                <a:ea typeface="Barlow Bold" pitchFamily="34" charset="-122"/>
                <a:cs typeface="Barlow Bold" pitchFamily="34" charset="-120"/>
              </a:rPr>
              <a:t>B</a:t>
            </a:r>
            <a:r>
              <a:rPr lang="en-US" sz="3250" b="1" dirty="0" smtClean="0">
                <a:solidFill>
                  <a:srgbClr val="2E3C4E"/>
                </a:solidFill>
                <a:latin typeface="Barlow Bold" pitchFamily="34" charset="0"/>
                <a:ea typeface="Barlow Bold" pitchFamily="34" charset="-122"/>
                <a:cs typeface="Barlow Bold" pitchFamily="34" charset="-120"/>
              </a:rPr>
              <a:t>aisse de la production</a:t>
            </a:r>
            <a:r>
              <a:rPr lang="en-US" sz="3250" b="1" dirty="0" smtClean="0">
                <a:solidFill>
                  <a:srgbClr val="2E3C4E"/>
                </a:solidFill>
                <a:latin typeface="Barlow Bold" pitchFamily="34" charset="0"/>
                <a:ea typeface="Barlow Bold" pitchFamily="34" charset="-122"/>
                <a:cs typeface="Barlow Bold" pitchFamily="34" charset="-120"/>
              </a:rPr>
              <a:t> Pétroliere </a:t>
            </a:r>
            <a:r>
              <a:rPr lang="en-US" sz="3250" b="1" dirty="0">
                <a:solidFill>
                  <a:srgbClr val="2E3C4E"/>
                </a:solidFill>
                <a:latin typeface="Barlow Bold" pitchFamily="34" charset="0"/>
                <a:ea typeface="Barlow Bold" pitchFamily="34" charset="-122"/>
                <a:cs typeface="Barlow Bold" pitchFamily="34" charset="-120"/>
              </a:rPr>
              <a:t>et Transition Énergétique Juste au Cameroun</a:t>
            </a:r>
            <a:endParaRPr lang="en-US" sz="3250" dirty="0"/>
          </a:p>
        </p:txBody>
      </p:sp>
      <p:pic>
        <p:nvPicPr>
          <p:cNvPr id="6" name="Image 5">
            <a:extLst>
              <a:ext uri="{FF2B5EF4-FFF2-40B4-BE49-F238E27FC236}">
                <a16:creationId xmlns:a16="http://schemas.microsoft.com/office/drawing/2014/main" id="{E34A0F93-D722-4CC8-887C-9ADCBAECE549}"/>
              </a:ext>
            </a:extLst>
          </p:cNvPr>
          <p:cNvPicPr>
            <a:picLocks noChangeAspect="1"/>
          </p:cNvPicPr>
          <p:nvPr/>
        </p:nvPicPr>
        <p:blipFill rotWithShape="1">
          <a:blip r:embed="rId4"/>
          <a:srcRect l="12222" t="18148" r="12592" b="26667"/>
          <a:stretch/>
        </p:blipFill>
        <p:spPr>
          <a:xfrm>
            <a:off x="4421909" y="6062401"/>
            <a:ext cx="1808114" cy="700457"/>
          </a:xfrm>
          <a:prstGeom prst="rect">
            <a:avLst/>
          </a:prstGeom>
        </p:spPr>
      </p:pic>
      <p:sp>
        <p:nvSpPr>
          <p:cNvPr id="9" name="ZoneTexte 8">
            <a:extLst>
              <a:ext uri="{FF2B5EF4-FFF2-40B4-BE49-F238E27FC236}">
                <a16:creationId xmlns:a16="http://schemas.microsoft.com/office/drawing/2014/main" id="{82579820-7BD9-4C01-8289-F44D039652DD}"/>
              </a:ext>
            </a:extLst>
          </p:cNvPr>
          <p:cNvSpPr txBox="1"/>
          <p:nvPr/>
        </p:nvSpPr>
        <p:spPr>
          <a:xfrm>
            <a:off x="669405" y="3687765"/>
            <a:ext cx="6356152" cy="1231106"/>
          </a:xfrm>
          <a:prstGeom prst="rect">
            <a:avLst/>
          </a:prstGeom>
          <a:noFill/>
        </p:spPr>
        <p:txBody>
          <a:bodyPr wrap="square" rtlCol="0">
            <a:spAutoFit/>
          </a:bodyPr>
          <a:lstStyle/>
          <a:p>
            <a:r>
              <a:rPr lang="fr-FR" sz="1100" u="sng" dirty="0" smtClean="0"/>
              <a:t>Présenté </a:t>
            </a:r>
            <a:r>
              <a:rPr lang="fr-FR" sz="1100" u="sng" dirty="0"/>
              <a:t>Par</a:t>
            </a:r>
            <a:r>
              <a:rPr lang="fr-FR" sz="1100" u="sng" dirty="0" smtClean="0"/>
              <a:t>:</a:t>
            </a:r>
          </a:p>
          <a:p>
            <a:endParaRPr lang="fr-FR" sz="1100" u="sng" dirty="0"/>
          </a:p>
          <a:p>
            <a:r>
              <a:rPr lang="fr-FR" sz="1400" b="1" dirty="0"/>
              <a:t>M. ABOUDI </a:t>
            </a:r>
            <a:r>
              <a:rPr lang="fr-FR" sz="1400" b="1" dirty="0" smtClean="0"/>
              <a:t>NGONO</a:t>
            </a:r>
          </a:p>
          <a:p>
            <a:r>
              <a:rPr lang="fr-FR" sz="1400" b="1" dirty="0" smtClean="0"/>
              <a:t>Directeur Exécutif de Care For Environment </a:t>
            </a:r>
            <a:endParaRPr lang="fr-FR" sz="1400" b="1" dirty="0"/>
          </a:p>
          <a:p>
            <a:r>
              <a:rPr lang="fr-FR" sz="1200" dirty="0">
                <a:solidFill>
                  <a:schemeClr val="accent6">
                    <a:lumMod val="50000"/>
                  </a:schemeClr>
                </a:solidFill>
              </a:rPr>
              <a:t>Spécialiste en transition énergétique et </a:t>
            </a:r>
            <a:r>
              <a:rPr lang="fr-FR" sz="1200" dirty="0" smtClean="0">
                <a:solidFill>
                  <a:schemeClr val="accent6">
                    <a:lumMod val="50000"/>
                  </a:schemeClr>
                </a:solidFill>
              </a:rPr>
              <a:t>dynamiques </a:t>
            </a:r>
            <a:r>
              <a:rPr lang="fr-FR" sz="1200" dirty="0">
                <a:solidFill>
                  <a:schemeClr val="accent6">
                    <a:lumMod val="50000"/>
                  </a:schemeClr>
                </a:solidFill>
              </a:rPr>
              <a:t>des </a:t>
            </a:r>
            <a:r>
              <a:rPr lang="fr-FR" sz="1200" dirty="0" smtClean="0">
                <a:solidFill>
                  <a:schemeClr val="accent6">
                    <a:lumMod val="50000"/>
                  </a:schemeClr>
                </a:solidFill>
              </a:rPr>
              <a:t>territoires</a:t>
            </a:r>
          </a:p>
          <a:p>
            <a:r>
              <a:rPr lang="fr-FR" sz="1200" dirty="0" smtClean="0">
                <a:solidFill>
                  <a:schemeClr val="accent6">
                    <a:lumMod val="50000"/>
                  </a:schemeClr>
                </a:solidFill>
                <a:hlinkClick r:id="rId5"/>
              </a:rPr>
              <a:t>mamerealain@gmail.com</a:t>
            </a:r>
            <a:r>
              <a:rPr lang="fr-FR" sz="1200" dirty="0" smtClean="0">
                <a:solidFill>
                  <a:schemeClr val="accent6">
                    <a:lumMod val="50000"/>
                  </a:schemeClr>
                </a:solidFill>
              </a:rPr>
              <a:t> _ 237 </a:t>
            </a:r>
            <a:r>
              <a:rPr lang="fr-FR" sz="1200" dirty="0" smtClean="0">
                <a:solidFill>
                  <a:schemeClr val="accent6">
                    <a:lumMod val="50000"/>
                  </a:schemeClr>
                </a:solidFill>
              </a:rPr>
              <a:t> 694166153 / 237 676398876</a:t>
            </a:r>
            <a:endParaRPr lang="fr-FR" sz="1200" dirty="0">
              <a:solidFill>
                <a:schemeClr val="accent6">
                  <a:lumMod val="50000"/>
                </a:schemeClr>
              </a:solidFill>
            </a:endParaRPr>
          </a:p>
        </p:txBody>
      </p:sp>
      <p:sp>
        <p:nvSpPr>
          <p:cNvPr id="10" name="ZoneTexte 9">
            <a:extLst>
              <a:ext uri="{FF2B5EF4-FFF2-40B4-BE49-F238E27FC236}">
                <a16:creationId xmlns:a16="http://schemas.microsoft.com/office/drawing/2014/main" id="{1EDC310F-48C5-40CA-9A60-DE0F03276790}"/>
              </a:ext>
            </a:extLst>
          </p:cNvPr>
          <p:cNvSpPr txBox="1"/>
          <p:nvPr/>
        </p:nvSpPr>
        <p:spPr>
          <a:xfrm>
            <a:off x="2925543" y="5449854"/>
            <a:ext cx="6356152" cy="261610"/>
          </a:xfrm>
          <a:prstGeom prst="rect">
            <a:avLst/>
          </a:prstGeom>
          <a:noFill/>
        </p:spPr>
        <p:txBody>
          <a:bodyPr wrap="square" rtlCol="0">
            <a:spAutoFit/>
          </a:bodyPr>
          <a:lstStyle/>
          <a:p>
            <a:r>
              <a:rPr lang="fr-FR" sz="1100" u="sng" dirty="0"/>
              <a:t>Réalisé en collaboration avec</a:t>
            </a:r>
          </a:p>
        </p:txBody>
      </p:sp>
      <p:pic>
        <p:nvPicPr>
          <p:cNvPr id="4" name="Image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60595" y="6062401"/>
            <a:ext cx="1829336" cy="705031"/>
          </a:xfrm>
          <a:prstGeom prst="rect">
            <a:avLst/>
          </a:prstGeom>
        </p:spPr>
      </p:pic>
      <p:pic>
        <p:nvPicPr>
          <p:cNvPr id="5" name="Image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18061" y="5971835"/>
            <a:ext cx="1921877" cy="886165"/>
          </a:xfrm>
          <a:prstGeom prst="rect">
            <a:avLst/>
          </a:prstGeom>
        </p:spPr>
      </p:pic>
      <p:pic>
        <p:nvPicPr>
          <p:cNvPr id="7" name="Image 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47706" y="5692246"/>
            <a:ext cx="1351348" cy="1070612"/>
          </a:xfrm>
          <a:prstGeom prst="rect">
            <a:avLst/>
          </a:prstGeom>
        </p:spPr>
      </p:pic>
      <p:sp>
        <p:nvSpPr>
          <p:cNvPr id="11" name="ZoneTexte 10">
            <a:extLst>
              <a:ext uri="{FF2B5EF4-FFF2-40B4-BE49-F238E27FC236}">
                <a16:creationId xmlns:a16="http://schemas.microsoft.com/office/drawing/2014/main" id="{1EDC310F-48C5-40CA-9A60-DE0F03276790}"/>
              </a:ext>
            </a:extLst>
          </p:cNvPr>
          <p:cNvSpPr txBox="1"/>
          <p:nvPr/>
        </p:nvSpPr>
        <p:spPr>
          <a:xfrm>
            <a:off x="669406" y="5065840"/>
            <a:ext cx="6356152" cy="276999"/>
          </a:xfrm>
          <a:prstGeom prst="rect">
            <a:avLst/>
          </a:prstGeom>
          <a:noFill/>
        </p:spPr>
        <p:txBody>
          <a:bodyPr wrap="square" rtlCol="0">
            <a:spAutoFit/>
          </a:bodyPr>
          <a:lstStyle/>
          <a:p>
            <a:r>
              <a:rPr lang="fr-FR" sz="1200" u="sng" dirty="0" smtClean="0">
                <a:solidFill>
                  <a:schemeClr val="accent6">
                    <a:lumMod val="50000"/>
                  </a:schemeClr>
                </a:solidFill>
              </a:rPr>
              <a:t>05 février 2026  </a:t>
            </a:r>
            <a:endParaRPr lang="fr-FR" sz="1200" u="sng" dirty="0">
              <a:solidFill>
                <a:schemeClr val="accent6">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4420" y="331292"/>
            <a:ext cx="1024930" cy="192286"/>
          </a:xfrm>
          <a:prstGeom prst="roundRect">
            <a:avLst>
              <a:gd name="adj" fmla="val 70695"/>
            </a:avLst>
          </a:prstGeom>
          <a:solidFill>
            <a:srgbClr val="D4E9F7"/>
          </a:solidFill>
          <a:ln/>
        </p:spPr>
      </p:sp>
      <p:sp>
        <p:nvSpPr>
          <p:cNvPr id="3" name="Text 1"/>
          <p:cNvSpPr/>
          <p:nvPr/>
        </p:nvSpPr>
        <p:spPr>
          <a:xfrm>
            <a:off x="1462385" y="365224"/>
            <a:ext cx="889000" cy="124420"/>
          </a:xfrm>
          <a:prstGeom prst="rect">
            <a:avLst/>
          </a:prstGeom>
          <a:noFill/>
          <a:ln/>
        </p:spPr>
        <p:txBody>
          <a:bodyPr wrap="none" lIns="0" tIns="0" rIns="0" bIns="0" rtlCol="0" anchor="t"/>
          <a:lstStyle/>
          <a:p>
            <a:pPr>
              <a:lnSpc>
                <a:spcPts val="958"/>
              </a:lnSpc>
            </a:pPr>
            <a:r>
              <a:rPr lang="en-US" sz="708" dirty="0">
                <a:solidFill>
                  <a:srgbClr val="384653"/>
                </a:solidFill>
                <a:latin typeface="Montserrat" pitchFamily="34" charset="0"/>
                <a:ea typeface="Montserrat" pitchFamily="34" charset="-122"/>
                <a:cs typeface="Montserrat" pitchFamily="34" charset="-120"/>
              </a:rPr>
              <a:t>RESSOURCES CLÉS</a:t>
            </a:r>
            <a:endParaRPr lang="en-US" sz="708" dirty="0"/>
          </a:p>
        </p:txBody>
      </p:sp>
      <p:sp>
        <p:nvSpPr>
          <p:cNvPr id="4" name="Text 2"/>
          <p:cNvSpPr/>
          <p:nvPr/>
        </p:nvSpPr>
        <p:spPr>
          <a:xfrm>
            <a:off x="1394420" y="556022"/>
            <a:ext cx="4616648" cy="298153"/>
          </a:xfrm>
          <a:prstGeom prst="rect">
            <a:avLst/>
          </a:prstGeom>
          <a:noFill/>
          <a:ln/>
        </p:spPr>
        <p:txBody>
          <a:bodyPr wrap="none" lIns="0" tIns="0" rIns="0" bIns="0" rtlCol="0" anchor="t"/>
          <a:lstStyle/>
          <a:p>
            <a:pPr>
              <a:lnSpc>
                <a:spcPts val="2333"/>
              </a:lnSpc>
            </a:pPr>
            <a:r>
              <a:rPr lang="en-US" sz="1875" b="1" dirty="0">
                <a:solidFill>
                  <a:srgbClr val="2E3C4E"/>
                </a:solidFill>
                <a:latin typeface="Barlow Bold" pitchFamily="34" charset="0"/>
                <a:ea typeface="Barlow Bold" pitchFamily="34" charset="-122"/>
                <a:cs typeface="Barlow Bold" pitchFamily="34" charset="-120"/>
              </a:rPr>
              <a:t>Minerais Critiques et Transition Énergétique</a:t>
            </a:r>
            <a:endParaRPr lang="en-US" sz="1875" dirty="0"/>
          </a:p>
        </p:txBody>
      </p:sp>
      <p:sp>
        <p:nvSpPr>
          <p:cNvPr id="5" name="Text 3"/>
          <p:cNvSpPr/>
          <p:nvPr/>
        </p:nvSpPr>
        <p:spPr>
          <a:xfrm>
            <a:off x="1394420" y="975916"/>
            <a:ext cx="9403060" cy="466725"/>
          </a:xfrm>
          <a:prstGeom prst="rect">
            <a:avLst/>
          </a:prstGeom>
          <a:noFill/>
          <a:ln/>
        </p:spPr>
        <p:txBody>
          <a:bodyPr wrap="square" lIns="0" tIns="0" rIns="0" bIns="0" rtlCol="0" anchor="t"/>
          <a:lstStyle/>
          <a:p>
            <a:pPr>
              <a:lnSpc>
                <a:spcPts val="1208"/>
              </a:lnSpc>
            </a:pPr>
            <a:r>
              <a:rPr lang="en-US" sz="1200" dirty="0">
                <a:solidFill>
                  <a:srgbClr val="384653"/>
                </a:solidFill>
                <a:latin typeface="Montserrat" pitchFamily="34" charset="0"/>
                <a:ea typeface="Montserrat" pitchFamily="34" charset="-122"/>
                <a:cs typeface="Montserrat" pitchFamily="34" charset="-120"/>
              </a:rPr>
              <a:t>Au-delà des sources d'énergie, le Cameroun pourrait jouer un rôle stratégique dans la transition énergétique mondiale grâce à ses minerais critiques. Ces ressources, telles que le cobalt, le lithium, le graphite et les terres rares, sont indispensables à la fabrication des batteries, des véhicules électriques et des technologies d'énergies renouvelables.</a:t>
            </a:r>
            <a:endParaRPr lang="en-US" sz="1200" dirty="0"/>
          </a:p>
        </p:txBody>
      </p:sp>
      <p:sp>
        <p:nvSpPr>
          <p:cNvPr id="6" name="Text 4"/>
          <p:cNvSpPr/>
          <p:nvPr/>
        </p:nvSpPr>
        <p:spPr>
          <a:xfrm>
            <a:off x="1462385" y="1998210"/>
            <a:ext cx="2014462" cy="209680"/>
          </a:xfrm>
          <a:prstGeom prst="rect">
            <a:avLst/>
          </a:prstGeom>
          <a:noFill/>
          <a:ln/>
        </p:spPr>
        <p:txBody>
          <a:bodyPr wrap="none" lIns="0" tIns="0" rIns="0" bIns="0" rtlCol="0" anchor="t"/>
          <a:lstStyle/>
          <a:p>
            <a:pPr>
              <a:lnSpc>
                <a:spcPts val="1458"/>
              </a:lnSpc>
            </a:pPr>
            <a:r>
              <a:rPr lang="en-US" sz="1167" b="1" dirty="0">
                <a:solidFill>
                  <a:srgbClr val="2E3C4E"/>
                </a:solidFill>
                <a:latin typeface="Barlow Bold" pitchFamily="34" charset="0"/>
                <a:ea typeface="Barlow Bold" pitchFamily="34" charset="-122"/>
                <a:cs typeface="Barlow Bold" pitchFamily="34" charset="-120"/>
              </a:rPr>
              <a:t>Identification des Potentiels</a:t>
            </a:r>
            <a:endParaRPr lang="en-US" sz="1167" dirty="0"/>
          </a:p>
        </p:txBody>
      </p:sp>
      <p:sp>
        <p:nvSpPr>
          <p:cNvPr id="7" name="Text 5"/>
          <p:cNvSpPr/>
          <p:nvPr/>
        </p:nvSpPr>
        <p:spPr>
          <a:xfrm>
            <a:off x="1385377" y="2415891"/>
            <a:ext cx="4563368" cy="466725"/>
          </a:xfrm>
          <a:prstGeom prst="rect">
            <a:avLst/>
          </a:prstGeom>
          <a:noFill/>
          <a:ln/>
        </p:spPr>
        <p:txBody>
          <a:bodyPr wrap="square" lIns="0" tIns="0" rIns="0" bIns="0" rtlCol="0" anchor="t"/>
          <a:lstStyle/>
          <a:p>
            <a:pPr>
              <a:lnSpc>
                <a:spcPts val="1208"/>
              </a:lnSpc>
            </a:pPr>
            <a:r>
              <a:rPr lang="en-US" sz="900" dirty="0">
                <a:solidFill>
                  <a:srgbClr val="384653"/>
                </a:solidFill>
                <a:latin typeface="Montserrat" pitchFamily="34" charset="0"/>
                <a:ea typeface="Montserrat" pitchFamily="34" charset="-122"/>
                <a:cs typeface="Montserrat" pitchFamily="34" charset="-120"/>
              </a:rPr>
              <a:t>Une cartographie géologique approfondie et des études de faisabilité sont nécessaires pour évaluer l'étendue et la viabilité économique des gisements de minerais critiques.</a:t>
            </a:r>
            <a:endParaRPr lang="en-US" sz="900" dirty="0"/>
          </a:p>
        </p:txBody>
      </p:sp>
      <p:sp>
        <p:nvSpPr>
          <p:cNvPr id="8" name="Text 6"/>
          <p:cNvSpPr/>
          <p:nvPr/>
        </p:nvSpPr>
        <p:spPr>
          <a:xfrm>
            <a:off x="1462385" y="3035871"/>
            <a:ext cx="1566962" cy="186233"/>
          </a:xfrm>
          <a:prstGeom prst="rect">
            <a:avLst/>
          </a:prstGeom>
          <a:noFill/>
          <a:ln/>
        </p:spPr>
        <p:txBody>
          <a:bodyPr wrap="none" lIns="0" tIns="0" rIns="0" bIns="0" rtlCol="0" anchor="t"/>
          <a:lstStyle/>
          <a:p>
            <a:pPr>
              <a:lnSpc>
                <a:spcPts val="1458"/>
              </a:lnSpc>
            </a:pPr>
            <a:r>
              <a:rPr lang="en-US" sz="1167" b="1" dirty="0">
                <a:solidFill>
                  <a:srgbClr val="2E3C4E"/>
                </a:solidFill>
                <a:latin typeface="Barlow Bold" pitchFamily="34" charset="0"/>
                <a:ea typeface="Barlow Bold" pitchFamily="34" charset="-122"/>
                <a:cs typeface="Barlow Bold" pitchFamily="34" charset="-120"/>
              </a:rPr>
              <a:t>Chaîne de Valeur Locale</a:t>
            </a:r>
            <a:endParaRPr lang="en-US" sz="1167" dirty="0"/>
          </a:p>
        </p:txBody>
      </p:sp>
      <p:sp>
        <p:nvSpPr>
          <p:cNvPr id="9" name="Text 7"/>
          <p:cNvSpPr/>
          <p:nvPr/>
        </p:nvSpPr>
        <p:spPr>
          <a:xfrm>
            <a:off x="1394420" y="3430105"/>
            <a:ext cx="4563368" cy="466725"/>
          </a:xfrm>
          <a:prstGeom prst="rect">
            <a:avLst/>
          </a:prstGeom>
          <a:noFill/>
          <a:ln/>
        </p:spPr>
        <p:txBody>
          <a:bodyPr wrap="square" lIns="0" tIns="0" rIns="0" bIns="0" rtlCol="0" anchor="t"/>
          <a:lstStyle/>
          <a:p>
            <a:pPr>
              <a:lnSpc>
                <a:spcPts val="1208"/>
              </a:lnSpc>
            </a:pPr>
            <a:r>
              <a:rPr lang="en-US" sz="900" dirty="0">
                <a:solidFill>
                  <a:srgbClr val="384653"/>
                </a:solidFill>
                <a:latin typeface="Montserrat" pitchFamily="34" charset="0"/>
                <a:ea typeface="Montserrat" pitchFamily="34" charset="-122"/>
                <a:cs typeface="Montserrat" pitchFamily="34" charset="-120"/>
              </a:rPr>
              <a:t>L'objectif ne doit pas se limiter à l'extraction brute, mais viser la transformation locale de ces minerais pour créer de la valeur ajoutée, des emplois et développer une expertise nationale</a:t>
            </a:r>
            <a:r>
              <a:rPr lang="en-US" sz="875" dirty="0">
                <a:solidFill>
                  <a:srgbClr val="384653"/>
                </a:solidFill>
                <a:latin typeface="Montserrat" pitchFamily="34" charset="0"/>
                <a:ea typeface="Montserrat" pitchFamily="34" charset="-122"/>
                <a:cs typeface="Montserrat" pitchFamily="34" charset="-120"/>
              </a:rPr>
              <a:t>.</a:t>
            </a:r>
            <a:endParaRPr lang="en-US" sz="875" dirty="0"/>
          </a:p>
        </p:txBody>
      </p:sp>
      <p:sp>
        <p:nvSpPr>
          <p:cNvPr id="10" name="Text 8"/>
          <p:cNvSpPr/>
          <p:nvPr/>
        </p:nvSpPr>
        <p:spPr>
          <a:xfrm>
            <a:off x="1462385" y="4126805"/>
            <a:ext cx="2109093" cy="186233"/>
          </a:xfrm>
          <a:prstGeom prst="rect">
            <a:avLst/>
          </a:prstGeom>
          <a:noFill/>
          <a:ln/>
        </p:spPr>
        <p:txBody>
          <a:bodyPr wrap="none" lIns="0" tIns="0" rIns="0" bIns="0" rtlCol="0" anchor="t"/>
          <a:lstStyle/>
          <a:p>
            <a:pPr>
              <a:lnSpc>
                <a:spcPts val="1458"/>
              </a:lnSpc>
            </a:pPr>
            <a:r>
              <a:rPr lang="en-US" sz="1167" b="1" dirty="0">
                <a:solidFill>
                  <a:srgbClr val="2E3C4E"/>
                </a:solidFill>
                <a:latin typeface="Barlow Bold" pitchFamily="34" charset="0"/>
                <a:ea typeface="Barlow Bold" pitchFamily="34" charset="-122"/>
                <a:cs typeface="Barlow Bold" pitchFamily="34" charset="-120"/>
              </a:rPr>
              <a:t>Investissements et Partenariats</a:t>
            </a:r>
            <a:endParaRPr lang="en-US" sz="1167" dirty="0"/>
          </a:p>
        </p:txBody>
      </p:sp>
      <p:sp>
        <p:nvSpPr>
          <p:cNvPr id="11" name="Text 9"/>
          <p:cNvSpPr/>
          <p:nvPr/>
        </p:nvSpPr>
        <p:spPr>
          <a:xfrm>
            <a:off x="1289794" y="4465395"/>
            <a:ext cx="4563368" cy="311150"/>
          </a:xfrm>
          <a:prstGeom prst="rect">
            <a:avLst/>
          </a:prstGeom>
          <a:noFill/>
          <a:ln/>
        </p:spPr>
        <p:txBody>
          <a:bodyPr wrap="square" lIns="0" tIns="0" rIns="0" bIns="0" rtlCol="0" anchor="t"/>
          <a:lstStyle/>
          <a:p>
            <a:pPr>
              <a:lnSpc>
                <a:spcPts val="1208"/>
              </a:lnSpc>
            </a:pPr>
            <a:r>
              <a:rPr lang="en-US" sz="900" dirty="0">
                <a:solidFill>
                  <a:srgbClr val="384653"/>
                </a:solidFill>
                <a:latin typeface="Montserrat" pitchFamily="34" charset="0"/>
                <a:ea typeface="Montserrat" pitchFamily="34" charset="-122"/>
                <a:cs typeface="Montserrat" pitchFamily="34" charset="-120"/>
              </a:rPr>
              <a:t>Attirer des investissements étrangers directs et établir des partenariats stratégiques avec des acteurs mondiaux pour le développement de cette filière.</a:t>
            </a:r>
            <a:endParaRPr lang="en-US" sz="900" dirty="0"/>
          </a:p>
        </p:txBody>
      </p:sp>
      <p:pic>
        <p:nvPicPr>
          <p:cNvPr id="12" name="Image 0" descr="preencoded.png"/>
          <p:cNvPicPr>
            <a:picLocks noChangeAspect="1"/>
          </p:cNvPicPr>
          <p:nvPr/>
        </p:nvPicPr>
        <p:blipFill>
          <a:blip r:embed="rId3"/>
          <a:stretch>
            <a:fillRect/>
          </a:stretch>
        </p:blipFill>
        <p:spPr>
          <a:xfrm>
            <a:off x="6240364" y="1625204"/>
            <a:ext cx="4117675" cy="4117675"/>
          </a:xfrm>
          <a:prstGeom prst="rect">
            <a:avLst/>
          </a:prstGeom>
        </p:spPr>
      </p:pic>
      <p:sp>
        <p:nvSpPr>
          <p:cNvPr id="13" name="Text 10"/>
          <p:cNvSpPr/>
          <p:nvPr/>
        </p:nvSpPr>
        <p:spPr>
          <a:xfrm>
            <a:off x="477550" y="6341850"/>
            <a:ext cx="9403060" cy="155575"/>
          </a:xfrm>
          <a:prstGeom prst="rect">
            <a:avLst/>
          </a:prstGeom>
          <a:noFill/>
          <a:ln/>
        </p:spPr>
        <p:txBody>
          <a:bodyPr wrap="none" lIns="0" tIns="0" rIns="0" bIns="0" rtlCol="0" anchor="t"/>
          <a:lstStyle/>
          <a:p>
            <a:pPr>
              <a:lnSpc>
                <a:spcPts val="1208"/>
              </a:lnSpc>
            </a:pPr>
            <a:r>
              <a:rPr lang="en-US" sz="1050" dirty="0">
                <a:solidFill>
                  <a:srgbClr val="384653"/>
                </a:solidFill>
                <a:latin typeface="Montserrat" pitchFamily="34" charset="0"/>
                <a:ea typeface="Montserrat" pitchFamily="34" charset="-122"/>
                <a:cs typeface="Montserrat" pitchFamily="34" charset="-120"/>
              </a:rPr>
              <a:t>Le développement responsable de cette industrie peut positionner le Cameroun comme un acteur majeur de la chaîne d'approvisionnement des technologies vertes</a:t>
            </a:r>
            <a:r>
              <a:rPr lang="en-US" sz="875" dirty="0">
                <a:solidFill>
                  <a:srgbClr val="384653"/>
                </a:solidFill>
                <a:latin typeface="Montserrat" pitchFamily="34" charset="0"/>
                <a:ea typeface="Montserrat" pitchFamily="34" charset="-122"/>
                <a:cs typeface="Montserrat" pitchFamily="34" charset="-120"/>
              </a:rPr>
              <a:t>.</a:t>
            </a:r>
            <a:endParaRPr lang="en-US" sz="875" dirty="0"/>
          </a:p>
        </p:txBody>
      </p:sp>
      <p:pic>
        <p:nvPicPr>
          <p:cNvPr id="14" name="Image 13">
            <a:extLst>
              <a:ext uri="{FF2B5EF4-FFF2-40B4-BE49-F238E27FC236}">
                <a16:creationId xmlns:a16="http://schemas.microsoft.com/office/drawing/2014/main" id="{FA5D83FB-1D8E-416E-81BD-0A723F0047E5}"/>
              </a:ext>
            </a:extLst>
          </p:cNvPr>
          <p:cNvPicPr>
            <a:picLocks noChangeAspect="1"/>
          </p:cNvPicPr>
          <p:nvPr/>
        </p:nvPicPr>
        <p:blipFill rotWithShape="1">
          <a:blip r:embed="rId4"/>
          <a:srcRect l="12222" t="18148" r="12592" b="26667"/>
          <a:stretch/>
        </p:blipFill>
        <p:spPr>
          <a:xfrm>
            <a:off x="11383926" y="6341850"/>
            <a:ext cx="808074" cy="478014"/>
          </a:xfrm>
          <a:prstGeom prst="rect">
            <a:avLst/>
          </a:prstGeom>
        </p:spPr>
      </p:pic>
      <p:pic>
        <p:nvPicPr>
          <p:cNvPr id="15" name="Imag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58039" y="6362832"/>
            <a:ext cx="985441" cy="49516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97594" y="588070"/>
            <a:ext cx="1443633" cy="275531"/>
          </a:xfrm>
          <a:prstGeom prst="roundRect">
            <a:avLst>
              <a:gd name="adj" fmla="val 65070"/>
            </a:avLst>
          </a:prstGeom>
          <a:solidFill>
            <a:srgbClr val="D4E9F7"/>
          </a:solidFill>
          <a:ln/>
        </p:spPr>
      </p:sp>
      <p:sp>
        <p:nvSpPr>
          <p:cNvPr id="3" name="Text 1"/>
          <p:cNvSpPr/>
          <p:nvPr/>
        </p:nvSpPr>
        <p:spPr>
          <a:xfrm>
            <a:off x="687190" y="632818"/>
            <a:ext cx="1264444" cy="186035"/>
          </a:xfrm>
          <a:prstGeom prst="rect">
            <a:avLst/>
          </a:prstGeom>
          <a:noFill/>
          <a:ln/>
        </p:spPr>
        <p:txBody>
          <a:bodyPr wrap="none" lIns="0" tIns="0" rIns="0" bIns="0" rtlCol="0" anchor="t"/>
          <a:lstStyle/>
          <a:p>
            <a:pPr>
              <a:lnSpc>
                <a:spcPts val="1458"/>
              </a:lnSpc>
            </a:pPr>
            <a:r>
              <a:rPr lang="en-US" sz="917" dirty="0">
                <a:solidFill>
                  <a:srgbClr val="384653"/>
                </a:solidFill>
                <a:latin typeface="Montserrat" pitchFamily="34" charset="0"/>
                <a:ea typeface="Montserrat" pitchFamily="34" charset="-122"/>
                <a:cs typeface="Montserrat" pitchFamily="34" charset="-120"/>
              </a:rPr>
              <a:t>IMPACTS SOCIÉTAUX</a:t>
            </a:r>
            <a:endParaRPr lang="en-US" sz="917" dirty="0"/>
          </a:p>
        </p:txBody>
      </p:sp>
      <p:sp>
        <p:nvSpPr>
          <p:cNvPr id="4" name="Text 2"/>
          <p:cNvSpPr/>
          <p:nvPr/>
        </p:nvSpPr>
        <p:spPr>
          <a:xfrm>
            <a:off x="597594" y="920056"/>
            <a:ext cx="6568083" cy="393105"/>
          </a:xfrm>
          <a:prstGeom prst="rect">
            <a:avLst/>
          </a:prstGeom>
          <a:noFill/>
          <a:ln/>
        </p:spPr>
        <p:txBody>
          <a:bodyPr wrap="none" lIns="0" tIns="0" rIns="0" bIns="0" rtlCol="0" anchor="t"/>
          <a:lstStyle/>
          <a:p>
            <a:pPr>
              <a:lnSpc>
                <a:spcPts val="3083"/>
              </a:lnSpc>
            </a:pPr>
            <a:r>
              <a:rPr lang="en-US" sz="2458" b="1" dirty="0">
                <a:solidFill>
                  <a:srgbClr val="2E3C4E"/>
                </a:solidFill>
                <a:latin typeface="Barlow Bold" pitchFamily="34" charset="0"/>
                <a:ea typeface="Barlow Bold" pitchFamily="34" charset="-122"/>
                <a:cs typeface="Barlow Bold" pitchFamily="34" charset="-120"/>
              </a:rPr>
              <a:t>Impacts Sociaux et Territoriaux de la Transition</a:t>
            </a:r>
            <a:endParaRPr lang="en-US" sz="2458" dirty="0"/>
          </a:p>
        </p:txBody>
      </p:sp>
      <p:sp>
        <p:nvSpPr>
          <p:cNvPr id="5" name="Text 3"/>
          <p:cNvSpPr/>
          <p:nvPr/>
        </p:nvSpPr>
        <p:spPr>
          <a:xfrm>
            <a:off x="597595" y="1525092"/>
            <a:ext cx="10996811" cy="465138"/>
          </a:xfrm>
          <a:prstGeom prst="rect">
            <a:avLst/>
          </a:prstGeom>
          <a:noFill/>
          <a:ln/>
        </p:spPr>
        <p:txBody>
          <a:bodyPr wrap="squar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La transition énergétique n'est pas qu'une question technique ou économique ; elle a des implications profondes pour les communautés et les territoires. Une transition juste doit anticiper et gérer ces impacts pour garantir que personne n'est laissé pour compte.</a:t>
            </a:r>
            <a:endParaRPr lang="en-US" sz="1167" dirty="0"/>
          </a:p>
        </p:txBody>
      </p:sp>
      <p:sp>
        <p:nvSpPr>
          <p:cNvPr id="6" name="Shape 4"/>
          <p:cNvSpPr/>
          <p:nvPr/>
        </p:nvSpPr>
        <p:spPr>
          <a:xfrm>
            <a:off x="597594" y="2373214"/>
            <a:ext cx="5427762" cy="1569938"/>
          </a:xfrm>
          <a:prstGeom prst="roundRect">
            <a:avLst>
              <a:gd name="adj" fmla="val 5824"/>
            </a:avLst>
          </a:prstGeom>
          <a:solidFill>
            <a:srgbClr val="FFFFFF"/>
          </a:solidFill>
          <a:ln/>
        </p:spPr>
      </p:sp>
      <p:pic>
        <p:nvPicPr>
          <p:cNvPr id="7" name="Image 0" descr="preencoded.png"/>
          <p:cNvPicPr>
            <a:picLocks noChangeAspect="1"/>
          </p:cNvPicPr>
          <p:nvPr/>
        </p:nvPicPr>
        <p:blipFill>
          <a:blip r:embed="rId3"/>
          <a:stretch>
            <a:fillRect/>
          </a:stretch>
        </p:blipFill>
        <p:spPr>
          <a:xfrm>
            <a:off x="597594" y="2354163"/>
            <a:ext cx="5427762" cy="76200"/>
          </a:xfrm>
          <a:prstGeom prst="rect">
            <a:avLst/>
          </a:prstGeom>
        </p:spPr>
      </p:pic>
      <p:pic>
        <p:nvPicPr>
          <p:cNvPr id="8" name="Image 1" descr="preencoded.png"/>
          <p:cNvPicPr>
            <a:picLocks noChangeAspect="1"/>
          </p:cNvPicPr>
          <p:nvPr/>
        </p:nvPicPr>
        <p:blipFill>
          <a:blip r:embed="rId4"/>
          <a:stretch>
            <a:fillRect/>
          </a:stretch>
        </p:blipFill>
        <p:spPr>
          <a:xfrm>
            <a:off x="3087340" y="2149178"/>
            <a:ext cx="448171" cy="448171"/>
          </a:xfrm>
          <a:prstGeom prst="rect">
            <a:avLst/>
          </a:prstGeom>
        </p:spPr>
      </p:pic>
      <p:pic>
        <p:nvPicPr>
          <p:cNvPr id="9" name="Image 2" descr="preencoded.png"/>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21782" y="2283620"/>
            <a:ext cx="179189" cy="179189"/>
          </a:xfrm>
          <a:prstGeom prst="rect">
            <a:avLst/>
          </a:prstGeom>
        </p:spPr>
      </p:pic>
      <p:sp>
        <p:nvSpPr>
          <p:cNvPr id="10" name="Text 5"/>
          <p:cNvSpPr/>
          <p:nvPr/>
        </p:nvSpPr>
        <p:spPr>
          <a:xfrm>
            <a:off x="765968" y="2746673"/>
            <a:ext cx="2988072" cy="245666"/>
          </a:xfrm>
          <a:prstGeom prst="rect">
            <a:avLst/>
          </a:prstGeom>
          <a:noFill/>
          <a:ln/>
        </p:spPr>
        <p:txBody>
          <a:bodyPr wrap="none" lIns="0" tIns="0" rIns="0" bIns="0" rtlCol="0" anchor="t"/>
          <a:lstStyle/>
          <a:p>
            <a:pPr>
              <a:lnSpc>
                <a:spcPts val="1917"/>
              </a:lnSpc>
            </a:pPr>
            <a:r>
              <a:rPr lang="en-US" sz="1542" b="1" dirty="0">
                <a:solidFill>
                  <a:srgbClr val="384653"/>
                </a:solidFill>
                <a:latin typeface="Barlow Bold" pitchFamily="34" charset="0"/>
                <a:ea typeface="Barlow Bold" pitchFamily="34" charset="-122"/>
                <a:cs typeface="Barlow Bold" pitchFamily="34" charset="-120"/>
              </a:rPr>
              <a:t>Redéploiement de la Main-d'œuvre</a:t>
            </a:r>
            <a:endParaRPr lang="en-US" sz="1542" dirty="0"/>
          </a:p>
        </p:txBody>
      </p:sp>
      <p:sp>
        <p:nvSpPr>
          <p:cNvPr id="11" name="Text 6"/>
          <p:cNvSpPr/>
          <p:nvPr/>
        </p:nvSpPr>
        <p:spPr>
          <a:xfrm>
            <a:off x="765969" y="3077071"/>
            <a:ext cx="5091013" cy="697707"/>
          </a:xfrm>
          <a:prstGeom prst="rect">
            <a:avLst/>
          </a:prstGeom>
          <a:noFill/>
          <a:ln/>
        </p:spPr>
        <p:txBody>
          <a:bodyPr wrap="squar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Les emplois liés aux hydrocarbures pourraient être affectés. Des programmes de reconversion et de formation professionnelle sont indispensables pour les travailleurs du secteur.</a:t>
            </a:r>
            <a:endParaRPr lang="en-US" sz="1167" dirty="0"/>
          </a:p>
        </p:txBody>
      </p:sp>
      <p:sp>
        <p:nvSpPr>
          <p:cNvPr id="12" name="Shape 7"/>
          <p:cNvSpPr/>
          <p:nvPr/>
        </p:nvSpPr>
        <p:spPr>
          <a:xfrm>
            <a:off x="6166644" y="2373214"/>
            <a:ext cx="5427762" cy="1569938"/>
          </a:xfrm>
          <a:prstGeom prst="roundRect">
            <a:avLst>
              <a:gd name="adj" fmla="val 5824"/>
            </a:avLst>
          </a:prstGeom>
          <a:solidFill>
            <a:srgbClr val="FFFFFF"/>
          </a:solidFill>
          <a:ln/>
        </p:spPr>
      </p:sp>
      <p:pic>
        <p:nvPicPr>
          <p:cNvPr id="13" name="Image 3" descr="preencoded.png"/>
          <p:cNvPicPr>
            <a:picLocks noChangeAspect="1"/>
          </p:cNvPicPr>
          <p:nvPr/>
        </p:nvPicPr>
        <p:blipFill>
          <a:blip r:embed="rId3"/>
          <a:stretch>
            <a:fillRect/>
          </a:stretch>
        </p:blipFill>
        <p:spPr>
          <a:xfrm>
            <a:off x="6166644" y="2354163"/>
            <a:ext cx="5427762" cy="76200"/>
          </a:xfrm>
          <a:prstGeom prst="rect">
            <a:avLst/>
          </a:prstGeom>
        </p:spPr>
      </p:pic>
      <p:pic>
        <p:nvPicPr>
          <p:cNvPr id="14" name="Image 4" descr="preencoded.png"/>
          <p:cNvPicPr>
            <a:picLocks noChangeAspect="1"/>
          </p:cNvPicPr>
          <p:nvPr/>
        </p:nvPicPr>
        <p:blipFill>
          <a:blip r:embed="rId4"/>
          <a:stretch>
            <a:fillRect/>
          </a:stretch>
        </p:blipFill>
        <p:spPr>
          <a:xfrm>
            <a:off x="8656390" y="2149178"/>
            <a:ext cx="448171" cy="448171"/>
          </a:xfrm>
          <a:prstGeom prst="rect">
            <a:avLst/>
          </a:prstGeom>
        </p:spPr>
      </p:pic>
      <p:pic>
        <p:nvPicPr>
          <p:cNvPr id="15" name="Image 5" descr="preencoded.png"/>
          <p:cNvPicPr>
            <a:picLocks noChangeAspect="1"/>
          </p:cNvPicPr>
          <p:nvPr/>
        </p:nvPicPr>
        <p:blipFill>
          <a:blip r:embed="rId5">
            <a:extLst>
              <a:ext uri="{96DAC541-7B7A-43D3-8B79-37D633B846F1}">
                <asvg:svgBlip xmlns:asvg="http://schemas.microsoft.com/office/drawing/2016/SVG/main" xmlns="" r:embed="rId7"/>
              </a:ext>
            </a:extLst>
          </a:blip>
          <a:stretch>
            <a:fillRect/>
          </a:stretch>
        </p:blipFill>
        <p:spPr>
          <a:xfrm>
            <a:off x="8790831" y="2283620"/>
            <a:ext cx="179189" cy="179189"/>
          </a:xfrm>
          <a:prstGeom prst="rect">
            <a:avLst/>
          </a:prstGeom>
        </p:spPr>
      </p:pic>
      <p:sp>
        <p:nvSpPr>
          <p:cNvPr id="16" name="Text 8"/>
          <p:cNvSpPr/>
          <p:nvPr/>
        </p:nvSpPr>
        <p:spPr>
          <a:xfrm>
            <a:off x="6335019" y="2746673"/>
            <a:ext cx="1965821" cy="245666"/>
          </a:xfrm>
          <a:prstGeom prst="rect">
            <a:avLst/>
          </a:prstGeom>
          <a:noFill/>
          <a:ln/>
        </p:spPr>
        <p:txBody>
          <a:bodyPr wrap="none" lIns="0" tIns="0" rIns="0" bIns="0" rtlCol="0" anchor="t"/>
          <a:lstStyle/>
          <a:p>
            <a:pPr>
              <a:lnSpc>
                <a:spcPts val="1917"/>
              </a:lnSpc>
            </a:pPr>
            <a:r>
              <a:rPr lang="en-US" sz="1542" b="1" dirty="0">
                <a:solidFill>
                  <a:srgbClr val="384653"/>
                </a:solidFill>
                <a:latin typeface="Barlow Bold" pitchFamily="34" charset="0"/>
                <a:ea typeface="Barlow Bold" pitchFamily="34" charset="-122"/>
                <a:cs typeface="Barlow Bold" pitchFamily="34" charset="-120"/>
              </a:rPr>
              <a:t>Développement Local</a:t>
            </a:r>
            <a:endParaRPr lang="en-US" sz="1542" dirty="0"/>
          </a:p>
        </p:txBody>
      </p:sp>
      <p:sp>
        <p:nvSpPr>
          <p:cNvPr id="17" name="Text 9"/>
          <p:cNvSpPr/>
          <p:nvPr/>
        </p:nvSpPr>
        <p:spPr>
          <a:xfrm>
            <a:off x="6335019" y="3077071"/>
            <a:ext cx="5091013" cy="697707"/>
          </a:xfrm>
          <a:prstGeom prst="rect">
            <a:avLst/>
          </a:prstGeom>
          <a:noFill/>
          <a:ln/>
        </p:spPr>
        <p:txBody>
          <a:bodyPr wrap="squar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Les projets d'énergies renouvelables et miniers peuvent apporter des bénéfices directs aux communautés (accès à l'énergie, emplois locaux, infrastructures).</a:t>
            </a:r>
            <a:endParaRPr lang="en-US" sz="1167" dirty="0"/>
          </a:p>
        </p:txBody>
      </p:sp>
      <p:sp>
        <p:nvSpPr>
          <p:cNvPr id="18" name="Shape 10"/>
          <p:cNvSpPr/>
          <p:nvPr/>
        </p:nvSpPr>
        <p:spPr>
          <a:xfrm>
            <a:off x="597594" y="4308475"/>
            <a:ext cx="5427762" cy="1569938"/>
          </a:xfrm>
          <a:prstGeom prst="roundRect">
            <a:avLst>
              <a:gd name="adj" fmla="val 5824"/>
            </a:avLst>
          </a:prstGeom>
          <a:solidFill>
            <a:srgbClr val="FFFFFF"/>
          </a:solidFill>
          <a:ln/>
        </p:spPr>
      </p:sp>
      <p:pic>
        <p:nvPicPr>
          <p:cNvPr id="19" name="Image 6" descr="preencoded.png"/>
          <p:cNvPicPr>
            <a:picLocks noChangeAspect="1"/>
          </p:cNvPicPr>
          <p:nvPr/>
        </p:nvPicPr>
        <p:blipFill>
          <a:blip r:embed="rId3"/>
          <a:stretch>
            <a:fillRect/>
          </a:stretch>
        </p:blipFill>
        <p:spPr>
          <a:xfrm>
            <a:off x="597594" y="4289425"/>
            <a:ext cx="5427762" cy="76200"/>
          </a:xfrm>
          <a:prstGeom prst="rect">
            <a:avLst/>
          </a:prstGeom>
        </p:spPr>
      </p:pic>
      <p:pic>
        <p:nvPicPr>
          <p:cNvPr id="20" name="Image 7" descr="preencoded.png"/>
          <p:cNvPicPr>
            <a:picLocks noChangeAspect="1"/>
          </p:cNvPicPr>
          <p:nvPr/>
        </p:nvPicPr>
        <p:blipFill>
          <a:blip r:embed="rId4"/>
          <a:stretch>
            <a:fillRect/>
          </a:stretch>
        </p:blipFill>
        <p:spPr>
          <a:xfrm>
            <a:off x="3087340" y="4084440"/>
            <a:ext cx="448171" cy="448171"/>
          </a:xfrm>
          <a:prstGeom prst="rect">
            <a:avLst/>
          </a:prstGeom>
        </p:spPr>
      </p:pic>
      <p:pic>
        <p:nvPicPr>
          <p:cNvPr id="21" name="Image 8" descr="preencoded.png"/>
          <p:cNvPicPr>
            <a:picLocks noChangeAspect="1"/>
          </p:cNvPicPr>
          <p:nvPr/>
        </p:nvPicPr>
        <p:blipFill>
          <a:blip r:embed="rId5">
            <a:extLst>
              <a:ext uri="{96DAC541-7B7A-43D3-8B79-37D633B846F1}">
                <asvg:svgBlip xmlns:asvg="http://schemas.microsoft.com/office/drawing/2016/SVG/main" xmlns="" r:embed="rId8"/>
              </a:ext>
            </a:extLst>
          </a:blip>
          <a:stretch>
            <a:fillRect/>
          </a:stretch>
        </p:blipFill>
        <p:spPr>
          <a:xfrm>
            <a:off x="3221782" y="4218881"/>
            <a:ext cx="179189" cy="179189"/>
          </a:xfrm>
          <a:prstGeom prst="rect">
            <a:avLst/>
          </a:prstGeom>
        </p:spPr>
      </p:pic>
      <p:sp>
        <p:nvSpPr>
          <p:cNvPr id="22" name="Text 11"/>
          <p:cNvSpPr/>
          <p:nvPr/>
        </p:nvSpPr>
        <p:spPr>
          <a:xfrm>
            <a:off x="765968" y="4681935"/>
            <a:ext cx="2771577" cy="245666"/>
          </a:xfrm>
          <a:prstGeom prst="rect">
            <a:avLst/>
          </a:prstGeom>
          <a:noFill/>
          <a:ln/>
        </p:spPr>
        <p:txBody>
          <a:bodyPr wrap="none" lIns="0" tIns="0" rIns="0" bIns="0" rtlCol="0" anchor="t"/>
          <a:lstStyle/>
          <a:p>
            <a:pPr>
              <a:lnSpc>
                <a:spcPts val="1917"/>
              </a:lnSpc>
            </a:pPr>
            <a:r>
              <a:rPr lang="en-US" sz="1542" b="1" dirty="0">
                <a:solidFill>
                  <a:srgbClr val="384653"/>
                </a:solidFill>
                <a:latin typeface="Barlow Bold" pitchFamily="34" charset="0"/>
                <a:ea typeface="Barlow Bold" pitchFamily="34" charset="-122"/>
                <a:cs typeface="Barlow Bold" pitchFamily="34" charset="-120"/>
              </a:rPr>
              <a:t>Accès aux Terres et Ressources</a:t>
            </a:r>
            <a:endParaRPr lang="en-US" sz="1542" dirty="0"/>
          </a:p>
        </p:txBody>
      </p:sp>
      <p:sp>
        <p:nvSpPr>
          <p:cNvPr id="23" name="Text 12"/>
          <p:cNvSpPr/>
          <p:nvPr/>
        </p:nvSpPr>
        <p:spPr>
          <a:xfrm>
            <a:off x="765969" y="5012332"/>
            <a:ext cx="5091013" cy="697707"/>
          </a:xfrm>
          <a:prstGeom prst="rect">
            <a:avLst/>
          </a:prstGeom>
          <a:noFill/>
          <a:ln/>
        </p:spPr>
        <p:txBody>
          <a:bodyPr wrap="squar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La mise en œuvre de nouveaux projets nécessite une gestion transparente et équitable de l'accès aux terres et de la compensation des communautés.</a:t>
            </a:r>
            <a:endParaRPr lang="en-US" sz="1167" dirty="0"/>
          </a:p>
        </p:txBody>
      </p:sp>
      <p:sp>
        <p:nvSpPr>
          <p:cNvPr id="24" name="Shape 13"/>
          <p:cNvSpPr/>
          <p:nvPr/>
        </p:nvSpPr>
        <p:spPr>
          <a:xfrm>
            <a:off x="6166644" y="4308475"/>
            <a:ext cx="5427762" cy="1569938"/>
          </a:xfrm>
          <a:prstGeom prst="roundRect">
            <a:avLst>
              <a:gd name="adj" fmla="val 5824"/>
            </a:avLst>
          </a:prstGeom>
          <a:solidFill>
            <a:srgbClr val="FFFFFF"/>
          </a:solidFill>
          <a:ln/>
        </p:spPr>
      </p:sp>
      <p:pic>
        <p:nvPicPr>
          <p:cNvPr id="25" name="Image 9" descr="preencoded.png"/>
          <p:cNvPicPr>
            <a:picLocks noChangeAspect="1"/>
          </p:cNvPicPr>
          <p:nvPr/>
        </p:nvPicPr>
        <p:blipFill>
          <a:blip r:embed="rId3"/>
          <a:stretch>
            <a:fillRect/>
          </a:stretch>
        </p:blipFill>
        <p:spPr>
          <a:xfrm>
            <a:off x="6166644" y="4289425"/>
            <a:ext cx="5427762" cy="76200"/>
          </a:xfrm>
          <a:prstGeom prst="rect">
            <a:avLst/>
          </a:prstGeom>
        </p:spPr>
      </p:pic>
      <p:pic>
        <p:nvPicPr>
          <p:cNvPr id="26" name="Image 10" descr="preencoded.png"/>
          <p:cNvPicPr>
            <a:picLocks noChangeAspect="1"/>
          </p:cNvPicPr>
          <p:nvPr/>
        </p:nvPicPr>
        <p:blipFill>
          <a:blip r:embed="rId4"/>
          <a:stretch>
            <a:fillRect/>
          </a:stretch>
        </p:blipFill>
        <p:spPr>
          <a:xfrm>
            <a:off x="8656390" y="4084440"/>
            <a:ext cx="448171" cy="448171"/>
          </a:xfrm>
          <a:prstGeom prst="rect">
            <a:avLst/>
          </a:prstGeom>
        </p:spPr>
      </p:pic>
      <p:pic>
        <p:nvPicPr>
          <p:cNvPr id="27" name="Image 11" descr="preencoded.png"/>
          <p:cNvPicPr>
            <a:picLocks noChangeAspect="1"/>
          </p:cNvPicPr>
          <p:nvPr/>
        </p:nvPicPr>
        <p:blipFill>
          <a:blip r:embed="rId5">
            <a:extLst>
              <a:ext uri="{96DAC541-7B7A-43D3-8B79-37D633B846F1}">
                <asvg:svgBlip xmlns:asvg="http://schemas.microsoft.com/office/drawing/2016/SVG/main" xmlns="" r:embed="rId9"/>
              </a:ext>
            </a:extLst>
          </a:blip>
          <a:stretch>
            <a:fillRect/>
          </a:stretch>
        </p:blipFill>
        <p:spPr>
          <a:xfrm>
            <a:off x="8790831" y="4218881"/>
            <a:ext cx="179189" cy="179189"/>
          </a:xfrm>
          <a:prstGeom prst="rect">
            <a:avLst/>
          </a:prstGeom>
        </p:spPr>
      </p:pic>
      <p:sp>
        <p:nvSpPr>
          <p:cNvPr id="28" name="Text 14"/>
          <p:cNvSpPr/>
          <p:nvPr/>
        </p:nvSpPr>
        <p:spPr>
          <a:xfrm>
            <a:off x="6335019" y="4681935"/>
            <a:ext cx="3147218" cy="245666"/>
          </a:xfrm>
          <a:prstGeom prst="rect">
            <a:avLst/>
          </a:prstGeom>
          <a:noFill/>
          <a:ln/>
        </p:spPr>
        <p:txBody>
          <a:bodyPr wrap="none" lIns="0" tIns="0" rIns="0" bIns="0" rtlCol="0" anchor="t"/>
          <a:lstStyle/>
          <a:p>
            <a:pPr>
              <a:lnSpc>
                <a:spcPts val="1917"/>
              </a:lnSpc>
            </a:pPr>
            <a:r>
              <a:rPr lang="en-US" sz="1542" b="1" dirty="0">
                <a:solidFill>
                  <a:srgbClr val="384653"/>
                </a:solidFill>
                <a:latin typeface="Barlow Bold" pitchFamily="34" charset="0"/>
                <a:ea typeface="Barlow Bold" pitchFamily="34" charset="-122"/>
                <a:cs typeface="Barlow Bold" pitchFamily="34" charset="-120"/>
              </a:rPr>
              <a:t>Protection de l'Environnement Local</a:t>
            </a:r>
            <a:endParaRPr lang="en-US" sz="1542" dirty="0"/>
          </a:p>
        </p:txBody>
      </p:sp>
      <p:sp>
        <p:nvSpPr>
          <p:cNvPr id="29" name="Text 15"/>
          <p:cNvSpPr/>
          <p:nvPr/>
        </p:nvSpPr>
        <p:spPr>
          <a:xfrm>
            <a:off x="6335019" y="5012332"/>
            <a:ext cx="5091013" cy="697707"/>
          </a:xfrm>
          <a:prstGeom prst="rect">
            <a:avLst/>
          </a:prstGeom>
          <a:noFill/>
          <a:ln/>
        </p:spPr>
        <p:txBody>
          <a:bodyPr wrap="squar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Minimiser les impacts environnementaux des nouvelles industries, particulièrement minières, sur les écosystèmes et les modes de vie traditionnels.</a:t>
            </a:r>
            <a:endParaRPr lang="en-US" sz="1167" dirty="0"/>
          </a:p>
        </p:txBody>
      </p:sp>
      <p:sp>
        <p:nvSpPr>
          <p:cNvPr id="30" name="Text 16"/>
          <p:cNvSpPr/>
          <p:nvPr/>
        </p:nvSpPr>
        <p:spPr>
          <a:xfrm>
            <a:off x="597595" y="6037362"/>
            <a:ext cx="10996811" cy="232569"/>
          </a:xfrm>
          <a:prstGeom prst="rect">
            <a:avLst/>
          </a:prstGeom>
          <a:noFill/>
          <a:ln/>
        </p:spPr>
        <p:txBody>
          <a:bodyPr wrap="none" lIns="0" tIns="0" rIns="0" bIns="0" rtlCol="0" anchor="t"/>
          <a:lstStyle/>
          <a:p>
            <a:pPr>
              <a:lnSpc>
                <a:spcPts val="1792"/>
              </a:lnSpc>
            </a:pPr>
            <a:r>
              <a:rPr lang="en-US" sz="1167" dirty="0">
                <a:solidFill>
                  <a:srgbClr val="384653"/>
                </a:solidFill>
                <a:latin typeface="Montserrat" pitchFamily="34" charset="0"/>
                <a:ea typeface="Montserrat" pitchFamily="34" charset="-122"/>
                <a:cs typeface="Montserrat" pitchFamily="34" charset="-120"/>
              </a:rPr>
              <a:t>Une approche participative impliquant les communautés locales est cruciale pour une acceptation sociale et un succès durable de la transition.</a:t>
            </a:r>
            <a:endParaRPr lang="en-US" sz="1167" dirty="0"/>
          </a:p>
        </p:txBody>
      </p:sp>
      <p:pic>
        <p:nvPicPr>
          <p:cNvPr id="31" name="Image 30">
            <a:extLst>
              <a:ext uri="{FF2B5EF4-FFF2-40B4-BE49-F238E27FC236}">
                <a16:creationId xmlns:a16="http://schemas.microsoft.com/office/drawing/2014/main" id="{72ECE6F3-F8DD-4F6A-95C8-B61CB92D9E50}"/>
              </a:ext>
            </a:extLst>
          </p:cNvPr>
          <p:cNvPicPr>
            <a:picLocks noChangeAspect="1"/>
          </p:cNvPicPr>
          <p:nvPr/>
        </p:nvPicPr>
        <p:blipFill rotWithShape="1">
          <a:blip r:embed="rId10"/>
          <a:srcRect l="12222" t="18148" r="12592" b="26667"/>
          <a:stretch/>
        </p:blipFill>
        <p:spPr>
          <a:xfrm>
            <a:off x="11296487" y="6269930"/>
            <a:ext cx="895513" cy="584599"/>
          </a:xfrm>
          <a:prstGeom prst="rect">
            <a:avLst/>
          </a:prstGeom>
        </p:spPr>
      </p:pic>
      <p:pic>
        <p:nvPicPr>
          <p:cNvPr id="32" name="Image 31"/>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249786" y="6344149"/>
            <a:ext cx="1046701" cy="4951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9038" y="391319"/>
            <a:ext cx="877590" cy="228501"/>
          </a:xfrm>
          <a:prstGeom prst="roundRect">
            <a:avLst>
              <a:gd name="adj" fmla="val 68037"/>
            </a:avLst>
          </a:prstGeom>
          <a:solidFill>
            <a:srgbClr val="D4E9F7"/>
          </a:solidFill>
          <a:ln/>
        </p:spPr>
      </p:sp>
      <p:sp>
        <p:nvSpPr>
          <p:cNvPr id="3" name="Text 1"/>
          <p:cNvSpPr/>
          <p:nvPr/>
        </p:nvSpPr>
        <p:spPr>
          <a:xfrm>
            <a:off x="796727" y="430113"/>
            <a:ext cx="722213" cy="150912"/>
          </a:xfrm>
          <a:prstGeom prst="rect">
            <a:avLst/>
          </a:prstGeom>
          <a:noFill/>
          <a:ln/>
        </p:spPr>
        <p:txBody>
          <a:bodyPr wrap="none" lIns="0" tIns="0" rIns="0" bIns="0" rtlCol="0" anchor="t"/>
          <a:lstStyle/>
          <a:p>
            <a:pPr>
              <a:lnSpc>
                <a:spcPts val="1167"/>
              </a:lnSpc>
            </a:pPr>
            <a:r>
              <a:rPr lang="en-US" sz="792" dirty="0">
                <a:solidFill>
                  <a:srgbClr val="384653"/>
                </a:solidFill>
                <a:latin typeface="Montserrat" pitchFamily="34" charset="0"/>
                <a:ea typeface="Montserrat" pitchFamily="34" charset="-122"/>
                <a:cs typeface="Montserrat" pitchFamily="34" charset="-120"/>
              </a:rPr>
              <a:t>CONCLUSION</a:t>
            </a:r>
            <a:endParaRPr lang="en-US" sz="792" dirty="0"/>
          </a:p>
        </p:txBody>
      </p:sp>
      <p:sp>
        <p:nvSpPr>
          <p:cNvPr id="4" name="Text 2"/>
          <p:cNvSpPr/>
          <p:nvPr/>
        </p:nvSpPr>
        <p:spPr>
          <a:xfrm>
            <a:off x="719038" y="662285"/>
            <a:ext cx="6545362" cy="340916"/>
          </a:xfrm>
          <a:prstGeom prst="rect">
            <a:avLst/>
          </a:prstGeom>
          <a:noFill/>
          <a:ln/>
        </p:spPr>
        <p:txBody>
          <a:bodyPr wrap="none" lIns="0" tIns="0" rIns="0" bIns="0" rtlCol="0" anchor="t"/>
          <a:lstStyle/>
          <a:p>
            <a:pPr>
              <a:lnSpc>
                <a:spcPts val="2667"/>
              </a:lnSpc>
            </a:pPr>
            <a:r>
              <a:rPr lang="en-US" sz="2125" b="1" dirty="0">
                <a:solidFill>
                  <a:srgbClr val="2E3C4E"/>
                </a:solidFill>
                <a:latin typeface="Barlow Bold" pitchFamily="34" charset="0"/>
                <a:ea typeface="Barlow Bold" pitchFamily="34" charset="-122"/>
                <a:cs typeface="Barlow Bold" pitchFamily="34" charset="-120"/>
              </a:rPr>
              <a:t>Vision Stratégique pour un Avenir Énergétique Durable</a:t>
            </a:r>
            <a:endParaRPr lang="en-US" sz="2125" dirty="0"/>
          </a:p>
        </p:txBody>
      </p:sp>
      <p:sp>
        <p:nvSpPr>
          <p:cNvPr id="5" name="Text 3"/>
          <p:cNvSpPr/>
          <p:nvPr/>
        </p:nvSpPr>
        <p:spPr>
          <a:xfrm>
            <a:off x="719039" y="1162546"/>
            <a:ext cx="10753824" cy="377230"/>
          </a:xfrm>
          <a:prstGeom prst="rect">
            <a:avLst/>
          </a:prstGeom>
          <a:noFill/>
          <a:ln/>
        </p:spPr>
        <p:txBody>
          <a:bodyPr wrap="square" lIns="0" tIns="0" rIns="0" bIns="0" rtlCol="0" anchor="t"/>
          <a:lstStyle/>
          <a:p>
            <a:pPr>
              <a:lnSpc>
                <a:spcPts val="1458"/>
              </a:lnSpc>
            </a:pPr>
            <a:r>
              <a:rPr lang="en-US" sz="1000" dirty="0">
                <a:solidFill>
                  <a:srgbClr val="384653"/>
                </a:solidFill>
                <a:latin typeface="Montserrat" pitchFamily="34" charset="0"/>
                <a:ea typeface="Montserrat" pitchFamily="34" charset="-122"/>
                <a:cs typeface="Montserrat" pitchFamily="34" charset="-120"/>
              </a:rPr>
              <a:t>La transition énergétique est un projet de société ambitieux pour le Cameroun. En adoptant une vision stratégique proactive, le pays peut transformer les </a:t>
            </a:r>
            <a:r>
              <a:rPr lang="en-US" sz="1000" dirty="0" err="1">
                <a:solidFill>
                  <a:srgbClr val="384653"/>
                </a:solidFill>
                <a:latin typeface="Montserrat" pitchFamily="34" charset="0"/>
                <a:ea typeface="Montserrat" pitchFamily="34" charset="-122"/>
                <a:cs typeface="Montserrat" pitchFamily="34" charset="-120"/>
              </a:rPr>
              <a:t>défis</a:t>
            </a:r>
            <a:r>
              <a:rPr lang="en-US" sz="1000" dirty="0">
                <a:solidFill>
                  <a:srgbClr val="384653"/>
                </a:solidFill>
                <a:latin typeface="Montserrat" pitchFamily="34" charset="0"/>
                <a:ea typeface="Montserrat" pitchFamily="34" charset="-122"/>
                <a:cs typeface="Montserrat" pitchFamily="34" charset="-120"/>
              </a:rPr>
              <a:t> du ralentissement du </a:t>
            </a:r>
            <a:r>
              <a:rPr lang="en-US" sz="1000" dirty="0" err="1">
                <a:solidFill>
                  <a:srgbClr val="384653"/>
                </a:solidFill>
                <a:latin typeface="Montserrat" pitchFamily="34" charset="0"/>
                <a:ea typeface="Montserrat" pitchFamily="34" charset="-122"/>
                <a:cs typeface="Montserrat" pitchFamily="34" charset="-120"/>
              </a:rPr>
              <a:t>secteur</a:t>
            </a:r>
            <a:r>
              <a:rPr lang="en-US" sz="1000" dirty="0">
                <a:solidFill>
                  <a:srgbClr val="384653"/>
                </a:solidFill>
                <a:latin typeface="Montserrat" pitchFamily="34" charset="0"/>
                <a:ea typeface="Montserrat" pitchFamily="34" charset="-122"/>
                <a:cs typeface="Montserrat" pitchFamily="34" charset="-120"/>
              </a:rPr>
              <a:t>  pétrolier en opportunités de développement durable et inclusif, renforçant sa souveraineté énergétique et sa place sur la scène internationale.</a:t>
            </a:r>
            <a:endParaRPr lang="en-US" sz="1000" dirty="0"/>
          </a:p>
        </p:txBody>
      </p:sp>
      <p:sp>
        <p:nvSpPr>
          <p:cNvPr id="6" name="Text 4"/>
          <p:cNvSpPr/>
          <p:nvPr/>
        </p:nvSpPr>
        <p:spPr>
          <a:xfrm>
            <a:off x="1937941" y="2177455"/>
            <a:ext cx="2081808" cy="213023"/>
          </a:xfrm>
          <a:prstGeom prst="rect">
            <a:avLst/>
          </a:prstGeom>
          <a:noFill/>
          <a:ln/>
        </p:spPr>
        <p:txBody>
          <a:bodyPr wrap="none" lIns="0" tIns="0" rIns="0" bIns="0" rtlCol="0" anchor="t"/>
          <a:lstStyle/>
          <a:p>
            <a:pPr algn="r">
              <a:lnSpc>
                <a:spcPts val="1667"/>
              </a:lnSpc>
            </a:pPr>
            <a:r>
              <a:rPr lang="en-US" sz="1333" b="1" dirty="0">
                <a:solidFill>
                  <a:srgbClr val="384653"/>
                </a:solidFill>
                <a:latin typeface="Barlow Bold" pitchFamily="34" charset="0"/>
                <a:ea typeface="Barlow Bold" pitchFamily="34" charset="-122"/>
                <a:cs typeface="Barlow Bold" pitchFamily="34" charset="-120"/>
              </a:rPr>
              <a:t>Politiques Publiques Claires</a:t>
            </a:r>
            <a:endParaRPr lang="en-US" sz="1333" dirty="0"/>
          </a:p>
        </p:txBody>
      </p:sp>
      <p:sp>
        <p:nvSpPr>
          <p:cNvPr id="7" name="Text 5"/>
          <p:cNvSpPr/>
          <p:nvPr/>
        </p:nvSpPr>
        <p:spPr>
          <a:xfrm>
            <a:off x="719038" y="2454176"/>
            <a:ext cx="3300710" cy="565844"/>
          </a:xfrm>
          <a:prstGeom prst="rect">
            <a:avLst/>
          </a:prstGeom>
          <a:noFill/>
          <a:ln/>
        </p:spPr>
        <p:txBody>
          <a:bodyPr wrap="square" lIns="0" tIns="0" rIns="0" bIns="0" rtlCol="0" anchor="t"/>
          <a:lstStyle/>
          <a:p>
            <a:pPr algn="r">
              <a:lnSpc>
                <a:spcPts val="1458"/>
              </a:lnSpc>
            </a:pPr>
            <a:r>
              <a:rPr lang="en-US" sz="1000" dirty="0">
                <a:solidFill>
                  <a:srgbClr val="384653"/>
                </a:solidFill>
                <a:latin typeface="Montserrat" pitchFamily="34" charset="0"/>
                <a:ea typeface="Montserrat" pitchFamily="34" charset="-122"/>
                <a:cs typeface="Montserrat" pitchFamily="34" charset="-120"/>
              </a:rPr>
              <a:t>Établir un cadre réglementaire stable, des incitations fiscales et une planification à long terme.</a:t>
            </a:r>
            <a:endParaRPr lang="en-US" sz="1000" dirty="0"/>
          </a:p>
        </p:txBody>
      </p:sp>
      <p:pic>
        <p:nvPicPr>
          <p:cNvPr id="8" name="Image 0" descr="preencoded.png"/>
          <p:cNvPicPr>
            <a:picLocks noChangeAspect="1"/>
          </p:cNvPicPr>
          <p:nvPr/>
        </p:nvPicPr>
        <p:blipFill>
          <a:blip r:embed="rId3"/>
          <a:stretch>
            <a:fillRect/>
          </a:stretch>
        </p:blipFill>
        <p:spPr>
          <a:xfrm>
            <a:off x="4214020" y="1659236"/>
            <a:ext cx="3763764" cy="3763764"/>
          </a:xfrm>
          <a:prstGeom prst="rect">
            <a:avLst/>
          </a:prstGeom>
        </p:spPr>
      </p:pic>
      <p:pic>
        <p:nvPicPr>
          <p:cNvPr id="9"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241430" y="2366368"/>
            <a:ext cx="193774" cy="193774"/>
          </a:xfrm>
          <a:prstGeom prst="rect">
            <a:avLst/>
          </a:prstGeom>
        </p:spPr>
      </p:pic>
      <p:sp>
        <p:nvSpPr>
          <p:cNvPr id="10" name="Text 6"/>
          <p:cNvSpPr/>
          <p:nvPr/>
        </p:nvSpPr>
        <p:spPr>
          <a:xfrm>
            <a:off x="8172054" y="2271713"/>
            <a:ext cx="1848644" cy="213023"/>
          </a:xfrm>
          <a:prstGeom prst="rect">
            <a:avLst/>
          </a:prstGeom>
          <a:noFill/>
          <a:ln/>
        </p:spPr>
        <p:txBody>
          <a:bodyPr wrap="none" lIns="0" tIns="0" rIns="0" bIns="0" rtlCol="0" anchor="t"/>
          <a:lstStyle/>
          <a:p>
            <a:pPr>
              <a:lnSpc>
                <a:spcPts val="1667"/>
              </a:lnSpc>
            </a:pPr>
            <a:r>
              <a:rPr lang="en-US" sz="1333" b="1" dirty="0">
                <a:solidFill>
                  <a:srgbClr val="384653"/>
                </a:solidFill>
                <a:latin typeface="Barlow Bold" pitchFamily="34" charset="0"/>
                <a:ea typeface="Barlow Bold" pitchFamily="34" charset="-122"/>
                <a:cs typeface="Barlow Bold" pitchFamily="34" charset="-120"/>
              </a:rPr>
              <a:t>Financements Innovants</a:t>
            </a:r>
            <a:endParaRPr lang="en-US" sz="1333" dirty="0"/>
          </a:p>
        </p:txBody>
      </p:sp>
      <p:sp>
        <p:nvSpPr>
          <p:cNvPr id="11" name="Text 7"/>
          <p:cNvSpPr/>
          <p:nvPr/>
        </p:nvSpPr>
        <p:spPr>
          <a:xfrm>
            <a:off x="8172054" y="2548433"/>
            <a:ext cx="3300809" cy="377230"/>
          </a:xfrm>
          <a:prstGeom prst="rect">
            <a:avLst/>
          </a:prstGeom>
          <a:noFill/>
          <a:ln/>
        </p:spPr>
        <p:txBody>
          <a:bodyPr wrap="square" lIns="0" tIns="0" rIns="0" bIns="0" rtlCol="0" anchor="t"/>
          <a:lstStyle/>
          <a:p>
            <a:pPr>
              <a:lnSpc>
                <a:spcPts val="1458"/>
              </a:lnSpc>
            </a:pPr>
            <a:r>
              <a:rPr lang="en-US" sz="1000" dirty="0">
                <a:solidFill>
                  <a:srgbClr val="384653"/>
                </a:solidFill>
                <a:latin typeface="Montserrat" pitchFamily="34" charset="0"/>
                <a:ea typeface="Montserrat" pitchFamily="34" charset="-122"/>
                <a:cs typeface="Montserrat" pitchFamily="34" charset="-120"/>
              </a:rPr>
              <a:t>Mobiliser des fonds publics, privés et internationaux pour les projets stratégiques.</a:t>
            </a:r>
            <a:endParaRPr lang="en-US" sz="1000" dirty="0"/>
          </a:p>
        </p:txBody>
      </p:sp>
      <p:pic>
        <p:nvPicPr>
          <p:cNvPr id="12" name="Image 2" descr="preencoded.png"/>
          <p:cNvPicPr>
            <a:picLocks noChangeAspect="1"/>
          </p:cNvPicPr>
          <p:nvPr/>
        </p:nvPicPr>
        <p:blipFill>
          <a:blip r:embed="rId6"/>
          <a:stretch>
            <a:fillRect/>
          </a:stretch>
        </p:blipFill>
        <p:spPr>
          <a:xfrm>
            <a:off x="4214020" y="1659236"/>
            <a:ext cx="3763764" cy="3763764"/>
          </a:xfrm>
          <a:prstGeom prst="rect">
            <a:avLst/>
          </a:prstGeom>
        </p:spPr>
      </p:pic>
      <p:pic>
        <p:nvPicPr>
          <p:cNvPr id="13"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7076679" y="2686646"/>
            <a:ext cx="193774" cy="193774"/>
          </a:xfrm>
          <a:prstGeom prst="rect">
            <a:avLst/>
          </a:prstGeom>
        </p:spPr>
      </p:pic>
      <p:sp>
        <p:nvSpPr>
          <p:cNvPr id="14" name="Text 8"/>
          <p:cNvSpPr/>
          <p:nvPr/>
        </p:nvSpPr>
        <p:spPr>
          <a:xfrm>
            <a:off x="8172054" y="4250730"/>
            <a:ext cx="2181523" cy="213023"/>
          </a:xfrm>
          <a:prstGeom prst="rect">
            <a:avLst/>
          </a:prstGeom>
          <a:noFill/>
          <a:ln/>
        </p:spPr>
        <p:txBody>
          <a:bodyPr wrap="none" lIns="0" tIns="0" rIns="0" bIns="0" rtlCol="0" anchor="t"/>
          <a:lstStyle/>
          <a:p>
            <a:pPr>
              <a:lnSpc>
                <a:spcPts val="1667"/>
              </a:lnSpc>
            </a:pPr>
            <a:r>
              <a:rPr lang="en-US" sz="1333" b="1" dirty="0">
                <a:solidFill>
                  <a:srgbClr val="384653"/>
                </a:solidFill>
                <a:latin typeface="Barlow Bold" pitchFamily="34" charset="0"/>
                <a:ea typeface="Barlow Bold" pitchFamily="34" charset="-122"/>
                <a:cs typeface="Barlow Bold" pitchFamily="34" charset="-120"/>
              </a:rPr>
              <a:t>Renforcement des Capacités</a:t>
            </a:r>
            <a:endParaRPr lang="en-US" sz="1333" dirty="0"/>
          </a:p>
        </p:txBody>
      </p:sp>
      <p:sp>
        <p:nvSpPr>
          <p:cNvPr id="15" name="Text 9"/>
          <p:cNvSpPr/>
          <p:nvPr/>
        </p:nvSpPr>
        <p:spPr>
          <a:xfrm>
            <a:off x="8172054" y="4527451"/>
            <a:ext cx="3300809" cy="377230"/>
          </a:xfrm>
          <a:prstGeom prst="rect">
            <a:avLst/>
          </a:prstGeom>
          <a:noFill/>
          <a:ln/>
        </p:spPr>
        <p:txBody>
          <a:bodyPr wrap="square" lIns="0" tIns="0" rIns="0" bIns="0" rtlCol="0" anchor="t"/>
          <a:lstStyle/>
          <a:p>
            <a:pPr>
              <a:lnSpc>
                <a:spcPts val="1458"/>
              </a:lnSpc>
            </a:pPr>
            <a:r>
              <a:rPr lang="en-US" sz="1000" dirty="0">
                <a:solidFill>
                  <a:srgbClr val="384653"/>
                </a:solidFill>
                <a:latin typeface="Montserrat" pitchFamily="34" charset="0"/>
                <a:ea typeface="Montserrat" pitchFamily="34" charset="-122"/>
                <a:cs typeface="Montserrat" pitchFamily="34" charset="-120"/>
              </a:rPr>
              <a:t>Former la main-d'œuvre et développer l'expertise locale dans les nouvelles filières énergétiques.</a:t>
            </a:r>
            <a:endParaRPr lang="en-US" sz="1000" dirty="0"/>
          </a:p>
        </p:txBody>
      </p:sp>
      <p:pic>
        <p:nvPicPr>
          <p:cNvPr id="16" name="Image 4" descr="preencoded.png"/>
          <p:cNvPicPr>
            <a:picLocks noChangeAspect="1"/>
          </p:cNvPicPr>
          <p:nvPr/>
        </p:nvPicPr>
        <p:blipFill>
          <a:blip r:embed="rId8"/>
          <a:stretch>
            <a:fillRect/>
          </a:stretch>
        </p:blipFill>
        <p:spPr>
          <a:xfrm>
            <a:off x="4214020" y="1659236"/>
            <a:ext cx="3763764" cy="3763764"/>
          </a:xfrm>
          <a:prstGeom prst="rect">
            <a:avLst/>
          </a:prstGeom>
        </p:spPr>
      </p:pic>
      <p:pic>
        <p:nvPicPr>
          <p:cNvPr id="17" name="Image 5" descr="preencoded.png"/>
          <p:cNvPicPr>
            <a:picLocks noChangeAspect="1"/>
          </p:cNvPicPr>
          <p:nvPr/>
        </p:nvPicPr>
        <p:blipFill>
          <a:blip r:embed="rId4">
            <a:extLst>
              <a:ext uri="{96DAC541-7B7A-43D3-8B79-37D633B846F1}">
                <asvg:svgBlip xmlns:asvg="http://schemas.microsoft.com/office/drawing/2016/SVG/main" xmlns="" r:embed="rId9"/>
              </a:ext>
            </a:extLst>
          </a:blip>
          <a:stretch>
            <a:fillRect/>
          </a:stretch>
        </p:blipFill>
        <p:spPr>
          <a:xfrm>
            <a:off x="6756401" y="4521895"/>
            <a:ext cx="193774" cy="193774"/>
          </a:xfrm>
          <a:prstGeom prst="rect">
            <a:avLst/>
          </a:prstGeom>
        </p:spPr>
      </p:pic>
      <p:sp>
        <p:nvSpPr>
          <p:cNvPr id="18" name="Text 10"/>
          <p:cNvSpPr/>
          <p:nvPr/>
        </p:nvSpPr>
        <p:spPr>
          <a:xfrm>
            <a:off x="2062460" y="4250730"/>
            <a:ext cx="1957288" cy="213023"/>
          </a:xfrm>
          <a:prstGeom prst="rect">
            <a:avLst/>
          </a:prstGeom>
          <a:noFill/>
          <a:ln/>
        </p:spPr>
        <p:txBody>
          <a:bodyPr wrap="none" lIns="0" tIns="0" rIns="0" bIns="0" rtlCol="0" anchor="t"/>
          <a:lstStyle/>
          <a:p>
            <a:pPr algn="r">
              <a:lnSpc>
                <a:spcPts val="1667"/>
              </a:lnSpc>
            </a:pPr>
            <a:r>
              <a:rPr lang="en-US" sz="1333" b="1" dirty="0">
                <a:solidFill>
                  <a:srgbClr val="384653"/>
                </a:solidFill>
                <a:latin typeface="Barlow Bold" pitchFamily="34" charset="0"/>
                <a:ea typeface="Barlow Bold" pitchFamily="34" charset="-122"/>
                <a:cs typeface="Barlow Bold" pitchFamily="34" charset="-120"/>
              </a:rPr>
              <a:t>Partenariats Stratégiques</a:t>
            </a:r>
            <a:endParaRPr lang="en-US" sz="1333" dirty="0"/>
          </a:p>
        </p:txBody>
      </p:sp>
      <p:sp>
        <p:nvSpPr>
          <p:cNvPr id="19" name="Text 11"/>
          <p:cNvSpPr/>
          <p:nvPr/>
        </p:nvSpPr>
        <p:spPr>
          <a:xfrm>
            <a:off x="719038" y="4527451"/>
            <a:ext cx="3300710" cy="377230"/>
          </a:xfrm>
          <a:prstGeom prst="rect">
            <a:avLst/>
          </a:prstGeom>
          <a:noFill/>
          <a:ln/>
        </p:spPr>
        <p:txBody>
          <a:bodyPr wrap="square" lIns="0" tIns="0" rIns="0" bIns="0" rtlCol="0" anchor="t"/>
          <a:lstStyle/>
          <a:p>
            <a:pPr algn="r">
              <a:lnSpc>
                <a:spcPts val="1458"/>
              </a:lnSpc>
            </a:pPr>
            <a:r>
              <a:rPr lang="en-US" sz="1000" dirty="0">
                <a:solidFill>
                  <a:srgbClr val="384653"/>
                </a:solidFill>
                <a:latin typeface="Montserrat" pitchFamily="34" charset="0"/>
                <a:ea typeface="Montserrat" pitchFamily="34" charset="-122"/>
                <a:cs typeface="Montserrat" pitchFamily="34" charset="-120"/>
              </a:rPr>
              <a:t>Collaborer avec des acteurs régionaux et internationaux, y compris le secteur privé.</a:t>
            </a:r>
            <a:endParaRPr lang="en-US" sz="1000" dirty="0"/>
          </a:p>
        </p:txBody>
      </p:sp>
      <p:pic>
        <p:nvPicPr>
          <p:cNvPr id="20" name="Image 6" descr="preencoded.png"/>
          <p:cNvPicPr>
            <a:picLocks noChangeAspect="1"/>
          </p:cNvPicPr>
          <p:nvPr/>
        </p:nvPicPr>
        <p:blipFill>
          <a:blip r:embed="rId10"/>
          <a:stretch>
            <a:fillRect/>
          </a:stretch>
        </p:blipFill>
        <p:spPr>
          <a:xfrm>
            <a:off x="4214020" y="1659236"/>
            <a:ext cx="3763764" cy="3763764"/>
          </a:xfrm>
          <a:prstGeom prst="rect">
            <a:avLst/>
          </a:prstGeom>
        </p:spPr>
      </p:pic>
      <p:pic>
        <p:nvPicPr>
          <p:cNvPr id="21" name="Image 7" descr="preencoded.png"/>
          <p:cNvPicPr>
            <a:picLocks noChangeAspect="1"/>
          </p:cNvPicPr>
          <p:nvPr/>
        </p:nvPicPr>
        <p:blipFill>
          <a:blip r:embed="rId4">
            <a:extLst>
              <a:ext uri="{96DAC541-7B7A-43D3-8B79-37D633B846F1}">
                <asvg:svgBlip xmlns:asvg="http://schemas.microsoft.com/office/drawing/2016/SVG/main" xmlns="" r:embed="rId11"/>
              </a:ext>
            </a:extLst>
          </a:blip>
          <a:stretch>
            <a:fillRect/>
          </a:stretch>
        </p:blipFill>
        <p:spPr>
          <a:xfrm>
            <a:off x="4921151" y="4201617"/>
            <a:ext cx="193774" cy="193774"/>
          </a:xfrm>
          <a:prstGeom prst="rect">
            <a:avLst/>
          </a:prstGeom>
        </p:spPr>
      </p:pic>
      <p:sp>
        <p:nvSpPr>
          <p:cNvPr id="22" name="Text 12"/>
          <p:cNvSpPr/>
          <p:nvPr/>
        </p:nvSpPr>
        <p:spPr>
          <a:xfrm>
            <a:off x="913309" y="5661918"/>
            <a:ext cx="10559554" cy="188615"/>
          </a:xfrm>
          <a:prstGeom prst="rect">
            <a:avLst/>
          </a:prstGeom>
          <a:noFill/>
          <a:ln/>
        </p:spPr>
        <p:txBody>
          <a:bodyPr wrap="none" lIns="0" tIns="0" rIns="0" bIns="0" rtlCol="0" anchor="t"/>
          <a:lstStyle/>
          <a:p>
            <a:pPr>
              <a:lnSpc>
                <a:spcPts val="1458"/>
              </a:lnSpc>
            </a:pPr>
            <a:r>
              <a:rPr lang="en-US" sz="1000" dirty="0">
                <a:solidFill>
                  <a:srgbClr val="384653"/>
                </a:solidFill>
                <a:latin typeface="Montserrat" pitchFamily="34" charset="0"/>
                <a:ea typeface="Montserrat" pitchFamily="34" charset="-122"/>
                <a:cs typeface="Montserrat" pitchFamily="34" charset="-120"/>
              </a:rPr>
              <a:t>« Le Cameroun a l'opportunité unique de devenir un modèle de transition énergétique juste en Afrique, en tirant parti de ses ressources et de son ingéniosité. »</a:t>
            </a:r>
            <a:endParaRPr lang="en-US" sz="1000" dirty="0"/>
          </a:p>
        </p:txBody>
      </p:sp>
      <p:sp>
        <p:nvSpPr>
          <p:cNvPr id="24" name="Text 14"/>
          <p:cNvSpPr/>
          <p:nvPr/>
        </p:nvSpPr>
        <p:spPr>
          <a:xfrm>
            <a:off x="719038" y="5925641"/>
            <a:ext cx="8927882" cy="377230"/>
          </a:xfrm>
          <a:prstGeom prst="rect">
            <a:avLst/>
          </a:prstGeom>
          <a:noFill/>
          <a:ln/>
        </p:spPr>
        <p:txBody>
          <a:bodyPr wrap="square" lIns="0" tIns="0" rIns="0" bIns="0" rtlCol="0" anchor="t"/>
          <a:lstStyle/>
          <a:p>
            <a:pPr>
              <a:lnSpc>
                <a:spcPts val="1458"/>
              </a:lnSpc>
            </a:pPr>
            <a:r>
              <a:rPr lang="en-US" sz="1000" dirty="0">
                <a:solidFill>
                  <a:srgbClr val="384653"/>
                </a:solidFill>
                <a:latin typeface="Montserrat" pitchFamily="34" charset="0"/>
                <a:ea typeface="Montserrat" pitchFamily="34" charset="-122"/>
                <a:cs typeface="Montserrat" pitchFamily="34" charset="-120"/>
              </a:rPr>
              <a:t>En combinant une exploitation responsable du gaz naturel avec un développement massif des énergies renouvelables et une valorisation des minerais critiques, le Cameroun peut assurer un avenir énergétique prospère et équitable pour toutes ses populations.</a:t>
            </a:r>
            <a:endParaRPr lang="en-US" sz="1000" dirty="0"/>
          </a:p>
        </p:txBody>
      </p:sp>
      <p:pic>
        <p:nvPicPr>
          <p:cNvPr id="25" name="Image 24">
            <a:extLst>
              <a:ext uri="{FF2B5EF4-FFF2-40B4-BE49-F238E27FC236}">
                <a16:creationId xmlns:a16="http://schemas.microsoft.com/office/drawing/2014/main" id="{AE026AC9-87AB-498D-9559-D22F4372789E}"/>
              </a:ext>
            </a:extLst>
          </p:cNvPr>
          <p:cNvPicPr>
            <a:picLocks noChangeAspect="1"/>
          </p:cNvPicPr>
          <p:nvPr/>
        </p:nvPicPr>
        <p:blipFill rotWithShape="1">
          <a:blip r:embed="rId12"/>
          <a:srcRect l="12222" t="18148" r="12592" b="26667"/>
          <a:stretch/>
        </p:blipFill>
        <p:spPr>
          <a:xfrm>
            <a:off x="11472862" y="6280845"/>
            <a:ext cx="719138" cy="544814"/>
          </a:xfrm>
          <a:prstGeom prst="rect">
            <a:avLst/>
          </a:prstGeom>
        </p:spPr>
      </p:pic>
      <p:pic>
        <p:nvPicPr>
          <p:cNvPr id="23" name="Image 2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353577" y="6335332"/>
            <a:ext cx="985441" cy="495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394420" y="331292"/>
            <a:ext cx="627856" cy="192286"/>
          </a:xfrm>
          <a:prstGeom prst="roundRect">
            <a:avLst>
              <a:gd name="adj" fmla="val 70695"/>
            </a:avLst>
          </a:prstGeom>
          <a:solidFill>
            <a:srgbClr val="D4E9F7"/>
          </a:solidFill>
          <a:ln/>
        </p:spPr>
      </p:sp>
      <p:sp>
        <p:nvSpPr>
          <p:cNvPr id="3" name="Text 1"/>
          <p:cNvSpPr/>
          <p:nvPr/>
        </p:nvSpPr>
        <p:spPr>
          <a:xfrm>
            <a:off x="1462385" y="365224"/>
            <a:ext cx="491927" cy="124420"/>
          </a:xfrm>
          <a:prstGeom prst="rect">
            <a:avLst/>
          </a:prstGeom>
          <a:noFill/>
          <a:ln/>
        </p:spPr>
        <p:txBody>
          <a:bodyPr wrap="none" lIns="0" tIns="0" rIns="0" bIns="0" rtlCol="0" anchor="t"/>
          <a:lstStyle/>
          <a:p>
            <a:pPr>
              <a:lnSpc>
                <a:spcPts val="958"/>
              </a:lnSpc>
            </a:pPr>
            <a:r>
              <a:rPr lang="en-US" sz="708" dirty="0">
                <a:solidFill>
                  <a:srgbClr val="384653"/>
                </a:solidFill>
                <a:latin typeface="Montserrat" pitchFamily="34" charset="0"/>
                <a:ea typeface="Montserrat" pitchFamily="34" charset="-122"/>
                <a:cs typeface="Montserrat" pitchFamily="34" charset="-120"/>
              </a:rPr>
              <a:t>CONTEXTE</a:t>
            </a:r>
            <a:endParaRPr lang="en-US" sz="708" dirty="0"/>
          </a:p>
        </p:txBody>
      </p:sp>
      <p:sp>
        <p:nvSpPr>
          <p:cNvPr id="4" name="Text 2"/>
          <p:cNvSpPr/>
          <p:nvPr/>
        </p:nvSpPr>
        <p:spPr>
          <a:xfrm>
            <a:off x="1394421" y="556022"/>
            <a:ext cx="5377954" cy="298153"/>
          </a:xfrm>
          <a:prstGeom prst="rect">
            <a:avLst/>
          </a:prstGeom>
          <a:noFill/>
          <a:ln/>
        </p:spPr>
        <p:txBody>
          <a:bodyPr wrap="none" lIns="0" tIns="0" rIns="0" bIns="0" rtlCol="0" anchor="t"/>
          <a:lstStyle/>
          <a:p>
            <a:pPr>
              <a:lnSpc>
                <a:spcPts val="2333"/>
              </a:lnSpc>
            </a:pPr>
            <a:r>
              <a:rPr lang="en-US" sz="1875" b="1" dirty="0">
                <a:solidFill>
                  <a:srgbClr val="2E3C4E"/>
                </a:solidFill>
                <a:latin typeface="Barlow Bold" pitchFamily="34" charset="0"/>
                <a:ea typeface="Barlow Bold" pitchFamily="34" charset="-122"/>
                <a:cs typeface="Barlow Bold" pitchFamily="34" charset="-120"/>
              </a:rPr>
              <a:t>Contexte Énergétique et Économique du Cameroun</a:t>
            </a:r>
            <a:endParaRPr lang="en-US" sz="1875" dirty="0"/>
          </a:p>
        </p:txBody>
      </p:sp>
      <p:sp>
        <p:nvSpPr>
          <p:cNvPr id="5" name="Text 3"/>
          <p:cNvSpPr/>
          <p:nvPr/>
        </p:nvSpPr>
        <p:spPr>
          <a:xfrm>
            <a:off x="1394420" y="975916"/>
            <a:ext cx="9403060" cy="466725"/>
          </a:xfrm>
          <a:prstGeom prst="rect">
            <a:avLst/>
          </a:prstGeom>
          <a:noFill/>
          <a:ln/>
        </p:spPr>
        <p:txBody>
          <a:bodyPr wrap="square" lIns="0" tIns="0" rIns="0" bIns="0" rtlCol="0" anchor="t"/>
          <a:lstStyle/>
          <a:p>
            <a:pPr>
              <a:lnSpc>
                <a:spcPts val="1208"/>
              </a:lnSpc>
            </a:pPr>
            <a:r>
              <a:rPr lang="en-US" sz="1200" dirty="0">
                <a:solidFill>
                  <a:srgbClr val="384653"/>
                </a:solidFill>
                <a:latin typeface="Montserrat" pitchFamily="34" charset="0"/>
                <a:ea typeface="Montserrat" pitchFamily="34" charset="-122"/>
                <a:cs typeface="Montserrat" pitchFamily="34" charset="-120"/>
              </a:rPr>
              <a:t>Le Cameroun, moteur économique de la CEMAC, a longtemps dépendu de ses ressources pétrolières pour financer son développement. Le secteur énergétique est dominé par les hydrocarbures, qui constituent une part significative des recettes de l'État et des exportations. Cependant, cette dépendance crée une vulnérabilité face à la volatilité des prix mondiaux du pétrole et à l'épuisement progressif des réserves.</a:t>
            </a:r>
            <a:endParaRPr lang="en-US" sz="1200" dirty="0"/>
          </a:p>
        </p:txBody>
      </p:sp>
      <p:pic>
        <p:nvPicPr>
          <p:cNvPr id="6" name="Image 0" descr="preencoded.png"/>
          <p:cNvPicPr>
            <a:picLocks noChangeAspect="1"/>
          </p:cNvPicPr>
          <p:nvPr/>
        </p:nvPicPr>
        <p:blipFill>
          <a:blip r:embed="rId3"/>
          <a:stretch>
            <a:fillRect/>
          </a:stretch>
        </p:blipFill>
        <p:spPr>
          <a:xfrm>
            <a:off x="1394420" y="1625204"/>
            <a:ext cx="4563368" cy="4563368"/>
          </a:xfrm>
          <a:prstGeom prst="rect">
            <a:avLst/>
          </a:prstGeom>
        </p:spPr>
      </p:pic>
      <p:sp>
        <p:nvSpPr>
          <p:cNvPr id="7" name="Text 4"/>
          <p:cNvSpPr/>
          <p:nvPr/>
        </p:nvSpPr>
        <p:spPr>
          <a:xfrm>
            <a:off x="6480394" y="2672848"/>
            <a:ext cx="4563368" cy="2376395"/>
          </a:xfrm>
          <a:prstGeom prst="rect">
            <a:avLst/>
          </a:prstGeom>
          <a:noFill/>
          <a:ln/>
        </p:spPr>
        <p:txBody>
          <a:bodyPr wrap="square" lIns="0" tIns="0" rIns="0" bIns="0" rtlCol="0" anchor="t"/>
          <a:lstStyle/>
          <a:p>
            <a:pPr marL="285739" indent="-285739">
              <a:lnSpc>
                <a:spcPts val="1208"/>
              </a:lnSpc>
              <a:buSzPct val="100000"/>
              <a:buChar char="•"/>
            </a:pPr>
            <a:r>
              <a:rPr lang="en-US" sz="1200" b="1" dirty="0">
                <a:solidFill>
                  <a:srgbClr val="384653"/>
                </a:solidFill>
                <a:latin typeface="Montserrat" pitchFamily="34" charset="0"/>
                <a:ea typeface="Montserrat" pitchFamily="34" charset="-122"/>
                <a:cs typeface="Montserrat" pitchFamily="34" charset="-120"/>
              </a:rPr>
              <a:t>Poids des Hydrocarbures :</a:t>
            </a:r>
            <a:r>
              <a:rPr lang="en-US" sz="1200" dirty="0">
                <a:solidFill>
                  <a:srgbClr val="384653"/>
                </a:solidFill>
                <a:latin typeface="Montserrat" pitchFamily="34" charset="0"/>
                <a:ea typeface="Montserrat" pitchFamily="34" charset="-122"/>
                <a:cs typeface="Montserrat" pitchFamily="34" charset="-120"/>
              </a:rPr>
              <a:t> Le pétrole et le gaz représentent une part prépondérante du PIB 3,98%  </a:t>
            </a:r>
            <a:r>
              <a:rPr lang="en-US" sz="1200" dirty="0" err="1">
                <a:solidFill>
                  <a:srgbClr val="384653"/>
                </a:solidFill>
                <a:latin typeface="Montserrat" pitchFamily="34" charset="0"/>
                <a:ea typeface="Montserrat" pitchFamily="34" charset="-122"/>
                <a:cs typeface="Montserrat" pitchFamily="34" charset="-120"/>
              </a:rPr>
              <a:t>en</a:t>
            </a:r>
            <a:r>
              <a:rPr lang="en-US" sz="1200" dirty="0">
                <a:solidFill>
                  <a:srgbClr val="384653"/>
                </a:solidFill>
                <a:latin typeface="Montserrat" pitchFamily="34" charset="0"/>
                <a:ea typeface="Montserrat" pitchFamily="34" charset="-122"/>
                <a:cs typeface="Montserrat" pitchFamily="34" charset="-120"/>
              </a:rPr>
              <a:t> 2024  </a:t>
            </a:r>
            <a:r>
              <a:rPr lang="en-US" sz="1200" dirty="0" err="1">
                <a:solidFill>
                  <a:srgbClr val="384653"/>
                </a:solidFill>
                <a:latin typeface="Montserrat" pitchFamily="34" charset="0"/>
                <a:ea typeface="Montserrat" pitchFamily="34" charset="-122"/>
                <a:cs typeface="Montserrat" pitchFamily="34" charset="-120"/>
              </a:rPr>
              <a:t>selon</a:t>
            </a:r>
            <a:r>
              <a:rPr lang="en-US" sz="1200" dirty="0">
                <a:solidFill>
                  <a:srgbClr val="384653"/>
                </a:solidFill>
                <a:latin typeface="Montserrat" pitchFamily="34" charset="0"/>
                <a:ea typeface="Montserrat" pitchFamily="34" charset="-122"/>
                <a:cs typeface="Montserrat" pitchFamily="34" charset="-120"/>
              </a:rPr>
              <a:t> </a:t>
            </a:r>
            <a:r>
              <a:rPr lang="en-US" sz="1200" b="1" dirty="0">
                <a:solidFill>
                  <a:srgbClr val="384653"/>
                </a:solidFill>
                <a:latin typeface="Montserrat" pitchFamily="34" charset="0"/>
                <a:ea typeface="Montserrat" pitchFamily="34" charset="-122"/>
                <a:cs typeface="Montserrat" pitchFamily="34" charset="-120"/>
              </a:rPr>
              <a:t>(EITI)</a:t>
            </a:r>
            <a:r>
              <a:rPr lang="en-US" sz="1200" dirty="0">
                <a:solidFill>
                  <a:srgbClr val="384653"/>
                </a:solidFill>
                <a:latin typeface="Montserrat" pitchFamily="34" charset="0"/>
                <a:ea typeface="Montserrat" pitchFamily="34" charset="-122"/>
                <a:cs typeface="Montserrat" pitchFamily="34" charset="-120"/>
              </a:rPr>
              <a:t>, des recettes budgétaires et des devises</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08"/>
              </a:lnSpc>
              <a:buSzPct val="100000"/>
              <a:buChar char="•"/>
            </a:pPr>
            <a:endParaRPr lang="en-US" sz="1200" dirty="0"/>
          </a:p>
          <a:p>
            <a:pPr marL="285739" indent="-285739">
              <a:lnSpc>
                <a:spcPts val="1208"/>
              </a:lnSpc>
              <a:buSzPct val="100000"/>
              <a:buChar char="•"/>
            </a:pPr>
            <a:r>
              <a:rPr lang="en-US" sz="1200" b="1" dirty="0">
                <a:solidFill>
                  <a:srgbClr val="384653"/>
                </a:solidFill>
                <a:latin typeface="Montserrat" pitchFamily="34" charset="0"/>
                <a:ea typeface="Montserrat" pitchFamily="34" charset="-122"/>
                <a:cs typeface="Montserrat" pitchFamily="34" charset="-120"/>
              </a:rPr>
              <a:t>Vulnérabilité Économique :</a:t>
            </a:r>
            <a:r>
              <a:rPr lang="en-US" sz="1200" dirty="0">
                <a:solidFill>
                  <a:srgbClr val="384653"/>
                </a:solidFill>
                <a:latin typeface="Montserrat" pitchFamily="34" charset="0"/>
                <a:ea typeface="Montserrat" pitchFamily="34" charset="-122"/>
                <a:cs typeface="Montserrat" pitchFamily="34" charset="-120"/>
              </a:rPr>
              <a:t> Les fluctuations des cours du pétrole ont un impact direct sur la stabilité économique et la capacité d'investissement du pays</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08"/>
              </a:lnSpc>
              <a:buSzPct val="100000"/>
              <a:buChar char="•"/>
            </a:pPr>
            <a:endParaRPr lang="en-US" sz="1200" dirty="0"/>
          </a:p>
          <a:p>
            <a:pPr marL="285739" indent="-285739">
              <a:lnSpc>
                <a:spcPts val="1208"/>
              </a:lnSpc>
              <a:buSzPct val="100000"/>
              <a:buChar char="•"/>
            </a:pPr>
            <a:r>
              <a:rPr lang="en-US" sz="1200" b="1" dirty="0">
                <a:solidFill>
                  <a:srgbClr val="384653"/>
                </a:solidFill>
                <a:latin typeface="Montserrat" pitchFamily="34" charset="0"/>
                <a:ea typeface="Montserrat" pitchFamily="34" charset="-122"/>
                <a:cs typeface="Montserrat" pitchFamily="34" charset="-120"/>
              </a:rPr>
              <a:t>Énergie Domestique :</a:t>
            </a:r>
            <a:r>
              <a:rPr lang="en-US" sz="1200" dirty="0">
                <a:solidFill>
                  <a:srgbClr val="384653"/>
                </a:solidFill>
                <a:latin typeface="Montserrat" pitchFamily="34" charset="0"/>
                <a:ea typeface="Montserrat" pitchFamily="34" charset="-122"/>
                <a:cs typeface="Montserrat" pitchFamily="34" charset="-120"/>
              </a:rPr>
              <a:t> L'accès à l'énergie est un enjeu majeur, avec une grande partie de la population rurale n'ayant pas accès à l'électricité moderne</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08"/>
              </a:lnSpc>
              <a:buSzPct val="100000"/>
              <a:buChar char="•"/>
            </a:pPr>
            <a:endParaRPr lang="en-US" sz="1200" dirty="0"/>
          </a:p>
          <a:p>
            <a:pPr marL="285739" indent="-285739">
              <a:lnSpc>
                <a:spcPts val="1208"/>
              </a:lnSpc>
              <a:buSzPct val="100000"/>
              <a:buChar char="•"/>
            </a:pPr>
            <a:r>
              <a:rPr lang="en-US" sz="1200" b="1" dirty="0">
                <a:solidFill>
                  <a:srgbClr val="384653"/>
                </a:solidFill>
                <a:latin typeface="Montserrat" pitchFamily="34" charset="0"/>
                <a:ea typeface="Montserrat" pitchFamily="34" charset="-122"/>
                <a:cs typeface="Montserrat" pitchFamily="34" charset="-120"/>
              </a:rPr>
              <a:t>Potentiel Inexploité :</a:t>
            </a:r>
            <a:r>
              <a:rPr lang="en-US" sz="1200" dirty="0">
                <a:solidFill>
                  <a:srgbClr val="384653"/>
                </a:solidFill>
                <a:latin typeface="Montserrat" pitchFamily="34" charset="0"/>
                <a:ea typeface="Montserrat" pitchFamily="34" charset="-122"/>
                <a:cs typeface="Montserrat" pitchFamily="34" charset="-120"/>
              </a:rPr>
              <a:t> Le pays dispose d'un potentiel important en énergies renouvelables, notamment hydroélectrique, solaire et éolien.</a:t>
            </a:r>
            <a:endParaRPr lang="en-US" sz="1200" dirty="0"/>
          </a:p>
        </p:txBody>
      </p:sp>
      <p:sp>
        <p:nvSpPr>
          <p:cNvPr id="8" name="Text 5"/>
          <p:cNvSpPr/>
          <p:nvPr/>
        </p:nvSpPr>
        <p:spPr>
          <a:xfrm>
            <a:off x="1394420" y="6286308"/>
            <a:ext cx="9403060" cy="155575"/>
          </a:xfrm>
          <a:prstGeom prst="rect">
            <a:avLst/>
          </a:prstGeom>
          <a:noFill/>
          <a:ln/>
        </p:spPr>
        <p:txBody>
          <a:bodyPr wrap="none" lIns="0" tIns="0" rIns="0" bIns="0" rtlCol="0" anchor="t"/>
          <a:lstStyle/>
          <a:p>
            <a:pPr>
              <a:lnSpc>
                <a:spcPts val="1208"/>
              </a:lnSpc>
            </a:pPr>
            <a:r>
              <a:rPr lang="en-US" sz="1200" dirty="0">
                <a:solidFill>
                  <a:srgbClr val="384653"/>
                </a:solidFill>
                <a:latin typeface="Montserrat" pitchFamily="34" charset="0"/>
                <a:ea typeface="Montserrat" pitchFamily="34" charset="-122"/>
                <a:cs typeface="Montserrat" pitchFamily="34" charset="-120"/>
              </a:rPr>
              <a:t>Comprendre ce contexte est essentiel pour appréhender les enjeux du déclin pétrolier et la nécessité d'une transition</a:t>
            </a:r>
            <a:r>
              <a:rPr lang="en-US" sz="875" dirty="0">
                <a:solidFill>
                  <a:srgbClr val="384653"/>
                </a:solidFill>
                <a:latin typeface="Montserrat" pitchFamily="34" charset="0"/>
                <a:ea typeface="Montserrat" pitchFamily="34" charset="-122"/>
                <a:cs typeface="Montserrat" pitchFamily="34" charset="-120"/>
              </a:rPr>
              <a:t>.</a:t>
            </a:r>
            <a:endParaRPr lang="en-US" sz="875" dirty="0"/>
          </a:p>
        </p:txBody>
      </p:sp>
      <p:pic>
        <p:nvPicPr>
          <p:cNvPr id="11" name="Imag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04759" y="6362832"/>
            <a:ext cx="985441" cy="495168"/>
          </a:xfrm>
          <a:prstGeom prst="rect">
            <a:avLst/>
          </a:prstGeom>
        </p:spPr>
      </p:pic>
      <p:pic>
        <p:nvPicPr>
          <p:cNvPr id="12" name="Image 11">
            <a:extLst>
              <a:ext uri="{FF2B5EF4-FFF2-40B4-BE49-F238E27FC236}">
                <a16:creationId xmlns:a16="http://schemas.microsoft.com/office/drawing/2014/main" id="{DD23F2FA-CBA0-46F0-98D7-766CA1559918}"/>
              </a:ext>
            </a:extLst>
          </p:cNvPr>
          <p:cNvPicPr>
            <a:picLocks noChangeAspect="1"/>
          </p:cNvPicPr>
          <p:nvPr/>
        </p:nvPicPr>
        <p:blipFill rotWithShape="1">
          <a:blip r:embed="rId5"/>
          <a:srcRect l="12222" t="18148" r="12592" b="26667"/>
          <a:stretch/>
        </p:blipFill>
        <p:spPr>
          <a:xfrm>
            <a:off x="11366205" y="6316121"/>
            <a:ext cx="825795" cy="5418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31924" y="567532"/>
            <a:ext cx="778868" cy="296863"/>
          </a:xfrm>
          <a:prstGeom prst="roundRect">
            <a:avLst>
              <a:gd name="adj" fmla="val 63861"/>
            </a:avLst>
          </a:prstGeom>
          <a:solidFill>
            <a:srgbClr val="D4E9F7"/>
          </a:solidFill>
          <a:ln/>
        </p:spPr>
      </p:sp>
      <p:sp>
        <p:nvSpPr>
          <p:cNvPr id="3" name="Text 1"/>
          <p:cNvSpPr/>
          <p:nvPr/>
        </p:nvSpPr>
        <p:spPr>
          <a:xfrm>
            <a:off x="726679" y="614859"/>
            <a:ext cx="589359" cy="202208"/>
          </a:xfrm>
          <a:prstGeom prst="rect">
            <a:avLst/>
          </a:prstGeom>
          <a:noFill/>
          <a:ln/>
        </p:spPr>
        <p:txBody>
          <a:bodyPr wrap="none" lIns="0" tIns="0" rIns="0" bIns="0" rtlCol="0" anchor="t"/>
          <a:lstStyle/>
          <a:p>
            <a:pPr>
              <a:lnSpc>
                <a:spcPts val="1583"/>
              </a:lnSpc>
            </a:pPr>
            <a:r>
              <a:rPr lang="en-US" sz="958" dirty="0">
                <a:solidFill>
                  <a:srgbClr val="384653"/>
                </a:solidFill>
                <a:latin typeface="Montserrat" pitchFamily="34" charset="0"/>
                <a:ea typeface="Montserrat" pitchFamily="34" charset="-122"/>
                <a:cs typeface="Montserrat" pitchFamily="34" charset="-120"/>
              </a:rPr>
              <a:t>ANALYSE</a:t>
            </a:r>
            <a:endParaRPr lang="en-US" sz="958" dirty="0"/>
          </a:p>
        </p:txBody>
      </p:sp>
      <p:sp>
        <p:nvSpPr>
          <p:cNvPr id="4" name="Text 2"/>
          <p:cNvSpPr/>
          <p:nvPr/>
        </p:nvSpPr>
        <p:spPr>
          <a:xfrm>
            <a:off x="631925" y="927497"/>
            <a:ext cx="7600256" cy="415727"/>
          </a:xfrm>
          <a:prstGeom prst="rect">
            <a:avLst/>
          </a:prstGeom>
          <a:noFill/>
          <a:ln/>
        </p:spPr>
        <p:txBody>
          <a:bodyPr wrap="none" lIns="0" tIns="0" rIns="0" bIns="0" rtlCol="0" anchor="t"/>
          <a:lstStyle/>
          <a:p>
            <a:pPr>
              <a:lnSpc>
                <a:spcPts val="3250"/>
              </a:lnSpc>
            </a:pPr>
            <a:r>
              <a:rPr lang="en-US" sz="2583" b="1" dirty="0">
                <a:solidFill>
                  <a:srgbClr val="2E3C4E"/>
                </a:solidFill>
                <a:latin typeface="Barlow Bold" pitchFamily="34" charset="0"/>
                <a:ea typeface="Barlow Bold" pitchFamily="34" charset="-122"/>
                <a:cs typeface="Barlow Bold" pitchFamily="34" charset="-120"/>
              </a:rPr>
              <a:t>Analyse du Déclin Relatif de la Production Pétrolière</a:t>
            </a:r>
            <a:endParaRPr lang="en-US" sz="2583" dirty="0"/>
          </a:p>
        </p:txBody>
      </p:sp>
      <p:sp>
        <p:nvSpPr>
          <p:cNvPr id="5" name="Text 3"/>
          <p:cNvSpPr/>
          <p:nvPr/>
        </p:nvSpPr>
        <p:spPr>
          <a:xfrm>
            <a:off x="631924" y="1580158"/>
            <a:ext cx="10928152" cy="758131"/>
          </a:xfrm>
          <a:prstGeom prst="rect">
            <a:avLst/>
          </a:prstGeom>
          <a:noFill/>
          <a:ln/>
        </p:spPr>
        <p:txBody>
          <a:bodyPr wrap="square" lIns="0" tIns="0" rIns="0" bIns="0" rtlCol="0" anchor="t"/>
          <a:lstStyle/>
          <a:p>
            <a:pPr>
              <a:lnSpc>
                <a:spcPts val="1958"/>
              </a:lnSpc>
            </a:pPr>
            <a:r>
              <a:rPr lang="en-US" sz="1208" dirty="0">
                <a:solidFill>
                  <a:srgbClr val="384653"/>
                </a:solidFill>
                <a:latin typeface="Montserrat" pitchFamily="34" charset="0"/>
                <a:ea typeface="Montserrat" pitchFamily="34" charset="-122"/>
                <a:cs typeface="Montserrat" pitchFamily="34" charset="-120"/>
              </a:rPr>
              <a:t>Depuis plusieurs années, le Cameroun observe une tendance à la baisse de sa production de pétrole brut. </a:t>
            </a:r>
            <a:r>
              <a:rPr lang="en-US" sz="1208" dirty="0" err="1">
                <a:solidFill>
                  <a:srgbClr val="384653"/>
                </a:solidFill>
                <a:latin typeface="Montserrat" pitchFamily="34" charset="0"/>
                <a:ea typeface="Montserrat" pitchFamily="34" charset="-122"/>
                <a:cs typeface="Montserrat" pitchFamily="34" charset="-120"/>
              </a:rPr>
              <a:t>Cette</a:t>
            </a:r>
            <a:r>
              <a:rPr lang="en-US" sz="1208" dirty="0">
                <a:solidFill>
                  <a:srgbClr val="384653"/>
                </a:solidFill>
                <a:latin typeface="Montserrat" pitchFamily="34" charset="0"/>
                <a:ea typeface="Montserrat" pitchFamily="34" charset="-122"/>
                <a:cs typeface="Montserrat" pitchFamily="34" charset="-120"/>
              </a:rPr>
              <a:t> baisse ne </a:t>
            </a:r>
            <a:r>
              <a:rPr lang="en-US" sz="1208" dirty="0" err="1">
                <a:solidFill>
                  <a:srgbClr val="384653"/>
                </a:solidFill>
                <a:latin typeface="Montserrat" pitchFamily="34" charset="0"/>
                <a:ea typeface="Montserrat" pitchFamily="34" charset="-122"/>
                <a:cs typeface="Montserrat" pitchFamily="34" charset="-120"/>
              </a:rPr>
              <a:t>pourrait</a:t>
            </a:r>
            <a:r>
              <a:rPr lang="en-US" sz="1208" dirty="0">
                <a:solidFill>
                  <a:srgbClr val="384653"/>
                </a:solidFill>
                <a:latin typeface="Montserrat" pitchFamily="34" charset="0"/>
                <a:ea typeface="Montserrat" pitchFamily="34" charset="-122"/>
                <a:cs typeface="Montserrat" pitchFamily="34" charset="-120"/>
              </a:rPr>
              <a:t> </a:t>
            </a:r>
            <a:r>
              <a:rPr lang="en-US" sz="1208" dirty="0" err="1">
                <a:solidFill>
                  <a:srgbClr val="384653"/>
                </a:solidFill>
                <a:latin typeface="Montserrat" pitchFamily="34" charset="0"/>
                <a:ea typeface="Montserrat" pitchFamily="34" charset="-122"/>
                <a:cs typeface="Montserrat" pitchFamily="34" charset="-120"/>
              </a:rPr>
              <a:t>etre</a:t>
            </a:r>
            <a:r>
              <a:rPr lang="en-US" sz="1208" dirty="0">
                <a:solidFill>
                  <a:srgbClr val="384653"/>
                </a:solidFill>
                <a:latin typeface="Montserrat" pitchFamily="34" charset="0"/>
                <a:ea typeface="Montserrat" pitchFamily="34" charset="-122"/>
                <a:cs typeface="Montserrat" pitchFamily="34" charset="-120"/>
              </a:rPr>
              <a:t> </a:t>
            </a:r>
            <a:r>
              <a:rPr lang="en-US" sz="1208" dirty="0" err="1">
                <a:solidFill>
                  <a:srgbClr val="384653"/>
                </a:solidFill>
                <a:latin typeface="Montserrat" pitchFamily="34" charset="0"/>
                <a:ea typeface="Montserrat" pitchFamily="34" charset="-122"/>
                <a:cs typeface="Montserrat" pitchFamily="34" charset="-120"/>
              </a:rPr>
              <a:t>caractérisé</a:t>
            </a:r>
            <a:r>
              <a:rPr lang="en-US" sz="1208" dirty="0">
                <a:solidFill>
                  <a:srgbClr val="384653"/>
                </a:solidFill>
                <a:latin typeface="Montserrat" pitchFamily="34" charset="0"/>
                <a:ea typeface="Montserrat" pitchFamily="34" charset="-122"/>
                <a:cs typeface="Montserrat" pitchFamily="34" charset="-120"/>
              </a:rPr>
              <a:t> par le mot </a:t>
            </a:r>
            <a:r>
              <a:rPr lang="en-US" sz="1208" dirty="0" err="1">
                <a:solidFill>
                  <a:srgbClr val="384653"/>
                </a:solidFill>
                <a:latin typeface="Montserrat" pitchFamily="34" charset="0"/>
                <a:ea typeface="Montserrat" pitchFamily="34" charset="-122"/>
                <a:cs typeface="Montserrat" pitchFamily="34" charset="-120"/>
              </a:rPr>
              <a:t>declin</a:t>
            </a:r>
            <a:r>
              <a:rPr lang="en-US" sz="1208" dirty="0">
                <a:solidFill>
                  <a:srgbClr val="384653"/>
                </a:solidFill>
                <a:latin typeface="Montserrat" pitchFamily="34" charset="0"/>
                <a:ea typeface="Montserrat" pitchFamily="34" charset="-122"/>
                <a:cs typeface="Montserrat" pitchFamily="34" charset="-120"/>
              </a:rPr>
              <a:t> </a:t>
            </a:r>
            <a:r>
              <a:rPr lang="en-US" sz="1208" dirty="0" err="1">
                <a:solidFill>
                  <a:srgbClr val="384653"/>
                </a:solidFill>
                <a:latin typeface="Montserrat" pitchFamily="34" charset="0"/>
                <a:ea typeface="Montserrat" pitchFamily="34" charset="-122"/>
                <a:cs typeface="Montserrat" pitchFamily="34" charset="-120"/>
              </a:rPr>
              <a:t>mais</a:t>
            </a:r>
            <a:r>
              <a:rPr lang="en-US" sz="1208" dirty="0">
                <a:solidFill>
                  <a:srgbClr val="384653"/>
                </a:solidFill>
                <a:latin typeface="Montserrat" pitchFamily="34" charset="0"/>
                <a:ea typeface="Montserrat" pitchFamily="34" charset="-122"/>
                <a:cs typeface="Montserrat" pitchFamily="34" charset="-120"/>
              </a:rPr>
              <a:t> par le mot ralentissement.</a:t>
            </a:r>
          </a:p>
          <a:p>
            <a:pPr>
              <a:lnSpc>
                <a:spcPts val="1958"/>
              </a:lnSpc>
            </a:pPr>
            <a:r>
              <a:rPr lang="en-US" sz="1208" dirty="0" err="1">
                <a:solidFill>
                  <a:srgbClr val="384653"/>
                </a:solidFill>
                <a:latin typeface="Montserrat" pitchFamily="34" charset="0"/>
                <a:ea typeface="Montserrat" pitchFamily="34" charset="-122"/>
                <a:cs typeface="Montserrat" pitchFamily="34" charset="-120"/>
              </a:rPr>
              <a:t>cette</a:t>
            </a:r>
            <a:r>
              <a:rPr lang="en-US" sz="1208" dirty="0">
                <a:solidFill>
                  <a:srgbClr val="384653"/>
                </a:solidFill>
                <a:latin typeface="Montserrat" pitchFamily="34" charset="0"/>
                <a:ea typeface="Montserrat" pitchFamily="34" charset="-122"/>
                <a:cs typeface="Montserrat" pitchFamily="34" charset="-120"/>
              </a:rPr>
              <a:t> situation.</a:t>
            </a:r>
            <a:endParaRPr lang="en-US" sz="1208" dirty="0"/>
          </a:p>
        </p:txBody>
      </p:sp>
      <p:pic>
        <p:nvPicPr>
          <p:cNvPr id="24" name="Image 23">
            <a:extLst>
              <a:ext uri="{FF2B5EF4-FFF2-40B4-BE49-F238E27FC236}">
                <a16:creationId xmlns:a16="http://schemas.microsoft.com/office/drawing/2014/main" id="{DD23F2FA-CBA0-46F0-98D7-766CA1559918}"/>
              </a:ext>
            </a:extLst>
          </p:cNvPr>
          <p:cNvPicPr>
            <a:picLocks noChangeAspect="1"/>
          </p:cNvPicPr>
          <p:nvPr/>
        </p:nvPicPr>
        <p:blipFill rotWithShape="1">
          <a:blip r:embed="rId3"/>
          <a:srcRect l="12222" t="18148" r="12592" b="26667"/>
          <a:stretch/>
        </p:blipFill>
        <p:spPr>
          <a:xfrm>
            <a:off x="11366205" y="6316121"/>
            <a:ext cx="825795" cy="541879"/>
          </a:xfrm>
          <a:prstGeom prst="rect">
            <a:avLst/>
          </a:prstGeom>
        </p:spPr>
      </p:pic>
      <p:pic>
        <p:nvPicPr>
          <p:cNvPr id="26" name="Image 25">
            <a:extLst>
              <a:ext uri="{FF2B5EF4-FFF2-40B4-BE49-F238E27FC236}">
                <a16:creationId xmlns:a16="http://schemas.microsoft.com/office/drawing/2014/main" id="{6A814824-972E-4612-A9CC-535C9695FE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459" y="1959223"/>
            <a:ext cx="7391082" cy="3725466"/>
          </a:xfrm>
          <a:prstGeom prst="rect">
            <a:avLst/>
          </a:prstGeom>
          <a:noFill/>
          <a:ln>
            <a:noFill/>
          </a:ln>
        </p:spPr>
      </p:pic>
      <p:sp>
        <p:nvSpPr>
          <p:cNvPr id="27" name="Rectangle 26">
            <a:extLst>
              <a:ext uri="{FF2B5EF4-FFF2-40B4-BE49-F238E27FC236}">
                <a16:creationId xmlns:a16="http://schemas.microsoft.com/office/drawing/2014/main" id="{88DA2428-6A0A-4B1D-A98C-D526CE86E84C}"/>
              </a:ext>
            </a:extLst>
          </p:cNvPr>
          <p:cNvSpPr/>
          <p:nvPr/>
        </p:nvSpPr>
        <p:spPr>
          <a:xfrm>
            <a:off x="517624" y="5814168"/>
            <a:ext cx="2069221" cy="278218"/>
          </a:xfrm>
          <a:prstGeom prst="rect">
            <a:avLst/>
          </a:prstGeom>
        </p:spPr>
        <p:txBody>
          <a:bodyPr wrap="none">
            <a:spAutoFit/>
          </a:bodyPr>
          <a:lstStyle/>
          <a:p>
            <a:r>
              <a:rPr lang="en-US" sz="1208" dirty="0" err="1">
                <a:solidFill>
                  <a:srgbClr val="384653"/>
                </a:solidFill>
                <a:latin typeface="Montserrat" pitchFamily="34" charset="0"/>
                <a:ea typeface="Montserrat" pitchFamily="34" charset="-122"/>
                <a:cs typeface="Montserrat" pitchFamily="34" charset="-120"/>
              </a:rPr>
              <a:t>Plusieurs</a:t>
            </a:r>
            <a:r>
              <a:rPr lang="en-US" sz="1208" dirty="0">
                <a:solidFill>
                  <a:srgbClr val="384653"/>
                </a:solidFill>
                <a:latin typeface="Montserrat" pitchFamily="34" charset="0"/>
                <a:ea typeface="Montserrat" pitchFamily="34" charset="-122"/>
                <a:cs typeface="Montserrat" pitchFamily="34" charset="-120"/>
              </a:rPr>
              <a:t> </a:t>
            </a:r>
            <a:r>
              <a:rPr lang="en-US" sz="1208" dirty="0" err="1">
                <a:solidFill>
                  <a:srgbClr val="384653"/>
                </a:solidFill>
                <a:latin typeface="Montserrat" pitchFamily="34" charset="0"/>
                <a:ea typeface="Montserrat" pitchFamily="34" charset="-122"/>
                <a:cs typeface="Montserrat" pitchFamily="34" charset="-120"/>
              </a:rPr>
              <a:t>facteurs</a:t>
            </a:r>
            <a:r>
              <a:rPr lang="en-US" sz="1208" dirty="0">
                <a:solidFill>
                  <a:srgbClr val="384653"/>
                </a:solidFill>
                <a:latin typeface="Montserrat" pitchFamily="34" charset="0"/>
                <a:ea typeface="Montserrat" pitchFamily="34" charset="-122"/>
                <a:cs typeface="Montserrat" pitchFamily="34" charset="-120"/>
              </a:rPr>
              <a:t> </a:t>
            </a:r>
            <a:r>
              <a:rPr lang="en-US" sz="1208" dirty="0" err="1">
                <a:solidFill>
                  <a:srgbClr val="384653"/>
                </a:solidFill>
                <a:latin typeface="Montserrat" pitchFamily="34" charset="0"/>
                <a:ea typeface="Montserrat" pitchFamily="34" charset="-122"/>
                <a:cs typeface="Montserrat" pitchFamily="34" charset="-120"/>
              </a:rPr>
              <a:t>expliquent</a:t>
            </a:r>
            <a:r>
              <a:rPr lang="en-US" sz="1208" dirty="0">
                <a:solidFill>
                  <a:srgbClr val="384653"/>
                </a:solidFill>
                <a:latin typeface="Montserrat" pitchFamily="34" charset="0"/>
                <a:ea typeface="Montserrat" pitchFamily="34" charset="-122"/>
                <a:cs typeface="Montserrat" pitchFamily="34" charset="-120"/>
              </a:rPr>
              <a:t> </a:t>
            </a:r>
            <a:endParaRPr lang="fr-FR" dirty="0"/>
          </a:p>
        </p:txBody>
      </p:sp>
      <p:sp>
        <p:nvSpPr>
          <p:cNvPr id="28" name="ZoneTexte 27">
            <a:extLst>
              <a:ext uri="{FF2B5EF4-FFF2-40B4-BE49-F238E27FC236}">
                <a16:creationId xmlns:a16="http://schemas.microsoft.com/office/drawing/2014/main" id="{E02E0CBE-39D3-4AEB-97F4-77FDEE98D4A3}"/>
              </a:ext>
            </a:extLst>
          </p:cNvPr>
          <p:cNvSpPr txBox="1"/>
          <p:nvPr/>
        </p:nvSpPr>
        <p:spPr>
          <a:xfrm>
            <a:off x="2904784" y="5542241"/>
            <a:ext cx="6718300" cy="646331"/>
          </a:xfrm>
          <a:prstGeom prst="rect">
            <a:avLst/>
          </a:prstGeom>
          <a:noFill/>
        </p:spPr>
        <p:txBody>
          <a:bodyPr wrap="square" rtlCol="0">
            <a:spAutoFit/>
          </a:bodyPr>
          <a:lstStyle/>
          <a:p>
            <a:pPr algn="ctr"/>
            <a:r>
              <a:rPr lang="fr-FR" sz="900" i="1" dirty="0"/>
              <a:t>Source: (Rapport ITIE 2018,p86) ;(Rapport ITIE 2019,p84); (Rapport ITIE 2020,p78); (Rapport ITIE 2021,p86); (Rapport ITIE 2022,p121);(Rapport ITIE 2023,p22)</a:t>
            </a:r>
          </a:p>
          <a:p>
            <a:pPr algn="ctr"/>
            <a:r>
              <a:rPr lang="fr-FR" sz="900" i="1" dirty="0"/>
              <a:t> </a:t>
            </a:r>
          </a:p>
          <a:p>
            <a:pPr algn="ctr"/>
            <a:endParaRPr lang="fr-FR" sz="900" i="1" dirty="0"/>
          </a:p>
        </p:txBody>
      </p:sp>
      <p:pic>
        <p:nvPicPr>
          <p:cNvPr id="10" name="Imag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9782" y="6385798"/>
            <a:ext cx="985441" cy="495168"/>
          </a:xfrm>
          <a:prstGeom prst="rect">
            <a:avLst/>
          </a:prstGeom>
        </p:spPr>
      </p:pic>
    </p:spTree>
    <p:extLst>
      <p:ext uri="{BB962C8B-B14F-4D97-AF65-F5344CB8AC3E}">
        <p14:creationId xmlns:p14="http://schemas.microsoft.com/office/powerpoint/2010/main" val="165704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31924" y="567532"/>
            <a:ext cx="778868" cy="296863"/>
          </a:xfrm>
          <a:prstGeom prst="roundRect">
            <a:avLst>
              <a:gd name="adj" fmla="val 63861"/>
            </a:avLst>
          </a:prstGeom>
          <a:solidFill>
            <a:srgbClr val="D4E9F7"/>
          </a:solidFill>
          <a:ln/>
        </p:spPr>
      </p:sp>
      <p:sp>
        <p:nvSpPr>
          <p:cNvPr id="3" name="Text 1"/>
          <p:cNvSpPr/>
          <p:nvPr/>
        </p:nvSpPr>
        <p:spPr>
          <a:xfrm>
            <a:off x="726679" y="614859"/>
            <a:ext cx="589359" cy="202208"/>
          </a:xfrm>
          <a:prstGeom prst="rect">
            <a:avLst/>
          </a:prstGeom>
          <a:noFill/>
          <a:ln/>
        </p:spPr>
        <p:txBody>
          <a:bodyPr wrap="none" lIns="0" tIns="0" rIns="0" bIns="0" rtlCol="0" anchor="t"/>
          <a:lstStyle/>
          <a:p>
            <a:pPr>
              <a:lnSpc>
                <a:spcPts val="1583"/>
              </a:lnSpc>
            </a:pPr>
            <a:r>
              <a:rPr lang="en-US" sz="958" dirty="0">
                <a:solidFill>
                  <a:srgbClr val="384653"/>
                </a:solidFill>
                <a:latin typeface="Montserrat" pitchFamily="34" charset="0"/>
                <a:ea typeface="Montserrat" pitchFamily="34" charset="-122"/>
                <a:cs typeface="Montserrat" pitchFamily="34" charset="-120"/>
              </a:rPr>
              <a:t>ANALYSE</a:t>
            </a:r>
            <a:endParaRPr lang="en-US" sz="958" dirty="0"/>
          </a:p>
        </p:txBody>
      </p:sp>
      <p:sp>
        <p:nvSpPr>
          <p:cNvPr id="4" name="Text 2"/>
          <p:cNvSpPr/>
          <p:nvPr/>
        </p:nvSpPr>
        <p:spPr>
          <a:xfrm>
            <a:off x="631925" y="927497"/>
            <a:ext cx="7600256" cy="415727"/>
          </a:xfrm>
          <a:prstGeom prst="rect">
            <a:avLst/>
          </a:prstGeom>
          <a:noFill/>
          <a:ln/>
        </p:spPr>
        <p:txBody>
          <a:bodyPr wrap="none" lIns="0" tIns="0" rIns="0" bIns="0" rtlCol="0" anchor="t"/>
          <a:lstStyle/>
          <a:p>
            <a:pPr>
              <a:lnSpc>
                <a:spcPts val="3250"/>
              </a:lnSpc>
            </a:pPr>
            <a:r>
              <a:rPr lang="en-US" sz="2583" b="1" dirty="0">
                <a:solidFill>
                  <a:srgbClr val="2E3C4E"/>
                </a:solidFill>
                <a:latin typeface="Barlow Bold" pitchFamily="34" charset="0"/>
                <a:ea typeface="Barlow Bold" pitchFamily="34" charset="-122"/>
                <a:cs typeface="Barlow Bold" pitchFamily="34" charset="-120"/>
              </a:rPr>
              <a:t>Analyse du Déclin Relatif de la Production Pétrolière</a:t>
            </a:r>
            <a:endParaRPr lang="en-US" sz="2583" dirty="0"/>
          </a:p>
        </p:txBody>
      </p:sp>
      <p:sp>
        <p:nvSpPr>
          <p:cNvPr id="6" name="Shape 4"/>
          <p:cNvSpPr/>
          <p:nvPr/>
        </p:nvSpPr>
        <p:spPr>
          <a:xfrm>
            <a:off x="650974" y="1964275"/>
            <a:ext cx="5385098" cy="1719362"/>
          </a:xfrm>
          <a:prstGeom prst="roundRect">
            <a:avLst>
              <a:gd name="adj" fmla="val 5318"/>
            </a:avLst>
          </a:prstGeom>
          <a:solidFill>
            <a:srgbClr val="FFFFFF"/>
          </a:solidFill>
          <a:ln w="22860">
            <a:solidFill>
              <a:srgbClr val="BACFDD"/>
            </a:solidFill>
            <a:prstDash val="solid"/>
          </a:ln>
        </p:spPr>
      </p:sp>
      <p:pic>
        <p:nvPicPr>
          <p:cNvPr id="7" name="Image 0" descr="preencoded.png"/>
          <p:cNvPicPr>
            <a:picLocks noChangeAspect="1"/>
          </p:cNvPicPr>
          <p:nvPr/>
        </p:nvPicPr>
        <p:blipFill>
          <a:blip r:embed="rId3"/>
          <a:stretch>
            <a:fillRect/>
          </a:stretch>
        </p:blipFill>
        <p:spPr>
          <a:xfrm>
            <a:off x="631924" y="1964275"/>
            <a:ext cx="76200" cy="1719362"/>
          </a:xfrm>
          <a:prstGeom prst="rect">
            <a:avLst/>
          </a:prstGeom>
        </p:spPr>
      </p:pic>
      <p:sp>
        <p:nvSpPr>
          <p:cNvPr id="8" name="Text 5"/>
          <p:cNvSpPr/>
          <p:nvPr/>
        </p:nvSpPr>
        <p:spPr>
          <a:xfrm>
            <a:off x="885131" y="2141281"/>
            <a:ext cx="2464991" cy="259755"/>
          </a:xfrm>
          <a:prstGeom prst="rect">
            <a:avLst/>
          </a:prstGeom>
          <a:noFill/>
          <a:ln/>
        </p:spPr>
        <p:txBody>
          <a:bodyPr wrap="none" lIns="0" tIns="0" rIns="0" bIns="0" rtlCol="0" anchor="t"/>
          <a:lstStyle/>
          <a:p>
            <a:pPr>
              <a:lnSpc>
                <a:spcPts val="2042"/>
              </a:lnSpc>
            </a:pPr>
            <a:r>
              <a:rPr lang="en-US" sz="1625" b="1" dirty="0">
                <a:solidFill>
                  <a:srgbClr val="384653"/>
                </a:solidFill>
                <a:latin typeface="Barlow Bold" pitchFamily="34" charset="0"/>
                <a:ea typeface="Barlow Bold" pitchFamily="34" charset="-122"/>
                <a:cs typeface="Barlow Bold" pitchFamily="34" charset="-120"/>
              </a:rPr>
              <a:t>Vieillissement des Champs</a:t>
            </a:r>
            <a:endParaRPr lang="en-US" sz="1625" dirty="0"/>
          </a:p>
        </p:txBody>
      </p:sp>
      <p:sp>
        <p:nvSpPr>
          <p:cNvPr id="9" name="Text 6"/>
          <p:cNvSpPr/>
          <p:nvPr/>
        </p:nvSpPr>
        <p:spPr>
          <a:xfrm>
            <a:off x="885131" y="2495791"/>
            <a:ext cx="4973935" cy="1010841"/>
          </a:xfrm>
          <a:prstGeom prst="rect">
            <a:avLst/>
          </a:prstGeom>
          <a:noFill/>
          <a:ln/>
        </p:spPr>
        <p:txBody>
          <a:bodyPr wrap="square" lIns="0" tIns="0" rIns="0" bIns="0" rtlCol="0" anchor="t"/>
          <a:lstStyle/>
          <a:p>
            <a:pPr>
              <a:lnSpc>
                <a:spcPts val="1958"/>
              </a:lnSpc>
            </a:pPr>
            <a:r>
              <a:rPr lang="en-US" sz="1208" dirty="0">
                <a:solidFill>
                  <a:srgbClr val="384653"/>
                </a:solidFill>
                <a:latin typeface="Montserrat" pitchFamily="34" charset="0"/>
                <a:ea typeface="Montserrat" pitchFamily="34" charset="-122"/>
                <a:cs typeface="Montserrat" pitchFamily="34" charset="-120"/>
              </a:rPr>
              <a:t>La plupart des champs pétroliers en production au Cameroun sont matures, ayant atteint leur pic de production il y a plusieurs décennies. Le maintien de la production y est de plus en plus coûteux et complexe.</a:t>
            </a:r>
            <a:endParaRPr lang="en-US" sz="1208" dirty="0"/>
          </a:p>
        </p:txBody>
      </p:sp>
      <p:sp>
        <p:nvSpPr>
          <p:cNvPr id="10" name="Shape 7"/>
          <p:cNvSpPr/>
          <p:nvPr/>
        </p:nvSpPr>
        <p:spPr>
          <a:xfrm>
            <a:off x="6194029" y="1964275"/>
            <a:ext cx="5385098" cy="1719362"/>
          </a:xfrm>
          <a:prstGeom prst="roundRect">
            <a:avLst>
              <a:gd name="adj" fmla="val 5318"/>
            </a:avLst>
          </a:prstGeom>
          <a:solidFill>
            <a:srgbClr val="FFFFFF"/>
          </a:solidFill>
          <a:ln w="22860">
            <a:solidFill>
              <a:srgbClr val="BACFDD"/>
            </a:solidFill>
            <a:prstDash val="solid"/>
          </a:ln>
        </p:spPr>
      </p:sp>
      <p:pic>
        <p:nvPicPr>
          <p:cNvPr id="11" name="Image 1" descr="preencoded.png"/>
          <p:cNvPicPr>
            <a:picLocks noChangeAspect="1"/>
          </p:cNvPicPr>
          <p:nvPr/>
        </p:nvPicPr>
        <p:blipFill>
          <a:blip r:embed="rId3"/>
          <a:stretch>
            <a:fillRect/>
          </a:stretch>
        </p:blipFill>
        <p:spPr>
          <a:xfrm>
            <a:off x="6174978" y="1964275"/>
            <a:ext cx="76200" cy="1719362"/>
          </a:xfrm>
          <a:prstGeom prst="rect">
            <a:avLst/>
          </a:prstGeom>
        </p:spPr>
      </p:pic>
      <p:sp>
        <p:nvSpPr>
          <p:cNvPr id="12" name="Text 8"/>
          <p:cNvSpPr/>
          <p:nvPr/>
        </p:nvSpPr>
        <p:spPr>
          <a:xfrm>
            <a:off x="6858000" y="2066077"/>
            <a:ext cx="4000500" cy="334960"/>
          </a:xfrm>
          <a:prstGeom prst="rect">
            <a:avLst/>
          </a:prstGeom>
          <a:noFill/>
          <a:ln/>
        </p:spPr>
        <p:txBody>
          <a:bodyPr wrap="none" lIns="0" tIns="0" rIns="0" bIns="0" rtlCol="0" anchor="t"/>
          <a:lstStyle/>
          <a:p>
            <a:pPr algn="ctr">
              <a:lnSpc>
                <a:spcPts val="2042"/>
              </a:lnSpc>
            </a:pPr>
            <a:r>
              <a:rPr lang="en-US" sz="1625" b="1" dirty="0">
                <a:solidFill>
                  <a:srgbClr val="384653"/>
                </a:solidFill>
                <a:latin typeface="Barlow Bold" pitchFamily="34" charset="0"/>
                <a:ea typeface="Barlow Bold" pitchFamily="34" charset="-122"/>
              </a:rPr>
              <a:t>Chocs </a:t>
            </a:r>
            <a:r>
              <a:rPr lang="fr-FR" sz="1625" b="1" dirty="0">
                <a:solidFill>
                  <a:srgbClr val="384653"/>
                </a:solidFill>
                <a:latin typeface="Barlow Bold" pitchFamily="34" charset="0"/>
                <a:ea typeface="Barlow Bold" pitchFamily="34" charset="-122"/>
              </a:rPr>
              <a:t>opérationnels</a:t>
            </a:r>
            <a:r>
              <a:rPr lang="en-US" sz="1625" b="1" dirty="0">
                <a:solidFill>
                  <a:srgbClr val="384653"/>
                </a:solidFill>
                <a:latin typeface="Barlow Bold" pitchFamily="34" charset="0"/>
                <a:ea typeface="Barlow Bold" pitchFamily="34" charset="-122"/>
              </a:rPr>
              <a:t> et report des investissements </a:t>
            </a:r>
            <a:endParaRPr lang="en-US" sz="1625" dirty="0"/>
          </a:p>
        </p:txBody>
      </p:sp>
      <p:sp>
        <p:nvSpPr>
          <p:cNvPr id="13" name="Text 9"/>
          <p:cNvSpPr/>
          <p:nvPr/>
        </p:nvSpPr>
        <p:spPr>
          <a:xfrm>
            <a:off x="6428184" y="2495791"/>
            <a:ext cx="4973935" cy="758131"/>
          </a:xfrm>
          <a:prstGeom prst="rect">
            <a:avLst/>
          </a:prstGeom>
          <a:noFill/>
          <a:ln/>
        </p:spPr>
        <p:txBody>
          <a:bodyPr wrap="square" lIns="0" tIns="0" rIns="0" bIns="0" rtlCol="0" anchor="t"/>
          <a:lstStyle/>
          <a:p>
            <a:pPr>
              <a:lnSpc>
                <a:spcPts val="1958"/>
              </a:lnSpc>
            </a:pPr>
            <a:r>
              <a:rPr lang="fr-FR" sz="1208" dirty="0">
                <a:solidFill>
                  <a:srgbClr val="384653"/>
                </a:solidFill>
                <a:latin typeface="Montserrat" pitchFamily="34" charset="0"/>
                <a:ea typeface="Montserrat" pitchFamily="34" charset="-122"/>
              </a:rPr>
              <a:t>En 2020, le secteur a connu des perturbations : certains projets de forage et d’investissement ont été reportés, ce qui a pu ralentir le renouvellement/maintien des capacités de production.</a:t>
            </a:r>
            <a:r>
              <a:rPr lang="en-US" sz="1208" dirty="0">
                <a:solidFill>
                  <a:srgbClr val="384653"/>
                </a:solidFill>
                <a:latin typeface="Montserrat" pitchFamily="34" charset="0"/>
                <a:ea typeface="Montserrat" pitchFamily="34" charset="-122"/>
                <a:cs typeface="Montserrat" pitchFamily="34" charset="-120"/>
              </a:rPr>
              <a:t>.</a:t>
            </a:r>
            <a:endParaRPr lang="en-US" sz="1208" dirty="0"/>
          </a:p>
        </p:txBody>
      </p:sp>
      <p:sp>
        <p:nvSpPr>
          <p:cNvPr id="14" name="Shape 10"/>
          <p:cNvSpPr/>
          <p:nvPr/>
        </p:nvSpPr>
        <p:spPr>
          <a:xfrm>
            <a:off x="650974" y="3841593"/>
            <a:ext cx="5385098" cy="1466652"/>
          </a:xfrm>
          <a:prstGeom prst="roundRect">
            <a:avLst>
              <a:gd name="adj" fmla="val 6235"/>
            </a:avLst>
          </a:prstGeom>
          <a:solidFill>
            <a:srgbClr val="FFFFFF"/>
          </a:solidFill>
          <a:ln w="22860">
            <a:solidFill>
              <a:srgbClr val="BACFDD"/>
            </a:solidFill>
            <a:prstDash val="solid"/>
          </a:ln>
        </p:spPr>
      </p:sp>
      <p:pic>
        <p:nvPicPr>
          <p:cNvPr id="15" name="Image 2" descr="preencoded.png"/>
          <p:cNvPicPr>
            <a:picLocks noChangeAspect="1"/>
          </p:cNvPicPr>
          <p:nvPr/>
        </p:nvPicPr>
        <p:blipFill>
          <a:blip r:embed="rId4"/>
          <a:stretch>
            <a:fillRect/>
          </a:stretch>
        </p:blipFill>
        <p:spPr>
          <a:xfrm>
            <a:off x="631924" y="3841593"/>
            <a:ext cx="76200" cy="1466652"/>
          </a:xfrm>
          <a:prstGeom prst="rect">
            <a:avLst/>
          </a:prstGeom>
        </p:spPr>
      </p:pic>
      <p:sp>
        <p:nvSpPr>
          <p:cNvPr id="16" name="Text 11"/>
          <p:cNvSpPr/>
          <p:nvPr/>
        </p:nvSpPr>
        <p:spPr>
          <a:xfrm>
            <a:off x="885131" y="4018599"/>
            <a:ext cx="2489299"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Logique de « cycle » plutôt que d’expansion</a:t>
            </a:r>
            <a:endParaRPr lang="en-US" sz="1625" b="1" dirty="0">
              <a:solidFill>
                <a:srgbClr val="384653"/>
              </a:solidFill>
              <a:latin typeface="Barlow Bold" pitchFamily="34" charset="0"/>
              <a:ea typeface="Barlow Bold" pitchFamily="34" charset="-122"/>
            </a:endParaRPr>
          </a:p>
        </p:txBody>
      </p:sp>
      <p:sp>
        <p:nvSpPr>
          <p:cNvPr id="17" name="Text 12"/>
          <p:cNvSpPr/>
          <p:nvPr/>
        </p:nvSpPr>
        <p:spPr>
          <a:xfrm>
            <a:off x="885131" y="4373108"/>
            <a:ext cx="4973935" cy="758131"/>
          </a:xfrm>
          <a:prstGeom prst="rect">
            <a:avLst/>
          </a:prstGeom>
          <a:noFill/>
          <a:ln/>
        </p:spPr>
        <p:txBody>
          <a:bodyPr wrap="square" lIns="0" tIns="0" rIns="0" bIns="0" rtlCol="0" anchor="t"/>
          <a:lstStyle/>
          <a:p>
            <a:r>
              <a:rPr lang="fr-FR" sz="1208" dirty="0">
                <a:solidFill>
                  <a:srgbClr val="384653"/>
                </a:solidFill>
                <a:latin typeface="Montserrat" pitchFamily="34" charset="0"/>
                <a:ea typeface="Montserrat" pitchFamily="34" charset="-122"/>
              </a:rPr>
              <a:t>Après le pic de 2015, la dynamique ressemble à un schéma classique : plateau → déplétion (déclin progressif), avec seulement un léger palier autour de 2019–2020, sans retour aux niveaux du pic. (Conclusion tirée de la trajectoire de production consolidée 2012–2023.)</a:t>
            </a:r>
          </a:p>
        </p:txBody>
      </p:sp>
      <p:sp>
        <p:nvSpPr>
          <p:cNvPr id="18" name="Shape 13"/>
          <p:cNvSpPr/>
          <p:nvPr/>
        </p:nvSpPr>
        <p:spPr>
          <a:xfrm>
            <a:off x="6194029" y="3841593"/>
            <a:ext cx="5385098" cy="1466652"/>
          </a:xfrm>
          <a:prstGeom prst="roundRect">
            <a:avLst>
              <a:gd name="adj" fmla="val 6235"/>
            </a:avLst>
          </a:prstGeom>
          <a:solidFill>
            <a:srgbClr val="FFFFFF"/>
          </a:solidFill>
          <a:ln w="22860">
            <a:solidFill>
              <a:srgbClr val="BACFDD"/>
            </a:solidFill>
            <a:prstDash val="solid"/>
          </a:ln>
        </p:spPr>
      </p:sp>
      <p:pic>
        <p:nvPicPr>
          <p:cNvPr id="19" name="Image 3" descr="preencoded.png"/>
          <p:cNvPicPr>
            <a:picLocks noChangeAspect="1"/>
          </p:cNvPicPr>
          <p:nvPr/>
        </p:nvPicPr>
        <p:blipFill>
          <a:blip r:embed="rId4"/>
          <a:stretch>
            <a:fillRect/>
          </a:stretch>
        </p:blipFill>
        <p:spPr>
          <a:xfrm>
            <a:off x="6174978" y="3841593"/>
            <a:ext cx="76200" cy="1466652"/>
          </a:xfrm>
          <a:prstGeom prst="rect">
            <a:avLst/>
          </a:prstGeom>
        </p:spPr>
      </p:pic>
      <p:sp>
        <p:nvSpPr>
          <p:cNvPr id="20" name="Text 14"/>
          <p:cNvSpPr/>
          <p:nvPr/>
        </p:nvSpPr>
        <p:spPr>
          <a:xfrm>
            <a:off x="6428184" y="4018599"/>
            <a:ext cx="2078633" cy="259755"/>
          </a:xfrm>
          <a:prstGeom prst="rect">
            <a:avLst/>
          </a:prstGeom>
          <a:noFill/>
          <a:ln/>
        </p:spPr>
        <p:txBody>
          <a:bodyPr wrap="none" lIns="0" tIns="0" rIns="0" bIns="0" rtlCol="0" anchor="t"/>
          <a:lstStyle/>
          <a:p>
            <a:pPr>
              <a:lnSpc>
                <a:spcPts val="2042"/>
              </a:lnSpc>
            </a:pPr>
            <a:r>
              <a:rPr lang="en-US" sz="1625" b="1" dirty="0">
                <a:solidFill>
                  <a:srgbClr val="384653"/>
                </a:solidFill>
                <a:latin typeface="Barlow Bold" pitchFamily="34" charset="0"/>
                <a:ea typeface="Barlow Bold" pitchFamily="34" charset="-122"/>
                <a:cs typeface="Barlow Bold" pitchFamily="34" charset="-120"/>
              </a:rPr>
              <a:t>Contexte International</a:t>
            </a:r>
            <a:endParaRPr lang="en-US" sz="1625" dirty="0"/>
          </a:p>
        </p:txBody>
      </p:sp>
      <p:sp>
        <p:nvSpPr>
          <p:cNvPr id="21" name="Text 15"/>
          <p:cNvSpPr/>
          <p:nvPr/>
        </p:nvSpPr>
        <p:spPr>
          <a:xfrm>
            <a:off x="6428184" y="4373108"/>
            <a:ext cx="4973935" cy="758131"/>
          </a:xfrm>
          <a:prstGeom prst="rect">
            <a:avLst/>
          </a:prstGeom>
          <a:noFill/>
          <a:ln/>
        </p:spPr>
        <p:txBody>
          <a:bodyPr wrap="square" lIns="0" tIns="0" rIns="0" bIns="0" rtlCol="0" anchor="t"/>
          <a:lstStyle/>
          <a:p>
            <a:pPr>
              <a:lnSpc>
                <a:spcPts val="1958"/>
              </a:lnSpc>
            </a:pPr>
            <a:r>
              <a:rPr lang="en-US" sz="1208" dirty="0">
                <a:solidFill>
                  <a:srgbClr val="384653"/>
                </a:solidFill>
                <a:latin typeface="Montserrat" pitchFamily="34" charset="0"/>
                <a:ea typeface="Montserrat" pitchFamily="34" charset="-122"/>
                <a:cs typeface="Montserrat" pitchFamily="34" charset="-120"/>
              </a:rPr>
              <a:t>La transition énergétique mondiale et la pression croissante pour réduire les émissions de carbone impactent la politique d'investissement des compagnies pétrolières internationales.</a:t>
            </a:r>
            <a:endParaRPr lang="en-US" sz="1208" dirty="0"/>
          </a:p>
        </p:txBody>
      </p:sp>
      <p:sp>
        <p:nvSpPr>
          <p:cNvPr id="22" name="Text 16"/>
          <p:cNvSpPr/>
          <p:nvPr/>
        </p:nvSpPr>
        <p:spPr>
          <a:xfrm>
            <a:off x="650974" y="5485945"/>
            <a:ext cx="11134626" cy="346316"/>
          </a:xfrm>
          <a:prstGeom prst="rect">
            <a:avLst/>
          </a:prstGeom>
          <a:noFill/>
          <a:ln/>
        </p:spPr>
        <p:txBody>
          <a:bodyPr wrap="none" lIns="0" tIns="0" rIns="0" bIns="0" rtlCol="0" anchor="t"/>
          <a:lstStyle/>
          <a:p>
            <a:pPr>
              <a:lnSpc>
                <a:spcPts val="1958"/>
              </a:lnSpc>
            </a:pPr>
            <a:r>
              <a:rPr lang="en-US" sz="1208" dirty="0">
                <a:solidFill>
                  <a:srgbClr val="384653"/>
                </a:solidFill>
                <a:latin typeface="Montserrat" pitchFamily="34" charset="0"/>
                <a:ea typeface="Montserrat" pitchFamily="34" charset="-122"/>
                <a:cs typeface="Montserrat" pitchFamily="34" charset="-120"/>
              </a:rPr>
              <a:t>Ce ralentissement relatif n'est pas une fin en soi, mais un signal clair de la nécessité de repenser la </a:t>
            </a:r>
            <a:r>
              <a:rPr lang="en-US" sz="1208" dirty="0" err="1">
                <a:solidFill>
                  <a:srgbClr val="384653"/>
                </a:solidFill>
                <a:latin typeface="Montserrat" pitchFamily="34" charset="0"/>
                <a:ea typeface="Montserrat" pitchFamily="34" charset="-122"/>
                <a:cs typeface="Montserrat" pitchFamily="34" charset="-120"/>
              </a:rPr>
              <a:t>stratégie</a:t>
            </a:r>
            <a:r>
              <a:rPr lang="en-US" sz="1208" dirty="0">
                <a:solidFill>
                  <a:srgbClr val="384653"/>
                </a:solidFill>
                <a:latin typeface="Montserrat" pitchFamily="34" charset="0"/>
                <a:ea typeface="Montserrat" pitchFamily="34" charset="-122"/>
                <a:cs typeface="Montserrat" pitchFamily="34" charset="-120"/>
              </a:rPr>
              <a:t> énergétique et économique du pays.</a:t>
            </a:r>
            <a:endParaRPr lang="en-US" sz="1208" dirty="0"/>
          </a:p>
        </p:txBody>
      </p:sp>
      <p:pic>
        <p:nvPicPr>
          <p:cNvPr id="23" name="Image 2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89782" y="6385798"/>
            <a:ext cx="985441" cy="495168"/>
          </a:xfrm>
          <a:prstGeom prst="rect">
            <a:avLst/>
          </a:prstGeom>
        </p:spPr>
      </p:pic>
      <p:pic>
        <p:nvPicPr>
          <p:cNvPr id="25" name="Image 24">
            <a:extLst>
              <a:ext uri="{FF2B5EF4-FFF2-40B4-BE49-F238E27FC236}">
                <a16:creationId xmlns:a16="http://schemas.microsoft.com/office/drawing/2014/main" id="{DD23F2FA-CBA0-46F0-98D7-766CA1559918}"/>
              </a:ext>
            </a:extLst>
          </p:cNvPr>
          <p:cNvPicPr>
            <a:picLocks noChangeAspect="1"/>
          </p:cNvPicPr>
          <p:nvPr/>
        </p:nvPicPr>
        <p:blipFill rotWithShape="1">
          <a:blip r:embed="rId6"/>
          <a:srcRect l="12222" t="18148" r="12592" b="26667"/>
          <a:stretch/>
        </p:blipFill>
        <p:spPr>
          <a:xfrm>
            <a:off x="11275223" y="6296175"/>
            <a:ext cx="867665" cy="4951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31924" y="567532"/>
            <a:ext cx="778868" cy="296863"/>
          </a:xfrm>
          <a:prstGeom prst="roundRect">
            <a:avLst>
              <a:gd name="adj" fmla="val 63861"/>
            </a:avLst>
          </a:prstGeom>
          <a:solidFill>
            <a:srgbClr val="D4E9F7"/>
          </a:solidFill>
          <a:ln/>
        </p:spPr>
      </p:sp>
      <p:sp>
        <p:nvSpPr>
          <p:cNvPr id="3" name="Text 1"/>
          <p:cNvSpPr/>
          <p:nvPr/>
        </p:nvSpPr>
        <p:spPr>
          <a:xfrm>
            <a:off x="726679" y="614859"/>
            <a:ext cx="589359" cy="202208"/>
          </a:xfrm>
          <a:prstGeom prst="rect">
            <a:avLst/>
          </a:prstGeom>
          <a:noFill/>
          <a:ln/>
        </p:spPr>
        <p:txBody>
          <a:bodyPr wrap="none" lIns="0" tIns="0" rIns="0" bIns="0" rtlCol="0" anchor="t"/>
          <a:lstStyle/>
          <a:p>
            <a:pPr>
              <a:lnSpc>
                <a:spcPts val="1583"/>
              </a:lnSpc>
            </a:pPr>
            <a:r>
              <a:rPr lang="en-US" sz="958" dirty="0">
                <a:solidFill>
                  <a:srgbClr val="384653"/>
                </a:solidFill>
                <a:latin typeface="Montserrat" pitchFamily="34" charset="0"/>
                <a:ea typeface="Montserrat" pitchFamily="34" charset="-122"/>
                <a:cs typeface="Montserrat" pitchFamily="34" charset="-120"/>
              </a:rPr>
              <a:t>ANALYSE</a:t>
            </a:r>
            <a:endParaRPr lang="en-US" sz="958" dirty="0"/>
          </a:p>
        </p:txBody>
      </p:sp>
      <p:sp>
        <p:nvSpPr>
          <p:cNvPr id="4" name="Text 2"/>
          <p:cNvSpPr/>
          <p:nvPr/>
        </p:nvSpPr>
        <p:spPr>
          <a:xfrm>
            <a:off x="631925" y="927497"/>
            <a:ext cx="7600256" cy="415727"/>
          </a:xfrm>
          <a:prstGeom prst="rect">
            <a:avLst/>
          </a:prstGeom>
          <a:noFill/>
          <a:ln/>
        </p:spPr>
        <p:txBody>
          <a:bodyPr wrap="none" lIns="0" tIns="0" rIns="0" bIns="0" rtlCol="0" anchor="t"/>
          <a:lstStyle/>
          <a:p>
            <a:pPr>
              <a:lnSpc>
                <a:spcPts val="3250"/>
              </a:lnSpc>
            </a:pPr>
            <a:r>
              <a:rPr lang="fr-FR" sz="2583" b="1" dirty="0">
                <a:solidFill>
                  <a:srgbClr val="2E3C4E"/>
                </a:solidFill>
                <a:latin typeface="Barlow Bold" pitchFamily="34" charset="0"/>
                <a:ea typeface="Barlow Bold" pitchFamily="34" charset="-122"/>
              </a:rPr>
              <a:t>Implications économiques</a:t>
            </a:r>
            <a:endParaRPr lang="en-US" sz="2583" b="1" dirty="0">
              <a:solidFill>
                <a:srgbClr val="2E3C4E"/>
              </a:solidFill>
              <a:latin typeface="Barlow Bold" pitchFamily="34" charset="0"/>
              <a:ea typeface="Barlow Bold" pitchFamily="34" charset="-122"/>
            </a:endParaRPr>
          </a:p>
        </p:txBody>
      </p:sp>
      <p:sp>
        <p:nvSpPr>
          <p:cNvPr id="6" name="Shape 4"/>
          <p:cNvSpPr/>
          <p:nvPr/>
        </p:nvSpPr>
        <p:spPr>
          <a:xfrm>
            <a:off x="650974" y="1964275"/>
            <a:ext cx="5385098" cy="1719362"/>
          </a:xfrm>
          <a:prstGeom prst="roundRect">
            <a:avLst>
              <a:gd name="adj" fmla="val 5318"/>
            </a:avLst>
          </a:prstGeom>
          <a:solidFill>
            <a:srgbClr val="FFFFFF"/>
          </a:solidFill>
          <a:ln w="22860">
            <a:solidFill>
              <a:srgbClr val="BACFDD"/>
            </a:solidFill>
            <a:prstDash val="solid"/>
          </a:ln>
        </p:spPr>
      </p:sp>
      <p:pic>
        <p:nvPicPr>
          <p:cNvPr id="7" name="Image 0" descr="preencoded.png"/>
          <p:cNvPicPr>
            <a:picLocks noChangeAspect="1"/>
          </p:cNvPicPr>
          <p:nvPr/>
        </p:nvPicPr>
        <p:blipFill>
          <a:blip r:embed="rId3"/>
          <a:stretch>
            <a:fillRect/>
          </a:stretch>
        </p:blipFill>
        <p:spPr>
          <a:xfrm>
            <a:off x="631924" y="1964275"/>
            <a:ext cx="76200" cy="1719362"/>
          </a:xfrm>
          <a:prstGeom prst="rect">
            <a:avLst/>
          </a:prstGeom>
        </p:spPr>
      </p:pic>
      <p:sp>
        <p:nvSpPr>
          <p:cNvPr id="8" name="Text 5"/>
          <p:cNvSpPr/>
          <p:nvPr/>
        </p:nvSpPr>
        <p:spPr>
          <a:xfrm>
            <a:off x="885131" y="2141281"/>
            <a:ext cx="2464991"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Recettes publiques et entrées de devises</a:t>
            </a:r>
            <a:endParaRPr lang="en-US" sz="1625" b="1" dirty="0">
              <a:solidFill>
                <a:srgbClr val="384653"/>
              </a:solidFill>
              <a:latin typeface="Barlow Bold" pitchFamily="34" charset="0"/>
              <a:ea typeface="Barlow Bold" pitchFamily="34" charset="-122"/>
            </a:endParaRPr>
          </a:p>
        </p:txBody>
      </p:sp>
      <p:sp>
        <p:nvSpPr>
          <p:cNvPr id="9" name="Text 6"/>
          <p:cNvSpPr/>
          <p:nvPr/>
        </p:nvSpPr>
        <p:spPr>
          <a:xfrm>
            <a:off x="885130" y="2401036"/>
            <a:ext cx="4973935" cy="1010841"/>
          </a:xfrm>
          <a:prstGeom prst="rect">
            <a:avLst/>
          </a:prstGeom>
          <a:noFill/>
          <a:ln/>
        </p:spPr>
        <p:txBody>
          <a:bodyPr wrap="square" lIns="0" tIns="0" rIns="0" bIns="0" rtlCol="0" anchor="t"/>
          <a:lstStyle/>
          <a:p>
            <a:pPr>
              <a:lnSpc>
                <a:spcPts val="1958"/>
              </a:lnSpc>
            </a:pPr>
            <a:r>
              <a:rPr lang="fr-FR" sz="1208" dirty="0">
                <a:solidFill>
                  <a:srgbClr val="384653"/>
                </a:solidFill>
                <a:latin typeface="Montserrat" pitchFamily="34" charset="0"/>
                <a:ea typeface="Montserrat" pitchFamily="34" charset="-122"/>
              </a:rPr>
              <a:t>Une baisse des volumes tend à réduire la capacité de génération de recettes et de devises, mais l’impact réel dépend fortement des prix internationaux. Le rapport 2022 souligne que la hausse de la valeur des exportations est liée à la flambée des prix (même si les volumes ne montent pas fortement).</a:t>
            </a:r>
            <a:r>
              <a:rPr lang="en-US" sz="1208" dirty="0">
                <a:solidFill>
                  <a:srgbClr val="384653"/>
                </a:solidFill>
                <a:latin typeface="Montserrat" pitchFamily="34" charset="0"/>
                <a:ea typeface="Montserrat" pitchFamily="34" charset="-122"/>
                <a:cs typeface="Montserrat" pitchFamily="34" charset="-120"/>
              </a:rPr>
              <a:t>.</a:t>
            </a:r>
            <a:endParaRPr lang="en-US" sz="1208" dirty="0"/>
          </a:p>
        </p:txBody>
      </p:sp>
      <p:sp>
        <p:nvSpPr>
          <p:cNvPr id="10" name="Shape 7"/>
          <p:cNvSpPr/>
          <p:nvPr/>
        </p:nvSpPr>
        <p:spPr>
          <a:xfrm>
            <a:off x="6194029" y="1964275"/>
            <a:ext cx="5385098" cy="1719362"/>
          </a:xfrm>
          <a:prstGeom prst="roundRect">
            <a:avLst>
              <a:gd name="adj" fmla="val 5318"/>
            </a:avLst>
          </a:prstGeom>
          <a:solidFill>
            <a:srgbClr val="FFFFFF"/>
          </a:solidFill>
          <a:ln w="22860">
            <a:solidFill>
              <a:srgbClr val="BACFDD"/>
            </a:solidFill>
            <a:prstDash val="solid"/>
          </a:ln>
        </p:spPr>
      </p:sp>
      <p:pic>
        <p:nvPicPr>
          <p:cNvPr id="11" name="Image 1" descr="preencoded.png"/>
          <p:cNvPicPr>
            <a:picLocks noChangeAspect="1"/>
          </p:cNvPicPr>
          <p:nvPr/>
        </p:nvPicPr>
        <p:blipFill>
          <a:blip r:embed="rId3"/>
          <a:stretch>
            <a:fillRect/>
          </a:stretch>
        </p:blipFill>
        <p:spPr>
          <a:xfrm>
            <a:off x="6174978" y="1964275"/>
            <a:ext cx="76200" cy="1719362"/>
          </a:xfrm>
          <a:prstGeom prst="rect">
            <a:avLst/>
          </a:prstGeom>
        </p:spPr>
      </p:pic>
      <p:sp>
        <p:nvSpPr>
          <p:cNvPr id="12" name="Text 8"/>
          <p:cNvSpPr/>
          <p:nvPr/>
        </p:nvSpPr>
        <p:spPr>
          <a:xfrm>
            <a:off x="6428184" y="2141281"/>
            <a:ext cx="4430316"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Vulnérabilité budgétaire accrue</a:t>
            </a:r>
            <a:endParaRPr lang="en-US" sz="1625" b="1" dirty="0">
              <a:solidFill>
                <a:srgbClr val="384653"/>
              </a:solidFill>
              <a:latin typeface="Barlow Bold" pitchFamily="34" charset="0"/>
              <a:ea typeface="Barlow Bold" pitchFamily="34" charset="-122"/>
            </a:endParaRPr>
          </a:p>
        </p:txBody>
      </p:sp>
      <p:sp>
        <p:nvSpPr>
          <p:cNvPr id="13" name="Text 9"/>
          <p:cNvSpPr/>
          <p:nvPr/>
        </p:nvSpPr>
        <p:spPr>
          <a:xfrm>
            <a:off x="6428184" y="2495791"/>
            <a:ext cx="4973935" cy="758131"/>
          </a:xfrm>
          <a:prstGeom prst="rect">
            <a:avLst/>
          </a:prstGeom>
          <a:noFill/>
          <a:ln/>
        </p:spPr>
        <p:txBody>
          <a:bodyPr wrap="square" lIns="0" tIns="0" rIns="0" bIns="0" rtlCol="0" anchor="t"/>
          <a:lstStyle/>
          <a:p>
            <a:pPr>
              <a:lnSpc>
                <a:spcPts val="1958"/>
              </a:lnSpc>
            </a:pPr>
            <a:r>
              <a:rPr lang="fr-FR" sz="1208" dirty="0">
                <a:solidFill>
                  <a:srgbClr val="384653"/>
                </a:solidFill>
                <a:latin typeface="Montserrat" pitchFamily="34" charset="0"/>
                <a:ea typeface="Montserrat" pitchFamily="34" charset="-122"/>
              </a:rPr>
              <a:t>Quand la production diminue, l’État devient plus exposé à la volatilité des cours : la stabilité des recettes dépend davantage du marché mondial, surtout si le budget reste très sensible aux rentes extractives</a:t>
            </a:r>
            <a:r>
              <a:rPr lang="fr-FR" dirty="0"/>
              <a:t>.</a:t>
            </a:r>
            <a:endParaRPr lang="en-US" sz="1208" dirty="0"/>
          </a:p>
        </p:txBody>
      </p:sp>
      <p:sp>
        <p:nvSpPr>
          <p:cNvPr id="14" name="Shape 10"/>
          <p:cNvSpPr/>
          <p:nvPr/>
        </p:nvSpPr>
        <p:spPr>
          <a:xfrm>
            <a:off x="2506315" y="4188604"/>
            <a:ext cx="7489726" cy="1466652"/>
          </a:xfrm>
          <a:prstGeom prst="roundRect">
            <a:avLst>
              <a:gd name="adj" fmla="val 6235"/>
            </a:avLst>
          </a:prstGeom>
          <a:solidFill>
            <a:srgbClr val="FFFFFF"/>
          </a:solidFill>
          <a:ln w="22860">
            <a:solidFill>
              <a:srgbClr val="BACFDD"/>
            </a:solidFill>
            <a:prstDash val="solid"/>
          </a:ln>
        </p:spPr>
      </p:sp>
      <p:pic>
        <p:nvPicPr>
          <p:cNvPr id="15" name="Image 2" descr="preencoded.png"/>
          <p:cNvPicPr>
            <a:picLocks noChangeAspect="1"/>
          </p:cNvPicPr>
          <p:nvPr/>
        </p:nvPicPr>
        <p:blipFill>
          <a:blip r:embed="rId4"/>
          <a:stretch>
            <a:fillRect/>
          </a:stretch>
        </p:blipFill>
        <p:spPr>
          <a:xfrm>
            <a:off x="2487265" y="4188604"/>
            <a:ext cx="76200" cy="1466652"/>
          </a:xfrm>
          <a:prstGeom prst="rect">
            <a:avLst/>
          </a:prstGeom>
        </p:spPr>
      </p:pic>
      <p:sp>
        <p:nvSpPr>
          <p:cNvPr id="16" name="Text 11"/>
          <p:cNvSpPr/>
          <p:nvPr/>
        </p:nvSpPr>
        <p:spPr>
          <a:xfrm>
            <a:off x="2740472" y="4365610"/>
            <a:ext cx="2489299"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Pression sur la balance commerciale</a:t>
            </a:r>
            <a:r>
              <a:rPr lang="fr-FR" dirty="0"/>
              <a:t/>
            </a:r>
            <a:br>
              <a:rPr lang="fr-FR" dirty="0"/>
            </a:br>
            <a:endParaRPr lang="en-US" sz="1625" b="1" dirty="0">
              <a:solidFill>
                <a:srgbClr val="384653"/>
              </a:solidFill>
              <a:latin typeface="Barlow Bold" pitchFamily="34" charset="0"/>
              <a:ea typeface="Barlow Bold" pitchFamily="34" charset="-122"/>
            </a:endParaRPr>
          </a:p>
        </p:txBody>
      </p:sp>
      <p:sp>
        <p:nvSpPr>
          <p:cNvPr id="17" name="Text 12"/>
          <p:cNvSpPr/>
          <p:nvPr/>
        </p:nvSpPr>
        <p:spPr>
          <a:xfrm>
            <a:off x="2781023" y="4647575"/>
            <a:ext cx="7123618" cy="1270097"/>
          </a:xfrm>
          <a:prstGeom prst="rect">
            <a:avLst/>
          </a:prstGeom>
          <a:noFill/>
          <a:ln/>
        </p:spPr>
        <p:txBody>
          <a:bodyPr wrap="square" lIns="0" tIns="0" rIns="0" bIns="0" rtlCol="0" anchor="t"/>
          <a:lstStyle/>
          <a:p>
            <a:pPr>
              <a:lnSpc>
                <a:spcPts val="1958"/>
              </a:lnSpc>
            </a:pPr>
            <a:r>
              <a:rPr lang="fr-FR" sz="1208" dirty="0">
                <a:solidFill>
                  <a:srgbClr val="384653"/>
                </a:solidFill>
                <a:latin typeface="Montserrat" pitchFamily="34" charset="0"/>
                <a:ea typeface="Montserrat" pitchFamily="34" charset="-122"/>
              </a:rPr>
              <a:t>Moins de barils exportés peut créer une pression sur l’équilibre extérieur, sauf si cette baisse est compensée par </a:t>
            </a:r>
            <a:r>
              <a:rPr lang="fr-FR" sz="1208" dirty="0" smtClean="0">
                <a:solidFill>
                  <a:srgbClr val="384653"/>
                </a:solidFill>
                <a:latin typeface="Montserrat" pitchFamily="34" charset="0"/>
                <a:ea typeface="Montserrat" pitchFamily="34" charset="-122"/>
              </a:rPr>
              <a:t>: des </a:t>
            </a:r>
            <a:r>
              <a:rPr lang="fr-FR" sz="1208" dirty="0">
                <a:solidFill>
                  <a:srgbClr val="384653"/>
                </a:solidFill>
                <a:latin typeface="Montserrat" pitchFamily="34" charset="0"/>
                <a:ea typeface="Montserrat" pitchFamily="34" charset="-122"/>
              </a:rPr>
              <a:t>prix </a:t>
            </a:r>
            <a:r>
              <a:rPr lang="fr-FR" sz="1208" dirty="0" smtClean="0">
                <a:solidFill>
                  <a:srgbClr val="384653"/>
                </a:solidFill>
                <a:latin typeface="Montserrat" pitchFamily="34" charset="0"/>
                <a:ea typeface="Montserrat" pitchFamily="34" charset="-122"/>
              </a:rPr>
              <a:t>élevés, une </a:t>
            </a:r>
            <a:r>
              <a:rPr lang="fr-FR" sz="1208" dirty="0">
                <a:solidFill>
                  <a:srgbClr val="384653"/>
                </a:solidFill>
                <a:latin typeface="Montserrat" pitchFamily="34" charset="0"/>
                <a:ea typeface="Montserrat" pitchFamily="34" charset="-122"/>
              </a:rPr>
              <a:t>diversification des </a:t>
            </a:r>
            <a:r>
              <a:rPr lang="fr-FR" sz="1208" dirty="0" smtClean="0">
                <a:solidFill>
                  <a:srgbClr val="384653"/>
                </a:solidFill>
                <a:latin typeface="Montserrat" pitchFamily="34" charset="0"/>
                <a:ea typeface="Montserrat" pitchFamily="34" charset="-122"/>
              </a:rPr>
              <a:t>exportations, ou </a:t>
            </a:r>
            <a:r>
              <a:rPr lang="fr-FR" sz="1208" dirty="0">
                <a:solidFill>
                  <a:srgbClr val="384653"/>
                </a:solidFill>
                <a:latin typeface="Montserrat" pitchFamily="34" charset="0"/>
                <a:ea typeface="Montserrat" pitchFamily="34" charset="-122"/>
              </a:rPr>
              <a:t>une meilleure valorisation locale (transformation).</a:t>
            </a:r>
          </a:p>
        </p:txBody>
      </p:sp>
      <p:pic>
        <p:nvPicPr>
          <p:cNvPr id="24" name="Image 23">
            <a:extLst>
              <a:ext uri="{FF2B5EF4-FFF2-40B4-BE49-F238E27FC236}">
                <a16:creationId xmlns:a16="http://schemas.microsoft.com/office/drawing/2014/main" id="{DD23F2FA-CBA0-46F0-98D7-766CA1559918}"/>
              </a:ext>
            </a:extLst>
          </p:cNvPr>
          <p:cNvPicPr>
            <a:picLocks noChangeAspect="1"/>
          </p:cNvPicPr>
          <p:nvPr/>
        </p:nvPicPr>
        <p:blipFill rotWithShape="1">
          <a:blip r:embed="rId5"/>
          <a:srcRect l="12222" t="18148" r="12592" b="26667"/>
          <a:stretch/>
        </p:blipFill>
        <p:spPr>
          <a:xfrm>
            <a:off x="11297122" y="6283842"/>
            <a:ext cx="894878" cy="574158"/>
          </a:xfrm>
          <a:prstGeom prst="rect">
            <a:avLst/>
          </a:prstGeom>
        </p:spPr>
      </p:pic>
      <p:pic>
        <p:nvPicPr>
          <p:cNvPr id="18" name="Image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1681" y="6362832"/>
            <a:ext cx="985441" cy="495168"/>
          </a:xfrm>
          <a:prstGeom prst="rect">
            <a:avLst/>
          </a:prstGeom>
        </p:spPr>
      </p:pic>
    </p:spTree>
    <p:extLst>
      <p:ext uri="{BB962C8B-B14F-4D97-AF65-F5344CB8AC3E}">
        <p14:creationId xmlns:p14="http://schemas.microsoft.com/office/powerpoint/2010/main" val="329207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631924" y="567532"/>
            <a:ext cx="778868" cy="296863"/>
          </a:xfrm>
          <a:prstGeom prst="roundRect">
            <a:avLst>
              <a:gd name="adj" fmla="val 63861"/>
            </a:avLst>
          </a:prstGeom>
          <a:solidFill>
            <a:srgbClr val="D4E9F7"/>
          </a:solidFill>
          <a:ln/>
        </p:spPr>
      </p:sp>
      <p:sp>
        <p:nvSpPr>
          <p:cNvPr id="3" name="Text 1"/>
          <p:cNvSpPr/>
          <p:nvPr/>
        </p:nvSpPr>
        <p:spPr>
          <a:xfrm>
            <a:off x="726679" y="614859"/>
            <a:ext cx="589359" cy="202208"/>
          </a:xfrm>
          <a:prstGeom prst="rect">
            <a:avLst/>
          </a:prstGeom>
          <a:noFill/>
          <a:ln/>
        </p:spPr>
        <p:txBody>
          <a:bodyPr wrap="none" lIns="0" tIns="0" rIns="0" bIns="0" rtlCol="0" anchor="t"/>
          <a:lstStyle/>
          <a:p>
            <a:pPr>
              <a:lnSpc>
                <a:spcPts val="1583"/>
              </a:lnSpc>
            </a:pPr>
            <a:r>
              <a:rPr lang="en-US" sz="958" dirty="0">
                <a:solidFill>
                  <a:srgbClr val="384653"/>
                </a:solidFill>
                <a:latin typeface="Montserrat" pitchFamily="34" charset="0"/>
                <a:ea typeface="Montserrat" pitchFamily="34" charset="-122"/>
                <a:cs typeface="Montserrat" pitchFamily="34" charset="-120"/>
              </a:rPr>
              <a:t>ANALYSE</a:t>
            </a:r>
            <a:endParaRPr lang="en-US" sz="958" dirty="0"/>
          </a:p>
        </p:txBody>
      </p:sp>
      <p:sp>
        <p:nvSpPr>
          <p:cNvPr id="4" name="Text 2"/>
          <p:cNvSpPr/>
          <p:nvPr/>
        </p:nvSpPr>
        <p:spPr>
          <a:xfrm>
            <a:off x="631925" y="927497"/>
            <a:ext cx="7600256" cy="415727"/>
          </a:xfrm>
          <a:prstGeom prst="rect">
            <a:avLst/>
          </a:prstGeom>
          <a:noFill/>
          <a:ln/>
        </p:spPr>
        <p:txBody>
          <a:bodyPr wrap="none" lIns="0" tIns="0" rIns="0" bIns="0" rtlCol="0" anchor="t"/>
          <a:lstStyle/>
          <a:p>
            <a:pPr>
              <a:lnSpc>
                <a:spcPts val="3250"/>
              </a:lnSpc>
            </a:pPr>
            <a:r>
              <a:rPr lang="fr-FR" sz="2583" b="1" dirty="0">
                <a:solidFill>
                  <a:srgbClr val="2E3C4E"/>
                </a:solidFill>
                <a:latin typeface="Barlow Bold" pitchFamily="34" charset="0"/>
                <a:ea typeface="Barlow Bold" pitchFamily="34" charset="-122"/>
              </a:rPr>
              <a:t>Perspectives </a:t>
            </a:r>
            <a:endParaRPr lang="en-US" sz="2583" b="1" dirty="0">
              <a:solidFill>
                <a:srgbClr val="2E3C4E"/>
              </a:solidFill>
              <a:latin typeface="Barlow Bold" pitchFamily="34" charset="0"/>
              <a:ea typeface="Barlow Bold" pitchFamily="34" charset="-122"/>
            </a:endParaRPr>
          </a:p>
        </p:txBody>
      </p:sp>
      <p:sp>
        <p:nvSpPr>
          <p:cNvPr id="6" name="Shape 4"/>
          <p:cNvSpPr/>
          <p:nvPr/>
        </p:nvSpPr>
        <p:spPr>
          <a:xfrm>
            <a:off x="650974" y="1964275"/>
            <a:ext cx="5385098" cy="1719362"/>
          </a:xfrm>
          <a:prstGeom prst="roundRect">
            <a:avLst>
              <a:gd name="adj" fmla="val 5318"/>
            </a:avLst>
          </a:prstGeom>
          <a:solidFill>
            <a:srgbClr val="FFFFFF"/>
          </a:solidFill>
          <a:ln w="22860">
            <a:solidFill>
              <a:srgbClr val="BACFDD"/>
            </a:solidFill>
            <a:prstDash val="solid"/>
          </a:ln>
        </p:spPr>
      </p:sp>
      <p:pic>
        <p:nvPicPr>
          <p:cNvPr id="7" name="Image 0" descr="preencoded.png"/>
          <p:cNvPicPr>
            <a:picLocks noChangeAspect="1"/>
          </p:cNvPicPr>
          <p:nvPr/>
        </p:nvPicPr>
        <p:blipFill>
          <a:blip r:embed="rId3"/>
          <a:stretch>
            <a:fillRect/>
          </a:stretch>
        </p:blipFill>
        <p:spPr>
          <a:xfrm>
            <a:off x="631924" y="1964275"/>
            <a:ext cx="76200" cy="1719362"/>
          </a:xfrm>
          <a:prstGeom prst="rect">
            <a:avLst/>
          </a:prstGeom>
        </p:spPr>
      </p:pic>
      <p:sp>
        <p:nvSpPr>
          <p:cNvPr id="8" name="Text 5"/>
          <p:cNvSpPr/>
          <p:nvPr/>
        </p:nvSpPr>
        <p:spPr>
          <a:xfrm>
            <a:off x="885131" y="2141281"/>
            <a:ext cx="2464991"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Court terme (1–3 ans) : stabiliser/ralentir le déclin</a:t>
            </a:r>
            <a:endParaRPr lang="en-US" sz="1625" b="1" dirty="0">
              <a:solidFill>
                <a:srgbClr val="384653"/>
              </a:solidFill>
              <a:latin typeface="Barlow Bold" pitchFamily="34" charset="0"/>
              <a:ea typeface="Barlow Bold" pitchFamily="34" charset="-122"/>
            </a:endParaRPr>
          </a:p>
        </p:txBody>
      </p:sp>
      <p:sp>
        <p:nvSpPr>
          <p:cNvPr id="9" name="Text 6"/>
          <p:cNvSpPr/>
          <p:nvPr/>
        </p:nvSpPr>
        <p:spPr>
          <a:xfrm>
            <a:off x="885131" y="2495791"/>
            <a:ext cx="4973935" cy="1010841"/>
          </a:xfrm>
          <a:prstGeom prst="rect">
            <a:avLst/>
          </a:prstGeom>
          <a:noFill/>
          <a:ln/>
        </p:spPr>
        <p:txBody>
          <a:bodyPr wrap="square" lIns="0" tIns="0" rIns="0" bIns="0" rtlCol="0" anchor="t"/>
          <a:lstStyle/>
          <a:p>
            <a:pPr>
              <a:lnSpc>
                <a:spcPts val="1958"/>
              </a:lnSpc>
            </a:pPr>
            <a:r>
              <a:rPr lang="fr-FR" sz="1208" dirty="0">
                <a:solidFill>
                  <a:srgbClr val="384653"/>
                </a:solidFill>
                <a:latin typeface="Montserrat" pitchFamily="34" charset="0"/>
                <a:ea typeface="Montserrat" pitchFamily="34" charset="-122"/>
              </a:rPr>
              <a:t>Si l’épuisement des champs est le facteur dominant, la production a tendance à continuer de baisser sans investissements ciblés : maintenance, optimisation, récupération assistée, efficacité opérationnelle.</a:t>
            </a:r>
            <a:endParaRPr lang="en-US" sz="1208" dirty="0">
              <a:solidFill>
                <a:srgbClr val="384653"/>
              </a:solidFill>
              <a:latin typeface="Montserrat" pitchFamily="34" charset="0"/>
              <a:ea typeface="Montserrat" pitchFamily="34" charset="-122"/>
            </a:endParaRPr>
          </a:p>
        </p:txBody>
      </p:sp>
      <p:sp>
        <p:nvSpPr>
          <p:cNvPr id="10" name="Shape 7"/>
          <p:cNvSpPr/>
          <p:nvPr/>
        </p:nvSpPr>
        <p:spPr>
          <a:xfrm>
            <a:off x="6194029" y="1964275"/>
            <a:ext cx="5385098" cy="1719362"/>
          </a:xfrm>
          <a:prstGeom prst="roundRect">
            <a:avLst>
              <a:gd name="adj" fmla="val 5318"/>
            </a:avLst>
          </a:prstGeom>
          <a:solidFill>
            <a:srgbClr val="FFFFFF"/>
          </a:solidFill>
          <a:ln w="22860">
            <a:solidFill>
              <a:srgbClr val="BACFDD"/>
            </a:solidFill>
            <a:prstDash val="solid"/>
          </a:ln>
        </p:spPr>
      </p:sp>
      <p:pic>
        <p:nvPicPr>
          <p:cNvPr id="11" name="Image 1" descr="preencoded.png"/>
          <p:cNvPicPr>
            <a:picLocks noChangeAspect="1"/>
          </p:cNvPicPr>
          <p:nvPr/>
        </p:nvPicPr>
        <p:blipFill>
          <a:blip r:embed="rId3"/>
          <a:stretch>
            <a:fillRect/>
          </a:stretch>
        </p:blipFill>
        <p:spPr>
          <a:xfrm>
            <a:off x="6174978" y="1964275"/>
            <a:ext cx="76200" cy="1719362"/>
          </a:xfrm>
          <a:prstGeom prst="rect">
            <a:avLst/>
          </a:prstGeom>
        </p:spPr>
      </p:pic>
      <p:sp>
        <p:nvSpPr>
          <p:cNvPr id="12" name="Text 8"/>
          <p:cNvSpPr/>
          <p:nvPr/>
        </p:nvSpPr>
        <p:spPr>
          <a:xfrm>
            <a:off x="6428184" y="2141281"/>
            <a:ext cx="4430316"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Moyen terme : arbitrage stratégique</a:t>
            </a:r>
            <a:endParaRPr lang="en-US" sz="1625" b="1" dirty="0">
              <a:solidFill>
                <a:srgbClr val="384653"/>
              </a:solidFill>
              <a:latin typeface="Barlow Bold" pitchFamily="34" charset="0"/>
              <a:ea typeface="Barlow Bold" pitchFamily="34" charset="-122"/>
            </a:endParaRPr>
          </a:p>
        </p:txBody>
      </p:sp>
      <p:sp>
        <p:nvSpPr>
          <p:cNvPr id="13" name="Text 9"/>
          <p:cNvSpPr/>
          <p:nvPr/>
        </p:nvSpPr>
        <p:spPr>
          <a:xfrm>
            <a:off x="6428184" y="2495791"/>
            <a:ext cx="4973935" cy="758131"/>
          </a:xfrm>
          <a:prstGeom prst="rect">
            <a:avLst/>
          </a:prstGeom>
          <a:noFill/>
          <a:ln/>
        </p:spPr>
        <p:txBody>
          <a:bodyPr wrap="square" lIns="0" tIns="0" rIns="0" bIns="0" rtlCol="0" anchor="t"/>
          <a:lstStyle/>
          <a:p>
            <a:r>
              <a:rPr lang="fr-FR" sz="1208" dirty="0">
                <a:solidFill>
                  <a:srgbClr val="384653"/>
                </a:solidFill>
                <a:latin typeface="Montserrat" pitchFamily="34" charset="0"/>
                <a:ea typeface="Montserrat" pitchFamily="34" charset="-122"/>
              </a:rPr>
              <a:t>Deux options structurantes se posent :</a:t>
            </a:r>
          </a:p>
          <a:p>
            <a:pPr lvl="0"/>
            <a:r>
              <a:rPr lang="fr-FR" sz="1208" dirty="0">
                <a:solidFill>
                  <a:srgbClr val="384653"/>
                </a:solidFill>
                <a:latin typeface="Montserrat" pitchFamily="34" charset="0"/>
                <a:ea typeface="Montserrat" pitchFamily="34" charset="-122"/>
              </a:rPr>
              <a:t>Prolonger la vie des champs matures (optimisation, nouveaux forages ciblés),</a:t>
            </a:r>
          </a:p>
          <a:p>
            <a:pPr lvl="0"/>
            <a:r>
              <a:rPr lang="fr-FR" sz="1208" dirty="0">
                <a:solidFill>
                  <a:srgbClr val="384653"/>
                </a:solidFill>
                <a:latin typeface="Montserrat" pitchFamily="34" charset="0"/>
                <a:ea typeface="Montserrat" pitchFamily="34" charset="-122"/>
              </a:rPr>
              <a:t>Accélérer la diversification (gaz, transformation, autres secteurs productifs) pour réduire la dépendance</a:t>
            </a:r>
            <a:r>
              <a:rPr lang="fr-FR" i="1" dirty="0"/>
              <a:t>.</a:t>
            </a:r>
            <a:endParaRPr lang="fr-FR" dirty="0"/>
          </a:p>
        </p:txBody>
      </p:sp>
      <p:sp>
        <p:nvSpPr>
          <p:cNvPr id="14" name="Shape 10"/>
          <p:cNvSpPr/>
          <p:nvPr/>
        </p:nvSpPr>
        <p:spPr>
          <a:xfrm>
            <a:off x="2506315" y="4188604"/>
            <a:ext cx="7489726" cy="1466652"/>
          </a:xfrm>
          <a:prstGeom prst="roundRect">
            <a:avLst>
              <a:gd name="adj" fmla="val 6235"/>
            </a:avLst>
          </a:prstGeom>
          <a:solidFill>
            <a:srgbClr val="FFFFFF"/>
          </a:solidFill>
          <a:ln w="22860">
            <a:solidFill>
              <a:srgbClr val="BACFDD"/>
            </a:solidFill>
            <a:prstDash val="solid"/>
          </a:ln>
        </p:spPr>
      </p:sp>
      <p:pic>
        <p:nvPicPr>
          <p:cNvPr id="15" name="Image 2" descr="preencoded.png"/>
          <p:cNvPicPr>
            <a:picLocks noChangeAspect="1"/>
          </p:cNvPicPr>
          <p:nvPr/>
        </p:nvPicPr>
        <p:blipFill>
          <a:blip r:embed="rId4"/>
          <a:stretch>
            <a:fillRect/>
          </a:stretch>
        </p:blipFill>
        <p:spPr>
          <a:xfrm>
            <a:off x="2487265" y="4188604"/>
            <a:ext cx="76200" cy="1466652"/>
          </a:xfrm>
          <a:prstGeom prst="rect">
            <a:avLst/>
          </a:prstGeom>
        </p:spPr>
      </p:pic>
      <p:sp>
        <p:nvSpPr>
          <p:cNvPr id="16" name="Text 11"/>
          <p:cNvSpPr/>
          <p:nvPr/>
        </p:nvSpPr>
        <p:spPr>
          <a:xfrm>
            <a:off x="2740472" y="4365610"/>
            <a:ext cx="2489299" cy="259755"/>
          </a:xfrm>
          <a:prstGeom prst="rect">
            <a:avLst/>
          </a:prstGeom>
          <a:noFill/>
          <a:ln/>
        </p:spPr>
        <p:txBody>
          <a:bodyPr wrap="none" lIns="0" tIns="0" rIns="0" bIns="0" rtlCol="0" anchor="t"/>
          <a:lstStyle/>
          <a:p>
            <a:pPr>
              <a:lnSpc>
                <a:spcPts val="2042"/>
              </a:lnSpc>
            </a:pPr>
            <a:r>
              <a:rPr lang="fr-FR" sz="1625" b="1" dirty="0">
                <a:solidFill>
                  <a:srgbClr val="384653"/>
                </a:solidFill>
                <a:latin typeface="Barlow Bold" pitchFamily="34" charset="0"/>
                <a:ea typeface="Barlow Bold" pitchFamily="34" charset="-122"/>
              </a:rPr>
              <a:t>Gouvernance et transparence : relier volumes → décisions publiques</a:t>
            </a:r>
            <a:br>
              <a:rPr lang="fr-FR" sz="1625" b="1" dirty="0">
                <a:solidFill>
                  <a:srgbClr val="384653"/>
                </a:solidFill>
                <a:latin typeface="Barlow Bold" pitchFamily="34" charset="0"/>
                <a:ea typeface="Barlow Bold" pitchFamily="34" charset="-122"/>
              </a:rPr>
            </a:br>
            <a:endParaRPr lang="en-US" sz="1625" b="1" dirty="0">
              <a:solidFill>
                <a:srgbClr val="384653"/>
              </a:solidFill>
              <a:latin typeface="Barlow Bold" pitchFamily="34" charset="0"/>
              <a:ea typeface="Barlow Bold" pitchFamily="34" charset="-122"/>
            </a:endParaRPr>
          </a:p>
        </p:txBody>
      </p:sp>
      <p:sp>
        <p:nvSpPr>
          <p:cNvPr id="17" name="Text 12"/>
          <p:cNvSpPr/>
          <p:nvPr/>
        </p:nvSpPr>
        <p:spPr>
          <a:xfrm>
            <a:off x="2740472" y="4691982"/>
            <a:ext cx="8150919" cy="758131"/>
          </a:xfrm>
          <a:prstGeom prst="rect">
            <a:avLst/>
          </a:prstGeom>
          <a:noFill/>
          <a:ln/>
        </p:spPr>
        <p:txBody>
          <a:bodyPr wrap="square" lIns="0" tIns="0" rIns="0" bIns="0" rtlCol="0" anchor="t"/>
          <a:lstStyle/>
          <a:p>
            <a:r>
              <a:rPr lang="fr-FR" sz="1208" dirty="0">
                <a:solidFill>
                  <a:srgbClr val="384653"/>
                </a:solidFill>
                <a:latin typeface="Montserrat" pitchFamily="34" charset="0"/>
                <a:ea typeface="Montserrat" pitchFamily="34" charset="-122"/>
              </a:rPr>
              <a:t>Les séries ITIE permettent de suivre la trajectoire de production ; l’enjeu est de relier ces volumes :</a:t>
            </a:r>
          </a:p>
          <a:p>
            <a:pPr lvl="0"/>
            <a:r>
              <a:rPr lang="fr-FR" sz="1208" dirty="0">
                <a:solidFill>
                  <a:srgbClr val="384653"/>
                </a:solidFill>
                <a:latin typeface="Montserrat" pitchFamily="34" charset="0"/>
                <a:ea typeface="Montserrat" pitchFamily="34" charset="-122"/>
              </a:rPr>
              <a:t>aux décisions d’investissement,</a:t>
            </a:r>
          </a:p>
          <a:p>
            <a:pPr lvl="0"/>
            <a:r>
              <a:rPr lang="fr-FR" sz="1208" dirty="0">
                <a:solidFill>
                  <a:srgbClr val="384653"/>
                </a:solidFill>
                <a:latin typeface="Montserrat" pitchFamily="34" charset="0"/>
                <a:ea typeface="Montserrat" pitchFamily="34" charset="-122"/>
              </a:rPr>
              <a:t>à la fiscalité (rendement, stabilité),</a:t>
            </a:r>
          </a:p>
          <a:p>
            <a:pPr lvl="0"/>
            <a:r>
              <a:rPr lang="fr-FR" sz="1208" dirty="0">
                <a:solidFill>
                  <a:srgbClr val="384653"/>
                </a:solidFill>
                <a:latin typeface="Montserrat" pitchFamily="34" charset="0"/>
                <a:ea typeface="Montserrat" pitchFamily="34" charset="-122"/>
              </a:rPr>
              <a:t>et à la soutenabilité budgétaire (moins de dépendance aux cycles).</a:t>
            </a:r>
          </a:p>
          <a:p>
            <a:pPr>
              <a:lnSpc>
                <a:spcPts val="1958"/>
              </a:lnSpc>
            </a:pPr>
            <a:endParaRPr lang="fr-FR" sz="1208" dirty="0">
              <a:solidFill>
                <a:srgbClr val="384653"/>
              </a:solidFill>
              <a:latin typeface="Montserrat" pitchFamily="34" charset="0"/>
              <a:ea typeface="Montserrat" pitchFamily="34" charset="-122"/>
            </a:endParaRPr>
          </a:p>
        </p:txBody>
      </p:sp>
      <p:pic>
        <p:nvPicPr>
          <p:cNvPr id="24" name="Image 23">
            <a:extLst>
              <a:ext uri="{FF2B5EF4-FFF2-40B4-BE49-F238E27FC236}">
                <a16:creationId xmlns:a16="http://schemas.microsoft.com/office/drawing/2014/main" id="{DD23F2FA-CBA0-46F0-98D7-766CA1559918}"/>
              </a:ext>
            </a:extLst>
          </p:cNvPr>
          <p:cNvPicPr>
            <a:picLocks noChangeAspect="1"/>
          </p:cNvPicPr>
          <p:nvPr/>
        </p:nvPicPr>
        <p:blipFill rotWithShape="1">
          <a:blip r:embed="rId5"/>
          <a:srcRect l="12222" t="18148" r="12592" b="26667"/>
          <a:stretch/>
        </p:blipFill>
        <p:spPr>
          <a:xfrm>
            <a:off x="11384111" y="6279972"/>
            <a:ext cx="807889" cy="578028"/>
          </a:xfrm>
          <a:prstGeom prst="rect">
            <a:avLst/>
          </a:prstGeom>
        </p:spPr>
      </p:pic>
      <p:pic>
        <p:nvPicPr>
          <p:cNvPr id="18" name="Image 17"/>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98670" y="6362832"/>
            <a:ext cx="985441" cy="495168"/>
          </a:xfrm>
          <a:prstGeom prst="rect">
            <a:avLst/>
          </a:prstGeom>
        </p:spPr>
      </p:pic>
    </p:spTree>
    <p:extLst>
      <p:ext uri="{BB962C8B-B14F-4D97-AF65-F5344CB8AC3E}">
        <p14:creationId xmlns:p14="http://schemas.microsoft.com/office/powerpoint/2010/main" val="241672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2623046" y="327224"/>
            <a:ext cx="519907" cy="132159"/>
          </a:xfrm>
          <a:prstGeom prst="roundRect">
            <a:avLst>
              <a:gd name="adj" fmla="val 75980"/>
            </a:avLst>
          </a:prstGeom>
          <a:solidFill>
            <a:srgbClr val="D4E9F7"/>
          </a:solidFill>
          <a:ln/>
        </p:spPr>
      </p:sp>
      <p:sp>
        <p:nvSpPr>
          <p:cNvPr id="3" name="Text 1"/>
          <p:cNvSpPr/>
          <p:nvPr/>
        </p:nvSpPr>
        <p:spPr>
          <a:xfrm>
            <a:off x="2673251" y="352326"/>
            <a:ext cx="419497" cy="81955"/>
          </a:xfrm>
          <a:prstGeom prst="rect">
            <a:avLst/>
          </a:prstGeom>
          <a:noFill/>
          <a:ln/>
        </p:spPr>
        <p:txBody>
          <a:bodyPr wrap="none" lIns="0" tIns="0" rIns="0" bIns="0" rtlCol="0" anchor="t"/>
          <a:lstStyle/>
          <a:p>
            <a:pPr>
              <a:lnSpc>
                <a:spcPts val="625"/>
              </a:lnSpc>
            </a:pPr>
            <a:r>
              <a:rPr lang="en-US" sz="500" dirty="0">
                <a:solidFill>
                  <a:srgbClr val="384653"/>
                </a:solidFill>
                <a:latin typeface="Montserrat" pitchFamily="34" charset="0"/>
                <a:ea typeface="Montserrat" pitchFamily="34" charset="-122"/>
                <a:cs typeface="Montserrat" pitchFamily="34" charset="-120"/>
              </a:rPr>
              <a:t>TRANSITION</a:t>
            </a:r>
            <a:endParaRPr lang="en-US" sz="500" dirty="0"/>
          </a:p>
        </p:txBody>
      </p:sp>
      <p:sp>
        <p:nvSpPr>
          <p:cNvPr id="4" name="Text 2"/>
          <p:cNvSpPr/>
          <p:nvPr/>
        </p:nvSpPr>
        <p:spPr>
          <a:xfrm>
            <a:off x="2623046" y="477045"/>
            <a:ext cx="3959027" cy="220266"/>
          </a:xfrm>
          <a:prstGeom prst="rect">
            <a:avLst/>
          </a:prstGeom>
          <a:noFill/>
          <a:ln/>
        </p:spPr>
        <p:txBody>
          <a:bodyPr wrap="none" lIns="0" tIns="0" rIns="0" bIns="0" rtlCol="0" anchor="t"/>
          <a:lstStyle/>
          <a:p>
            <a:pPr>
              <a:lnSpc>
                <a:spcPts val="1708"/>
              </a:lnSpc>
            </a:pPr>
            <a:r>
              <a:rPr lang="en-US" sz="1375" b="1" dirty="0">
                <a:solidFill>
                  <a:srgbClr val="2E3C4E"/>
                </a:solidFill>
                <a:latin typeface="Barlow Bold" pitchFamily="34" charset="0"/>
                <a:ea typeface="Barlow Bold" pitchFamily="34" charset="-122"/>
                <a:cs typeface="Barlow Bold" pitchFamily="34" charset="-120"/>
              </a:rPr>
              <a:t>Nécessité Stratégique de la Transition Énergétique</a:t>
            </a:r>
            <a:endParaRPr lang="en-US" sz="1375" dirty="0"/>
          </a:p>
        </p:txBody>
      </p:sp>
      <p:sp>
        <p:nvSpPr>
          <p:cNvPr id="5" name="Text 3"/>
          <p:cNvSpPr/>
          <p:nvPr/>
        </p:nvSpPr>
        <p:spPr>
          <a:xfrm>
            <a:off x="2623046" y="763786"/>
            <a:ext cx="6945908" cy="204589"/>
          </a:xfrm>
          <a:prstGeom prst="rect">
            <a:avLst/>
          </a:prstGeom>
          <a:noFill/>
          <a:ln/>
        </p:spPr>
        <p:txBody>
          <a:bodyPr wrap="square" lIns="0" tIns="0" rIns="0" bIns="0" rtlCol="0" anchor="t"/>
          <a:lstStyle/>
          <a:p>
            <a:pPr>
              <a:lnSpc>
                <a:spcPts val="792"/>
              </a:lnSpc>
            </a:pPr>
            <a:r>
              <a:rPr lang="en-US" sz="1200" dirty="0">
                <a:solidFill>
                  <a:srgbClr val="384653"/>
                </a:solidFill>
                <a:latin typeface="Montserrat" pitchFamily="34" charset="0"/>
                <a:ea typeface="Montserrat" pitchFamily="34" charset="-122"/>
                <a:cs typeface="Montserrat" pitchFamily="34" charset="-120"/>
              </a:rPr>
              <a:t>Face au déclin de la production pétrolière et aux impératifs climatiques mondiaux, la transition énergétique n'est plus une option mais une nécessité stratégique pour le Cameroun. Elle représente une opportunité de construire un modèle de développement plus durable et résilient.</a:t>
            </a:r>
            <a:endParaRPr lang="en-US" sz="1200" dirty="0"/>
          </a:p>
        </p:txBody>
      </p:sp>
      <p:pic>
        <p:nvPicPr>
          <p:cNvPr id="6" name="Image 0" descr="preencoded.png"/>
          <p:cNvPicPr>
            <a:picLocks noChangeAspect="1"/>
          </p:cNvPicPr>
          <p:nvPr/>
        </p:nvPicPr>
        <p:blipFill>
          <a:blip r:embed="rId3"/>
          <a:stretch>
            <a:fillRect/>
          </a:stretch>
        </p:blipFill>
        <p:spPr>
          <a:xfrm>
            <a:off x="2623046" y="1018183"/>
            <a:ext cx="6945908" cy="3476328"/>
          </a:xfrm>
          <a:prstGeom prst="rect">
            <a:avLst/>
          </a:prstGeom>
        </p:spPr>
      </p:pic>
      <p:sp>
        <p:nvSpPr>
          <p:cNvPr id="7" name="Text 4"/>
          <p:cNvSpPr/>
          <p:nvPr/>
        </p:nvSpPr>
        <p:spPr>
          <a:xfrm>
            <a:off x="2654367" y="2604994"/>
            <a:ext cx="1304490" cy="205453"/>
          </a:xfrm>
          <a:prstGeom prst="rect">
            <a:avLst/>
          </a:prstGeom>
          <a:noFill/>
          <a:ln/>
        </p:spPr>
        <p:txBody>
          <a:bodyPr wrap="none" lIns="0" tIns="0" rIns="0" bIns="0" rtlCol="0" anchor="t"/>
          <a:lstStyle/>
          <a:p>
            <a:pPr algn="ctr">
              <a:lnSpc>
                <a:spcPts val="1458"/>
              </a:lnSpc>
            </a:pPr>
            <a:r>
              <a:rPr lang="en-US" sz="1167" b="1" dirty="0" err="1">
                <a:solidFill>
                  <a:srgbClr val="384653"/>
                </a:solidFill>
                <a:latin typeface="Barlow Bold" pitchFamily="34" charset="0"/>
                <a:ea typeface="Barlow Bold" pitchFamily="34" charset="-122"/>
                <a:cs typeface="Barlow Bold" pitchFamily="34" charset="-120"/>
              </a:rPr>
              <a:t>Peu</a:t>
            </a:r>
            <a:r>
              <a:rPr lang="en-US" sz="1167" b="1" dirty="0">
                <a:solidFill>
                  <a:srgbClr val="384653"/>
                </a:solidFill>
                <a:latin typeface="Barlow Bold" pitchFamily="34" charset="0"/>
                <a:ea typeface="Barlow Bold" pitchFamily="34" charset="-122"/>
                <a:cs typeface="Barlow Bold" pitchFamily="34" charset="-120"/>
              </a:rPr>
              <a:t> Urgent</a:t>
            </a:r>
            <a:endParaRPr lang="en-US" sz="1167" dirty="0"/>
          </a:p>
        </p:txBody>
      </p:sp>
      <p:sp>
        <p:nvSpPr>
          <p:cNvPr id="8" name="Text 5"/>
          <p:cNvSpPr/>
          <p:nvPr/>
        </p:nvSpPr>
        <p:spPr>
          <a:xfrm>
            <a:off x="5275924" y="4193433"/>
            <a:ext cx="1643298" cy="205453"/>
          </a:xfrm>
          <a:prstGeom prst="rect">
            <a:avLst/>
          </a:prstGeom>
          <a:noFill/>
          <a:ln/>
        </p:spPr>
        <p:txBody>
          <a:bodyPr wrap="none" lIns="0" tIns="0" rIns="0" bIns="0" rtlCol="0" anchor="t"/>
          <a:lstStyle/>
          <a:p>
            <a:pPr algn="ctr">
              <a:lnSpc>
                <a:spcPts val="1458"/>
              </a:lnSpc>
            </a:pPr>
            <a:r>
              <a:rPr lang="en-US" sz="1167" b="1" dirty="0" err="1">
                <a:solidFill>
                  <a:srgbClr val="384653"/>
                </a:solidFill>
                <a:latin typeface="Barlow Bold" pitchFamily="34" charset="0"/>
                <a:ea typeface="Barlow Bold" pitchFamily="34" charset="-122"/>
                <a:cs typeface="Barlow Bold" pitchFamily="34" charset="-120"/>
              </a:rPr>
              <a:t>Niveau</a:t>
            </a:r>
            <a:r>
              <a:rPr lang="en-US" sz="1167" b="1" dirty="0">
                <a:solidFill>
                  <a:srgbClr val="384653"/>
                </a:solidFill>
                <a:latin typeface="Barlow Bold" pitchFamily="34" charset="0"/>
                <a:ea typeface="Barlow Bold" pitchFamily="34" charset="-122"/>
                <a:cs typeface="Barlow Bold" pitchFamily="34" charset="-120"/>
              </a:rPr>
              <a:t> </a:t>
            </a:r>
            <a:r>
              <a:rPr lang="en-US" sz="1167" b="1" dirty="0" err="1">
                <a:solidFill>
                  <a:srgbClr val="384653"/>
                </a:solidFill>
                <a:latin typeface="Barlow Bold" pitchFamily="34" charset="0"/>
                <a:ea typeface="Barlow Bold" pitchFamily="34" charset="-122"/>
                <a:cs typeface="Barlow Bold" pitchFamily="34" charset="-120"/>
              </a:rPr>
              <a:t>Strategique</a:t>
            </a:r>
            <a:r>
              <a:rPr lang="en-US" sz="1167" b="1" dirty="0">
                <a:solidFill>
                  <a:srgbClr val="384653"/>
                </a:solidFill>
                <a:latin typeface="Barlow Bold" pitchFamily="34" charset="0"/>
                <a:ea typeface="Barlow Bold" pitchFamily="34" charset="-122"/>
                <a:cs typeface="Barlow Bold" pitchFamily="34" charset="-120"/>
              </a:rPr>
              <a:t> </a:t>
            </a:r>
            <a:r>
              <a:rPr lang="en-US" sz="1167" b="1" dirty="0" err="1">
                <a:solidFill>
                  <a:srgbClr val="384653"/>
                </a:solidFill>
                <a:latin typeface="Barlow Bold" pitchFamily="34" charset="0"/>
                <a:ea typeface="Barlow Bold" pitchFamily="34" charset="-122"/>
                <a:cs typeface="Barlow Bold" pitchFamily="34" charset="-120"/>
              </a:rPr>
              <a:t>Modéré</a:t>
            </a:r>
            <a:endParaRPr lang="en-US" sz="1167" dirty="0"/>
          </a:p>
        </p:txBody>
      </p:sp>
      <p:sp>
        <p:nvSpPr>
          <p:cNvPr id="9" name="Text 6"/>
          <p:cNvSpPr/>
          <p:nvPr/>
        </p:nvSpPr>
        <p:spPr>
          <a:xfrm>
            <a:off x="8226205" y="2604994"/>
            <a:ext cx="1304490" cy="205453"/>
          </a:xfrm>
          <a:prstGeom prst="rect">
            <a:avLst/>
          </a:prstGeom>
          <a:noFill/>
          <a:ln/>
        </p:spPr>
        <p:txBody>
          <a:bodyPr wrap="none" lIns="0" tIns="0" rIns="0" bIns="0" rtlCol="0" anchor="t"/>
          <a:lstStyle/>
          <a:p>
            <a:pPr algn="ctr">
              <a:lnSpc>
                <a:spcPts val="1458"/>
              </a:lnSpc>
            </a:pPr>
            <a:r>
              <a:rPr lang="en-US" sz="1167" b="1" dirty="0" err="1">
                <a:solidFill>
                  <a:srgbClr val="384653"/>
                </a:solidFill>
                <a:latin typeface="Barlow Bold" pitchFamily="34" charset="0"/>
                <a:ea typeface="Barlow Bold" pitchFamily="34" charset="-122"/>
                <a:cs typeface="Barlow Bold" pitchFamily="34" charset="-120"/>
              </a:rPr>
              <a:t>Très</a:t>
            </a:r>
            <a:r>
              <a:rPr lang="en-US" sz="1167" b="1" dirty="0">
                <a:solidFill>
                  <a:srgbClr val="384653"/>
                </a:solidFill>
                <a:latin typeface="Barlow Bold" pitchFamily="34" charset="0"/>
                <a:ea typeface="Barlow Bold" pitchFamily="34" charset="-122"/>
                <a:cs typeface="Barlow Bold" pitchFamily="34" charset="-120"/>
              </a:rPr>
              <a:t> Urgent</a:t>
            </a:r>
            <a:endParaRPr lang="en-US" sz="1167" dirty="0"/>
          </a:p>
        </p:txBody>
      </p:sp>
      <p:sp>
        <p:nvSpPr>
          <p:cNvPr id="10" name="Text 7"/>
          <p:cNvSpPr/>
          <p:nvPr/>
        </p:nvSpPr>
        <p:spPr>
          <a:xfrm>
            <a:off x="5272020" y="1155766"/>
            <a:ext cx="1643298" cy="205453"/>
          </a:xfrm>
          <a:prstGeom prst="rect">
            <a:avLst/>
          </a:prstGeom>
          <a:noFill/>
          <a:ln/>
        </p:spPr>
        <p:txBody>
          <a:bodyPr wrap="none" lIns="0" tIns="0" rIns="0" bIns="0" rtlCol="0" anchor="t"/>
          <a:lstStyle/>
          <a:p>
            <a:pPr algn="ctr">
              <a:lnSpc>
                <a:spcPts val="1458"/>
              </a:lnSpc>
            </a:pPr>
            <a:r>
              <a:rPr lang="en-US" sz="1167" b="1" dirty="0" err="1">
                <a:solidFill>
                  <a:srgbClr val="384653"/>
                </a:solidFill>
                <a:latin typeface="Barlow Bold" pitchFamily="34" charset="0"/>
                <a:ea typeface="Barlow Bold" pitchFamily="34" charset="-122"/>
                <a:cs typeface="Barlow Bold" pitchFamily="34" charset="-120"/>
              </a:rPr>
              <a:t>Niveau</a:t>
            </a:r>
            <a:r>
              <a:rPr lang="en-US" sz="1167" b="1" dirty="0">
                <a:solidFill>
                  <a:srgbClr val="384653"/>
                </a:solidFill>
                <a:latin typeface="Barlow Bold" pitchFamily="34" charset="0"/>
                <a:ea typeface="Barlow Bold" pitchFamily="34" charset="-122"/>
                <a:cs typeface="Barlow Bold" pitchFamily="34" charset="-120"/>
              </a:rPr>
              <a:t> </a:t>
            </a:r>
            <a:r>
              <a:rPr lang="en-US" sz="1167" b="1" dirty="0" err="1">
                <a:solidFill>
                  <a:srgbClr val="384653"/>
                </a:solidFill>
                <a:latin typeface="Barlow Bold" pitchFamily="34" charset="0"/>
                <a:ea typeface="Barlow Bold" pitchFamily="34" charset="-122"/>
                <a:cs typeface="Barlow Bold" pitchFamily="34" charset="-120"/>
              </a:rPr>
              <a:t>Strategique</a:t>
            </a:r>
            <a:r>
              <a:rPr lang="en-US" sz="1167" b="1" dirty="0">
                <a:solidFill>
                  <a:srgbClr val="384653"/>
                </a:solidFill>
                <a:latin typeface="Barlow Bold" pitchFamily="34" charset="0"/>
                <a:ea typeface="Barlow Bold" pitchFamily="34" charset="-122"/>
                <a:cs typeface="Barlow Bold" pitchFamily="34" charset="-120"/>
              </a:rPr>
              <a:t> </a:t>
            </a:r>
            <a:r>
              <a:rPr lang="en-US" sz="1167" b="1" dirty="0" err="1">
                <a:solidFill>
                  <a:srgbClr val="384653"/>
                </a:solidFill>
                <a:latin typeface="Barlow Bold" pitchFamily="34" charset="0"/>
                <a:ea typeface="Barlow Bold" pitchFamily="34" charset="-122"/>
                <a:cs typeface="Barlow Bold" pitchFamily="34" charset="-120"/>
              </a:rPr>
              <a:t>Elevé</a:t>
            </a:r>
            <a:endParaRPr lang="en-US" sz="1167" dirty="0"/>
          </a:p>
        </p:txBody>
      </p:sp>
      <p:sp>
        <p:nvSpPr>
          <p:cNvPr id="11" name="Text 8"/>
          <p:cNvSpPr/>
          <p:nvPr/>
        </p:nvSpPr>
        <p:spPr>
          <a:xfrm>
            <a:off x="3703320" y="3469631"/>
            <a:ext cx="2205334" cy="231800"/>
          </a:xfrm>
          <a:prstGeom prst="rect">
            <a:avLst/>
          </a:prstGeom>
          <a:noFill/>
          <a:ln/>
        </p:spPr>
        <p:txBody>
          <a:bodyPr wrap="square" lIns="0" tIns="0" rIns="0" bIns="0" rtlCol="0" anchor="t"/>
          <a:lstStyle/>
          <a:p>
            <a:pPr algn="ctr">
              <a:lnSpc>
                <a:spcPts val="833"/>
              </a:lnSpc>
            </a:pPr>
            <a:r>
              <a:rPr lang="en-US" sz="1200" dirty="0" err="1">
                <a:solidFill>
                  <a:srgbClr val="384653"/>
                </a:solidFill>
                <a:latin typeface="Montserrat" pitchFamily="34" charset="0"/>
                <a:ea typeface="Montserrat" pitchFamily="34" charset="-122"/>
                <a:cs typeface="Montserrat" pitchFamily="34" charset="-120"/>
              </a:rPr>
              <a:t>Reduire</a:t>
            </a:r>
            <a:r>
              <a:rPr lang="en-US" sz="1200" dirty="0">
                <a:solidFill>
                  <a:srgbClr val="384653"/>
                </a:solidFill>
                <a:latin typeface="Montserrat" pitchFamily="34" charset="0"/>
                <a:ea typeface="Montserrat" pitchFamily="34" charset="-122"/>
                <a:cs typeface="Montserrat" pitchFamily="34" charset="-120"/>
              </a:rPr>
              <a:t> les emission de GES, </a:t>
            </a:r>
            <a:r>
              <a:rPr lang="en-US" sz="1200" dirty="0" err="1">
                <a:solidFill>
                  <a:srgbClr val="384653"/>
                </a:solidFill>
                <a:latin typeface="Montserrat" pitchFamily="34" charset="0"/>
                <a:ea typeface="Montserrat" pitchFamily="34" charset="-122"/>
                <a:cs typeface="Montserrat" pitchFamily="34" charset="-120"/>
              </a:rPr>
              <a:t>atteindre</a:t>
            </a:r>
            <a:r>
              <a:rPr lang="en-US" sz="1200" dirty="0">
                <a:solidFill>
                  <a:srgbClr val="384653"/>
                </a:solidFill>
                <a:latin typeface="Montserrat" pitchFamily="34" charset="0"/>
                <a:ea typeface="Montserrat" pitchFamily="34" charset="-122"/>
                <a:cs typeface="Montserrat" pitchFamily="34" charset="-120"/>
              </a:rPr>
              <a:t> les </a:t>
            </a:r>
            <a:r>
              <a:rPr lang="en-US" sz="1200" dirty="0" err="1">
                <a:solidFill>
                  <a:srgbClr val="384653"/>
                </a:solidFill>
                <a:latin typeface="Montserrat" pitchFamily="34" charset="0"/>
                <a:ea typeface="Montserrat" pitchFamily="34" charset="-122"/>
                <a:cs typeface="Montserrat" pitchFamily="34" charset="-120"/>
              </a:rPr>
              <a:t>objectifs</a:t>
            </a:r>
            <a:r>
              <a:rPr lang="en-US" sz="1200" dirty="0">
                <a:solidFill>
                  <a:srgbClr val="384653"/>
                </a:solidFill>
                <a:latin typeface="Montserrat" pitchFamily="34" charset="0"/>
                <a:ea typeface="Montserrat" pitchFamily="34" charset="-122"/>
                <a:cs typeface="Montserrat" pitchFamily="34" charset="-120"/>
              </a:rPr>
              <a:t> </a:t>
            </a:r>
            <a:endParaRPr lang="en-US" sz="1200" dirty="0"/>
          </a:p>
        </p:txBody>
      </p:sp>
      <p:pic>
        <p:nvPicPr>
          <p:cNvPr id="12"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101154" y="3005492"/>
            <a:ext cx="194286" cy="194286"/>
          </a:xfrm>
          <a:prstGeom prst="rect">
            <a:avLst/>
          </a:prstGeom>
        </p:spPr>
      </p:pic>
      <p:sp>
        <p:nvSpPr>
          <p:cNvPr id="13" name="Text 9"/>
          <p:cNvSpPr/>
          <p:nvPr/>
        </p:nvSpPr>
        <p:spPr>
          <a:xfrm>
            <a:off x="6408246" y="3469631"/>
            <a:ext cx="2015664" cy="226269"/>
          </a:xfrm>
          <a:prstGeom prst="rect">
            <a:avLst/>
          </a:prstGeom>
          <a:noFill/>
          <a:ln/>
        </p:spPr>
        <p:txBody>
          <a:bodyPr wrap="square" lIns="0" tIns="0" rIns="0" bIns="0" rtlCol="0" anchor="t"/>
          <a:lstStyle/>
          <a:p>
            <a:pPr algn="ctr">
              <a:lnSpc>
                <a:spcPts val="833"/>
              </a:lnSpc>
            </a:pPr>
            <a:r>
              <a:rPr lang="en-US" sz="1200" dirty="0" err="1">
                <a:solidFill>
                  <a:srgbClr val="384653"/>
                </a:solidFill>
                <a:latin typeface="Montserrat" pitchFamily="34" charset="0"/>
                <a:ea typeface="Montserrat" pitchFamily="34" charset="-122"/>
                <a:cs typeface="Montserrat" pitchFamily="34" charset="-120"/>
              </a:rPr>
              <a:t>Creer</a:t>
            </a:r>
            <a:r>
              <a:rPr lang="en-US" sz="1200" dirty="0">
                <a:solidFill>
                  <a:srgbClr val="384653"/>
                </a:solidFill>
                <a:latin typeface="Montserrat" pitchFamily="34" charset="0"/>
                <a:ea typeface="Montserrat" pitchFamily="34" charset="-122"/>
                <a:cs typeface="Montserrat" pitchFamily="34" charset="-120"/>
              </a:rPr>
              <a:t> des </a:t>
            </a:r>
            <a:r>
              <a:rPr lang="en-US" sz="1200" dirty="0" err="1">
                <a:solidFill>
                  <a:srgbClr val="384653"/>
                </a:solidFill>
                <a:latin typeface="Montserrat" pitchFamily="34" charset="0"/>
                <a:ea typeface="Montserrat" pitchFamily="34" charset="-122"/>
                <a:cs typeface="Montserrat" pitchFamily="34" charset="-120"/>
              </a:rPr>
              <a:t>opportunites</a:t>
            </a:r>
            <a:r>
              <a:rPr lang="en-US" sz="1200" dirty="0">
                <a:solidFill>
                  <a:srgbClr val="384653"/>
                </a:solidFill>
                <a:latin typeface="Montserrat" pitchFamily="34" charset="0"/>
                <a:ea typeface="Montserrat" pitchFamily="34" charset="-122"/>
                <a:cs typeface="Montserrat" pitchFamily="34" charset="-120"/>
              </a:rPr>
              <a:t> des travail et </a:t>
            </a:r>
            <a:r>
              <a:rPr lang="en-US" sz="1200" dirty="0" err="1">
                <a:solidFill>
                  <a:srgbClr val="384653"/>
                </a:solidFill>
                <a:latin typeface="Montserrat" pitchFamily="34" charset="0"/>
                <a:ea typeface="Montserrat" pitchFamily="34" charset="-122"/>
                <a:cs typeface="Montserrat" pitchFamily="34" charset="-120"/>
              </a:rPr>
              <a:t>d’investissement</a:t>
            </a:r>
            <a:endParaRPr lang="en-US" sz="1200" dirty="0"/>
          </a:p>
        </p:txBody>
      </p:sp>
      <p:pic>
        <p:nvPicPr>
          <p:cNvPr id="14" name="Image 2" descr="preencoded.png"/>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6980695" y="3009612"/>
            <a:ext cx="194286" cy="194286"/>
          </a:xfrm>
          <a:prstGeom prst="rect">
            <a:avLst/>
          </a:prstGeom>
        </p:spPr>
      </p:pic>
      <p:sp>
        <p:nvSpPr>
          <p:cNvPr id="15" name="Text 10"/>
          <p:cNvSpPr/>
          <p:nvPr/>
        </p:nvSpPr>
        <p:spPr>
          <a:xfrm>
            <a:off x="6408246" y="2185957"/>
            <a:ext cx="1779700" cy="442023"/>
          </a:xfrm>
          <a:prstGeom prst="rect">
            <a:avLst/>
          </a:prstGeom>
          <a:noFill/>
          <a:ln/>
        </p:spPr>
        <p:txBody>
          <a:bodyPr wrap="square" lIns="0" tIns="0" rIns="0" bIns="0" rtlCol="0" anchor="t"/>
          <a:lstStyle/>
          <a:p>
            <a:pPr algn="ctr">
              <a:lnSpc>
                <a:spcPts val="833"/>
              </a:lnSpc>
            </a:pPr>
            <a:r>
              <a:rPr lang="en-US" sz="1200" dirty="0" err="1">
                <a:solidFill>
                  <a:srgbClr val="384653"/>
                </a:solidFill>
                <a:latin typeface="Montserrat" pitchFamily="34" charset="0"/>
                <a:ea typeface="Montserrat" pitchFamily="34" charset="-122"/>
                <a:cs typeface="Montserrat" pitchFamily="34" charset="-120"/>
              </a:rPr>
              <a:t>Renforcer</a:t>
            </a:r>
            <a:r>
              <a:rPr lang="en-US" sz="1200" dirty="0">
                <a:solidFill>
                  <a:srgbClr val="384653"/>
                </a:solidFill>
                <a:latin typeface="Montserrat" pitchFamily="34" charset="0"/>
                <a:ea typeface="Montserrat" pitchFamily="34" charset="-122"/>
                <a:cs typeface="Montserrat" pitchFamily="34" charset="-120"/>
              </a:rPr>
              <a:t> la residence des infrastructure de </a:t>
            </a:r>
            <a:r>
              <a:rPr lang="en-US" sz="1200" dirty="0" err="1">
                <a:solidFill>
                  <a:srgbClr val="384653"/>
                </a:solidFill>
                <a:latin typeface="Montserrat" pitchFamily="34" charset="0"/>
                <a:ea typeface="Montserrat" pitchFamily="34" charset="-122"/>
                <a:cs typeface="Montserrat" pitchFamily="34" charset="-120"/>
              </a:rPr>
              <a:t>developpement</a:t>
            </a:r>
            <a:endParaRPr lang="en-US" sz="1200" dirty="0"/>
          </a:p>
        </p:txBody>
      </p:sp>
      <p:pic>
        <p:nvPicPr>
          <p:cNvPr id="16"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6980695" y="1725939"/>
            <a:ext cx="194286" cy="194286"/>
          </a:xfrm>
          <a:prstGeom prst="rect">
            <a:avLst/>
          </a:prstGeom>
        </p:spPr>
      </p:pic>
      <p:sp>
        <p:nvSpPr>
          <p:cNvPr id="17" name="Text 11"/>
          <p:cNvSpPr/>
          <p:nvPr/>
        </p:nvSpPr>
        <p:spPr>
          <a:xfrm>
            <a:off x="3958857" y="2183140"/>
            <a:ext cx="1908164" cy="241556"/>
          </a:xfrm>
          <a:prstGeom prst="rect">
            <a:avLst/>
          </a:prstGeom>
          <a:noFill/>
          <a:ln/>
        </p:spPr>
        <p:txBody>
          <a:bodyPr wrap="square" lIns="0" tIns="0" rIns="0" bIns="0" rtlCol="0" anchor="t"/>
          <a:lstStyle/>
          <a:p>
            <a:pPr algn="ctr">
              <a:lnSpc>
                <a:spcPts val="833"/>
              </a:lnSpc>
            </a:pPr>
            <a:r>
              <a:rPr lang="en-US" sz="1200" dirty="0" err="1">
                <a:solidFill>
                  <a:srgbClr val="384653"/>
                </a:solidFill>
                <a:latin typeface="Montserrat" pitchFamily="34" charset="0"/>
                <a:ea typeface="Montserrat" pitchFamily="34" charset="-122"/>
                <a:cs typeface="Montserrat" pitchFamily="34" charset="-120"/>
              </a:rPr>
              <a:t>Reduire</a:t>
            </a:r>
            <a:r>
              <a:rPr lang="en-US" sz="1200" dirty="0">
                <a:solidFill>
                  <a:srgbClr val="384653"/>
                </a:solidFill>
                <a:latin typeface="Montserrat" pitchFamily="34" charset="0"/>
                <a:ea typeface="Montserrat" pitchFamily="34" charset="-122"/>
                <a:cs typeface="Montserrat" pitchFamily="34" charset="-120"/>
              </a:rPr>
              <a:t> la dependence au </a:t>
            </a:r>
            <a:r>
              <a:rPr lang="en-US" sz="1200" dirty="0" err="1">
                <a:solidFill>
                  <a:srgbClr val="384653"/>
                </a:solidFill>
                <a:latin typeface="Montserrat" pitchFamily="34" charset="0"/>
                <a:ea typeface="Montserrat" pitchFamily="34" charset="-122"/>
                <a:cs typeface="Montserrat" pitchFamily="34" charset="-120"/>
              </a:rPr>
              <a:t>secteur</a:t>
            </a:r>
            <a:r>
              <a:rPr lang="en-US" sz="1200" dirty="0">
                <a:solidFill>
                  <a:srgbClr val="384653"/>
                </a:solidFill>
                <a:latin typeface="Montserrat" pitchFamily="34" charset="0"/>
                <a:ea typeface="Montserrat" pitchFamily="34" charset="-122"/>
                <a:cs typeface="Montserrat" pitchFamily="34" charset="-120"/>
              </a:rPr>
              <a:t> </a:t>
            </a:r>
            <a:r>
              <a:rPr lang="en-US" sz="1200" dirty="0" err="1">
                <a:solidFill>
                  <a:srgbClr val="384653"/>
                </a:solidFill>
                <a:latin typeface="Montserrat" pitchFamily="34" charset="0"/>
                <a:ea typeface="Montserrat" pitchFamily="34" charset="-122"/>
                <a:cs typeface="Montserrat" pitchFamily="34" charset="-120"/>
              </a:rPr>
              <a:t>pétrolier</a:t>
            </a:r>
            <a:r>
              <a:rPr lang="en-US" sz="1200" dirty="0">
                <a:solidFill>
                  <a:srgbClr val="384653"/>
                </a:solidFill>
                <a:latin typeface="Montserrat" pitchFamily="34" charset="0"/>
                <a:ea typeface="Montserrat" pitchFamily="34" charset="-122"/>
                <a:cs typeface="Montserrat" pitchFamily="34" charset="-120"/>
              </a:rPr>
              <a:t> et </a:t>
            </a:r>
            <a:r>
              <a:rPr lang="en-US" sz="1200" dirty="0" err="1">
                <a:solidFill>
                  <a:srgbClr val="384653"/>
                </a:solidFill>
                <a:latin typeface="Montserrat" pitchFamily="34" charset="0"/>
                <a:ea typeface="Montserrat" pitchFamily="34" charset="-122"/>
                <a:cs typeface="Montserrat" pitchFamily="34" charset="-120"/>
              </a:rPr>
              <a:t>diversifié</a:t>
            </a:r>
            <a:r>
              <a:rPr lang="en-US" sz="1200" dirty="0">
                <a:solidFill>
                  <a:srgbClr val="384653"/>
                </a:solidFill>
                <a:latin typeface="Montserrat" pitchFamily="34" charset="0"/>
                <a:ea typeface="Montserrat" pitchFamily="34" charset="-122"/>
                <a:cs typeface="Montserrat" pitchFamily="34" charset="-120"/>
              </a:rPr>
              <a:t> </a:t>
            </a:r>
            <a:r>
              <a:rPr lang="en-US" sz="1200" dirty="0" err="1">
                <a:solidFill>
                  <a:srgbClr val="384653"/>
                </a:solidFill>
                <a:latin typeface="Montserrat" pitchFamily="34" charset="0"/>
                <a:ea typeface="Montserrat" pitchFamily="34" charset="-122"/>
                <a:cs typeface="Montserrat" pitchFamily="34" charset="-120"/>
              </a:rPr>
              <a:t>l’economie</a:t>
            </a:r>
            <a:endParaRPr lang="en-US" sz="1200" dirty="0"/>
          </a:p>
        </p:txBody>
      </p:sp>
      <p:pic>
        <p:nvPicPr>
          <p:cNvPr id="18" name="Image 4" descr="preencoded.png"/>
          <p:cNvPicPr>
            <a:picLocks noChangeAspect="1"/>
          </p:cNvPicPr>
          <p:nvPr/>
        </p:nvPicPr>
        <p:blipFill>
          <a:blip r:embed="rId4">
            <a:extLst>
              <a:ext uri="{96DAC541-7B7A-43D3-8B79-37D633B846F1}">
                <asvg:svgBlip xmlns:asvg="http://schemas.microsoft.com/office/drawing/2016/SVG/main" xmlns="" r:embed="rId8"/>
              </a:ext>
            </a:extLst>
          </a:blip>
          <a:stretch>
            <a:fillRect/>
          </a:stretch>
        </p:blipFill>
        <p:spPr>
          <a:xfrm>
            <a:off x="5100286" y="1725939"/>
            <a:ext cx="194286" cy="194286"/>
          </a:xfrm>
          <a:prstGeom prst="rect">
            <a:avLst/>
          </a:prstGeom>
        </p:spPr>
      </p:pic>
      <p:sp>
        <p:nvSpPr>
          <p:cNvPr id="19" name="Text 12"/>
          <p:cNvSpPr/>
          <p:nvPr/>
        </p:nvSpPr>
        <p:spPr>
          <a:xfrm>
            <a:off x="2623046" y="4480737"/>
            <a:ext cx="6945908" cy="204589"/>
          </a:xfrm>
          <a:prstGeom prst="rect">
            <a:avLst/>
          </a:prstGeom>
          <a:noFill/>
          <a:ln/>
        </p:spPr>
        <p:txBody>
          <a:bodyPr wrap="square" lIns="0" tIns="0" rIns="0" bIns="0" rtlCol="0" anchor="t"/>
          <a:lstStyle/>
          <a:p>
            <a:pPr>
              <a:lnSpc>
                <a:spcPts val="792"/>
              </a:lnSpc>
            </a:pPr>
            <a:r>
              <a:rPr lang="en-US" sz="1200" dirty="0">
                <a:solidFill>
                  <a:srgbClr val="384653"/>
                </a:solidFill>
                <a:latin typeface="Montserrat" pitchFamily="34" charset="0"/>
                <a:ea typeface="Montserrat" pitchFamily="34" charset="-122"/>
                <a:cs typeface="Montserrat" pitchFamily="34" charset="-120"/>
              </a:rPr>
              <a:t>La transition énergétique permettra de renforcer la sécurité énergétique du pays en réduisant sa dépendance aux importations et en valorisant ses ressources internes. Elle ouvrira également de nouvelles perspectives économiques et sociales.</a:t>
            </a:r>
            <a:endParaRPr lang="en-US" sz="1200" dirty="0"/>
          </a:p>
        </p:txBody>
      </p:sp>
      <p:sp>
        <p:nvSpPr>
          <p:cNvPr id="20" name="Shape 13"/>
          <p:cNvSpPr/>
          <p:nvPr/>
        </p:nvSpPr>
        <p:spPr>
          <a:xfrm>
            <a:off x="2623046" y="4798716"/>
            <a:ext cx="3450828" cy="844054"/>
          </a:xfrm>
          <a:prstGeom prst="roundRect">
            <a:avLst>
              <a:gd name="adj" fmla="val 14871"/>
            </a:avLst>
          </a:prstGeom>
          <a:solidFill>
            <a:srgbClr val="D4E9F7"/>
          </a:solidFill>
          <a:ln w="7620">
            <a:solidFill>
              <a:srgbClr val="BACFDD"/>
            </a:solidFill>
            <a:prstDash val="solid"/>
          </a:ln>
        </p:spPr>
      </p:sp>
      <p:pic>
        <p:nvPicPr>
          <p:cNvPr id="21" name="Image 5" descr="preencoded.png"/>
          <p:cNvPicPr>
            <a:picLocks noChangeAspect="1"/>
          </p:cNvPicPr>
          <p:nvPr/>
        </p:nvPicPr>
        <p:blipFill>
          <a:blip r:embed="rId9"/>
          <a:stretch>
            <a:fillRect/>
          </a:stretch>
        </p:blipFill>
        <p:spPr>
          <a:xfrm>
            <a:off x="2713038" y="4888707"/>
            <a:ext cx="251023" cy="251023"/>
          </a:xfrm>
          <a:prstGeom prst="rect">
            <a:avLst/>
          </a:prstGeom>
        </p:spPr>
      </p:pic>
      <p:pic>
        <p:nvPicPr>
          <p:cNvPr id="22" name="Image 6" descr="preencoded.png"/>
          <p:cNvPicPr>
            <a:picLocks noChangeAspect="1"/>
          </p:cNvPicPr>
          <p:nvPr/>
        </p:nvPicPr>
        <p:blipFill>
          <a:blip r:embed="rId4">
            <a:extLst>
              <a:ext uri="{96DAC541-7B7A-43D3-8B79-37D633B846F1}">
                <asvg:svgBlip xmlns:asvg="http://schemas.microsoft.com/office/drawing/2016/SVG/main" xmlns="" r:embed="rId10"/>
              </a:ext>
            </a:extLst>
          </a:blip>
          <a:stretch>
            <a:fillRect/>
          </a:stretch>
        </p:blipFill>
        <p:spPr>
          <a:xfrm>
            <a:off x="2782095" y="4957664"/>
            <a:ext cx="112911" cy="112911"/>
          </a:xfrm>
          <a:prstGeom prst="rect">
            <a:avLst/>
          </a:prstGeom>
        </p:spPr>
      </p:pic>
      <p:sp>
        <p:nvSpPr>
          <p:cNvPr id="23" name="Text 14"/>
          <p:cNvSpPr/>
          <p:nvPr/>
        </p:nvSpPr>
        <p:spPr>
          <a:xfrm>
            <a:off x="2713038" y="5183981"/>
            <a:ext cx="1341933" cy="137617"/>
          </a:xfrm>
          <a:prstGeom prst="rect">
            <a:avLst/>
          </a:prstGeom>
          <a:noFill/>
          <a:ln/>
        </p:spPr>
        <p:txBody>
          <a:bodyPr wrap="none" lIns="0" tIns="0" rIns="0" bIns="0" rtlCol="0" anchor="t"/>
          <a:lstStyle/>
          <a:p>
            <a:pPr>
              <a:lnSpc>
                <a:spcPts val="1083"/>
              </a:lnSpc>
            </a:pPr>
            <a:r>
              <a:rPr lang="en-US" sz="833" b="1" dirty="0">
                <a:solidFill>
                  <a:srgbClr val="384653"/>
                </a:solidFill>
                <a:latin typeface="Barlow Bold" pitchFamily="34" charset="0"/>
                <a:ea typeface="Barlow Bold" pitchFamily="34" charset="-122"/>
                <a:cs typeface="Barlow Bold" pitchFamily="34" charset="-120"/>
              </a:rPr>
              <a:t>Diversification Économique</a:t>
            </a:r>
            <a:endParaRPr lang="en-US" sz="833" dirty="0"/>
          </a:p>
        </p:txBody>
      </p:sp>
      <p:sp>
        <p:nvSpPr>
          <p:cNvPr id="24" name="Text 15"/>
          <p:cNvSpPr/>
          <p:nvPr/>
        </p:nvSpPr>
        <p:spPr>
          <a:xfrm>
            <a:off x="2713038" y="5348189"/>
            <a:ext cx="3270845" cy="204589"/>
          </a:xfrm>
          <a:prstGeom prst="rect">
            <a:avLst/>
          </a:prstGeom>
          <a:noFill/>
          <a:ln/>
        </p:spPr>
        <p:txBody>
          <a:bodyPr wrap="square" lIns="0" tIns="0" rIns="0" bIns="0" rtlCol="0" anchor="t"/>
          <a:lstStyle/>
          <a:p>
            <a:pPr>
              <a:lnSpc>
                <a:spcPts val="792"/>
              </a:lnSpc>
            </a:pPr>
            <a:r>
              <a:rPr lang="en-US" sz="625" dirty="0">
                <a:solidFill>
                  <a:srgbClr val="384653"/>
                </a:solidFill>
                <a:latin typeface="Montserrat" pitchFamily="34" charset="0"/>
                <a:ea typeface="Montserrat" pitchFamily="34" charset="-122"/>
                <a:cs typeface="Montserrat" pitchFamily="34" charset="-120"/>
              </a:rPr>
              <a:t>Réduire la dépendance aux hydrocarbures pour stabiliser l'économie et développer de nouveaux secteurs.</a:t>
            </a:r>
            <a:endParaRPr lang="en-US" sz="625" dirty="0"/>
          </a:p>
        </p:txBody>
      </p:sp>
      <p:sp>
        <p:nvSpPr>
          <p:cNvPr id="25" name="Shape 16"/>
          <p:cNvSpPr/>
          <p:nvPr/>
        </p:nvSpPr>
        <p:spPr>
          <a:xfrm>
            <a:off x="6118126" y="4798716"/>
            <a:ext cx="3450828" cy="844054"/>
          </a:xfrm>
          <a:prstGeom prst="roundRect">
            <a:avLst>
              <a:gd name="adj" fmla="val 14871"/>
            </a:avLst>
          </a:prstGeom>
          <a:solidFill>
            <a:srgbClr val="D4E9F7"/>
          </a:solidFill>
          <a:ln w="7620">
            <a:solidFill>
              <a:srgbClr val="BACFDD"/>
            </a:solidFill>
            <a:prstDash val="solid"/>
          </a:ln>
        </p:spPr>
      </p:sp>
      <p:pic>
        <p:nvPicPr>
          <p:cNvPr id="26" name="Image 7" descr="preencoded.png"/>
          <p:cNvPicPr>
            <a:picLocks noChangeAspect="1"/>
          </p:cNvPicPr>
          <p:nvPr/>
        </p:nvPicPr>
        <p:blipFill>
          <a:blip r:embed="rId11"/>
          <a:stretch>
            <a:fillRect/>
          </a:stretch>
        </p:blipFill>
        <p:spPr>
          <a:xfrm>
            <a:off x="6208118" y="4888707"/>
            <a:ext cx="251023" cy="251023"/>
          </a:xfrm>
          <a:prstGeom prst="rect">
            <a:avLst/>
          </a:prstGeom>
        </p:spPr>
      </p:pic>
      <p:pic>
        <p:nvPicPr>
          <p:cNvPr id="27" name="Image 8"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6277174" y="4957664"/>
            <a:ext cx="112911" cy="112911"/>
          </a:xfrm>
          <a:prstGeom prst="rect">
            <a:avLst/>
          </a:prstGeom>
        </p:spPr>
      </p:pic>
      <p:sp>
        <p:nvSpPr>
          <p:cNvPr id="28" name="Text 17"/>
          <p:cNvSpPr/>
          <p:nvPr/>
        </p:nvSpPr>
        <p:spPr>
          <a:xfrm>
            <a:off x="6208118" y="5183981"/>
            <a:ext cx="1101031" cy="137617"/>
          </a:xfrm>
          <a:prstGeom prst="rect">
            <a:avLst/>
          </a:prstGeom>
          <a:noFill/>
          <a:ln/>
        </p:spPr>
        <p:txBody>
          <a:bodyPr wrap="none" lIns="0" tIns="0" rIns="0" bIns="0" rtlCol="0" anchor="t"/>
          <a:lstStyle/>
          <a:p>
            <a:pPr>
              <a:lnSpc>
                <a:spcPts val="1083"/>
              </a:lnSpc>
            </a:pPr>
            <a:r>
              <a:rPr lang="en-US" sz="833" b="1" dirty="0">
                <a:solidFill>
                  <a:srgbClr val="384653"/>
                </a:solidFill>
                <a:latin typeface="Barlow Bold" pitchFamily="34" charset="0"/>
                <a:ea typeface="Barlow Bold" pitchFamily="34" charset="-122"/>
                <a:cs typeface="Barlow Bold" pitchFamily="34" charset="-120"/>
              </a:rPr>
              <a:t>Sécurité Énergétique</a:t>
            </a:r>
            <a:endParaRPr lang="en-US" sz="833" dirty="0"/>
          </a:p>
        </p:txBody>
      </p:sp>
      <p:sp>
        <p:nvSpPr>
          <p:cNvPr id="29" name="Text 18"/>
          <p:cNvSpPr/>
          <p:nvPr/>
        </p:nvSpPr>
        <p:spPr>
          <a:xfrm>
            <a:off x="6208118" y="5348189"/>
            <a:ext cx="3270845" cy="102294"/>
          </a:xfrm>
          <a:prstGeom prst="rect">
            <a:avLst/>
          </a:prstGeom>
          <a:noFill/>
          <a:ln/>
        </p:spPr>
        <p:txBody>
          <a:bodyPr wrap="none" lIns="0" tIns="0" rIns="0" bIns="0" rtlCol="0" anchor="t"/>
          <a:lstStyle/>
          <a:p>
            <a:pPr>
              <a:lnSpc>
                <a:spcPts val="792"/>
              </a:lnSpc>
            </a:pPr>
            <a:r>
              <a:rPr lang="en-US" sz="625" dirty="0">
                <a:solidFill>
                  <a:srgbClr val="384653"/>
                </a:solidFill>
                <a:latin typeface="Montserrat" pitchFamily="34" charset="0"/>
                <a:ea typeface="Montserrat" pitchFamily="34" charset="-122"/>
                <a:cs typeface="Montserrat" pitchFamily="34" charset="-120"/>
              </a:rPr>
              <a:t>Accroître l'autonomie énergétique et l'accès à une énergie fiable pour tous.</a:t>
            </a:r>
            <a:endParaRPr lang="en-US" sz="625" dirty="0"/>
          </a:p>
        </p:txBody>
      </p:sp>
      <p:sp>
        <p:nvSpPr>
          <p:cNvPr id="30" name="Shape 19"/>
          <p:cNvSpPr/>
          <p:nvPr/>
        </p:nvSpPr>
        <p:spPr>
          <a:xfrm>
            <a:off x="2623046" y="5687021"/>
            <a:ext cx="3450828" cy="844054"/>
          </a:xfrm>
          <a:prstGeom prst="roundRect">
            <a:avLst>
              <a:gd name="adj" fmla="val 14871"/>
            </a:avLst>
          </a:prstGeom>
          <a:solidFill>
            <a:srgbClr val="D4E9F7"/>
          </a:solidFill>
          <a:ln w="7620">
            <a:solidFill>
              <a:srgbClr val="BACFDD"/>
            </a:solidFill>
            <a:prstDash val="solid"/>
          </a:ln>
        </p:spPr>
      </p:sp>
      <p:pic>
        <p:nvPicPr>
          <p:cNvPr id="31" name="Image 9" descr="preencoded.png"/>
          <p:cNvPicPr>
            <a:picLocks noChangeAspect="1"/>
          </p:cNvPicPr>
          <p:nvPr/>
        </p:nvPicPr>
        <p:blipFill>
          <a:blip r:embed="rId12"/>
          <a:stretch>
            <a:fillRect/>
          </a:stretch>
        </p:blipFill>
        <p:spPr>
          <a:xfrm>
            <a:off x="2713038" y="5777012"/>
            <a:ext cx="251023" cy="251023"/>
          </a:xfrm>
          <a:prstGeom prst="rect">
            <a:avLst/>
          </a:prstGeom>
        </p:spPr>
      </p:pic>
      <p:pic>
        <p:nvPicPr>
          <p:cNvPr id="32" name="Image 10" descr="preencoded.png"/>
          <p:cNvPicPr>
            <a:picLocks noChangeAspect="1"/>
          </p:cNvPicPr>
          <p:nvPr/>
        </p:nvPicPr>
        <p:blipFill>
          <a:blip r:embed="rId4">
            <a:extLst>
              <a:ext uri="{96DAC541-7B7A-43D3-8B79-37D633B846F1}">
                <asvg:svgBlip xmlns:asvg="http://schemas.microsoft.com/office/drawing/2016/SVG/main" xmlns="" r:embed="rId13"/>
              </a:ext>
            </a:extLst>
          </a:blip>
          <a:stretch>
            <a:fillRect/>
          </a:stretch>
        </p:blipFill>
        <p:spPr>
          <a:xfrm>
            <a:off x="2782095" y="5845970"/>
            <a:ext cx="112911" cy="112911"/>
          </a:xfrm>
          <a:prstGeom prst="rect">
            <a:avLst/>
          </a:prstGeom>
        </p:spPr>
      </p:pic>
      <p:sp>
        <p:nvSpPr>
          <p:cNvPr id="33" name="Text 20"/>
          <p:cNvSpPr/>
          <p:nvPr/>
        </p:nvSpPr>
        <p:spPr>
          <a:xfrm>
            <a:off x="2713038" y="6072287"/>
            <a:ext cx="1163638" cy="137617"/>
          </a:xfrm>
          <a:prstGeom prst="rect">
            <a:avLst/>
          </a:prstGeom>
          <a:noFill/>
          <a:ln/>
        </p:spPr>
        <p:txBody>
          <a:bodyPr wrap="none" lIns="0" tIns="0" rIns="0" bIns="0" rtlCol="0" anchor="t"/>
          <a:lstStyle/>
          <a:p>
            <a:pPr>
              <a:lnSpc>
                <a:spcPts val="1083"/>
              </a:lnSpc>
            </a:pPr>
            <a:r>
              <a:rPr lang="en-US" sz="833" b="1" dirty="0">
                <a:solidFill>
                  <a:srgbClr val="384653"/>
                </a:solidFill>
                <a:latin typeface="Barlow Bold" pitchFamily="34" charset="0"/>
                <a:ea typeface="Barlow Bold" pitchFamily="34" charset="-122"/>
                <a:cs typeface="Barlow Bold" pitchFamily="34" charset="-120"/>
              </a:rPr>
              <a:t>Engagement Climatique</a:t>
            </a:r>
            <a:endParaRPr lang="en-US" sz="833" dirty="0"/>
          </a:p>
        </p:txBody>
      </p:sp>
      <p:sp>
        <p:nvSpPr>
          <p:cNvPr id="34" name="Text 21"/>
          <p:cNvSpPr/>
          <p:nvPr/>
        </p:nvSpPr>
        <p:spPr>
          <a:xfrm>
            <a:off x="2713038" y="6236495"/>
            <a:ext cx="3270845" cy="204589"/>
          </a:xfrm>
          <a:prstGeom prst="rect">
            <a:avLst/>
          </a:prstGeom>
          <a:noFill/>
          <a:ln/>
        </p:spPr>
        <p:txBody>
          <a:bodyPr wrap="square" lIns="0" tIns="0" rIns="0" bIns="0" rtlCol="0" anchor="t"/>
          <a:lstStyle/>
          <a:p>
            <a:pPr>
              <a:lnSpc>
                <a:spcPts val="792"/>
              </a:lnSpc>
            </a:pPr>
            <a:r>
              <a:rPr lang="en-US" sz="625" dirty="0">
                <a:solidFill>
                  <a:srgbClr val="384653"/>
                </a:solidFill>
                <a:latin typeface="Montserrat" pitchFamily="34" charset="0"/>
                <a:ea typeface="Montserrat" pitchFamily="34" charset="-122"/>
                <a:cs typeface="Montserrat" pitchFamily="34" charset="-120"/>
              </a:rPr>
              <a:t>Contribuer aux efforts mondiaux de lutte contre le changement climatique et respecter les engagements internationaux.</a:t>
            </a:r>
            <a:endParaRPr lang="en-US" sz="625" dirty="0"/>
          </a:p>
        </p:txBody>
      </p:sp>
      <p:sp>
        <p:nvSpPr>
          <p:cNvPr id="35" name="Shape 22"/>
          <p:cNvSpPr/>
          <p:nvPr/>
        </p:nvSpPr>
        <p:spPr>
          <a:xfrm>
            <a:off x="6118126" y="5687021"/>
            <a:ext cx="3450828" cy="844054"/>
          </a:xfrm>
          <a:prstGeom prst="roundRect">
            <a:avLst>
              <a:gd name="adj" fmla="val 14871"/>
            </a:avLst>
          </a:prstGeom>
          <a:solidFill>
            <a:srgbClr val="D4E9F7"/>
          </a:solidFill>
          <a:ln w="7620">
            <a:solidFill>
              <a:srgbClr val="BACFDD"/>
            </a:solidFill>
            <a:prstDash val="solid"/>
          </a:ln>
        </p:spPr>
      </p:sp>
      <p:pic>
        <p:nvPicPr>
          <p:cNvPr id="36" name="Image 11" descr="preencoded.png"/>
          <p:cNvPicPr>
            <a:picLocks noChangeAspect="1"/>
          </p:cNvPicPr>
          <p:nvPr/>
        </p:nvPicPr>
        <p:blipFill>
          <a:blip r:embed="rId14"/>
          <a:stretch>
            <a:fillRect/>
          </a:stretch>
        </p:blipFill>
        <p:spPr>
          <a:xfrm>
            <a:off x="6208118" y="5777012"/>
            <a:ext cx="251023" cy="251023"/>
          </a:xfrm>
          <a:prstGeom prst="rect">
            <a:avLst/>
          </a:prstGeom>
        </p:spPr>
      </p:pic>
      <p:pic>
        <p:nvPicPr>
          <p:cNvPr id="37" name="Image 12" descr="preencoded.png"/>
          <p:cNvPicPr>
            <a:picLocks noChangeAspect="1"/>
          </p:cNvPicPr>
          <p:nvPr/>
        </p:nvPicPr>
        <p:blipFill>
          <a:blip r:embed="rId4">
            <a:extLst>
              <a:ext uri="{96DAC541-7B7A-43D3-8B79-37D633B846F1}">
                <asvg:svgBlip xmlns:asvg="http://schemas.microsoft.com/office/drawing/2016/SVG/main" xmlns="" r:embed="rId15"/>
              </a:ext>
            </a:extLst>
          </a:blip>
          <a:stretch>
            <a:fillRect/>
          </a:stretch>
        </p:blipFill>
        <p:spPr>
          <a:xfrm>
            <a:off x="6277174" y="5845970"/>
            <a:ext cx="112911" cy="112911"/>
          </a:xfrm>
          <a:prstGeom prst="rect">
            <a:avLst/>
          </a:prstGeom>
        </p:spPr>
      </p:pic>
      <p:sp>
        <p:nvSpPr>
          <p:cNvPr id="38" name="Text 23"/>
          <p:cNvSpPr/>
          <p:nvPr/>
        </p:nvSpPr>
        <p:spPr>
          <a:xfrm>
            <a:off x="6208118" y="6072287"/>
            <a:ext cx="1191618" cy="137617"/>
          </a:xfrm>
          <a:prstGeom prst="rect">
            <a:avLst/>
          </a:prstGeom>
          <a:noFill/>
          <a:ln/>
        </p:spPr>
        <p:txBody>
          <a:bodyPr wrap="none" lIns="0" tIns="0" rIns="0" bIns="0" rtlCol="0" anchor="t"/>
          <a:lstStyle/>
          <a:p>
            <a:pPr>
              <a:lnSpc>
                <a:spcPts val="1083"/>
              </a:lnSpc>
            </a:pPr>
            <a:r>
              <a:rPr lang="en-US" sz="833" b="1" dirty="0">
                <a:solidFill>
                  <a:srgbClr val="384653"/>
                </a:solidFill>
                <a:latin typeface="Barlow Bold" pitchFamily="34" charset="0"/>
                <a:ea typeface="Barlow Bold" pitchFamily="34" charset="-122"/>
                <a:cs typeface="Barlow Bold" pitchFamily="34" charset="-120"/>
              </a:rPr>
              <a:t>Création d'Emplois Verts</a:t>
            </a:r>
            <a:endParaRPr lang="en-US" sz="833" dirty="0"/>
          </a:p>
        </p:txBody>
      </p:sp>
      <p:sp>
        <p:nvSpPr>
          <p:cNvPr id="39" name="Text 24"/>
          <p:cNvSpPr/>
          <p:nvPr/>
        </p:nvSpPr>
        <p:spPr>
          <a:xfrm>
            <a:off x="6208118" y="6236495"/>
            <a:ext cx="3270845" cy="204589"/>
          </a:xfrm>
          <a:prstGeom prst="rect">
            <a:avLst/>
          </a:prstGeom>
          <a:noFill/>
          <a:ln/>
        </p:spPr>
        <p:txBody>
          <a:bodyPr wrap="square" lIns="0" tIns="0" rIns="0" bIns="0" rtlCol="0" anchor="t"/>
          <a:lstStyle/>
          <a:p>
            <a:pPr>
              <a:lnSpc>
                <a:spcPts val="792"/>
              </a:lnSpc>
            </a:pPr>
            <a:r>
              <a:rPr lang="en-US" sz="625" dirty="0">
                <a:solidFill>
                  <a:srgbClr val="384653"/>
                </a:solidFill>
                <a:latin typeface="Montserrat" pitchFamily="34" charset="0"/>
                <a:ea typeface="Montserrat" pitchFamily="34" charset="-122"/>
                <a:cs typeface="Montserrat" pitchFamily="34" charset="-120"/>
              </a:rPr>
              <a:t>Développer des filières industrielles locales et créer des emplois dans les énergies renouvelables.</a:t>
            </a:r>
            <a:endParaRPr lang="en-US" sz="625" dirty="0"/>
          </a:p>
        </p:txBody>
      </p:sp>
      <p:pic>
        <p:nvPicPr>
          <p:cNvPr id="40" name="Image 39">
            <a:extLst>
              <a:ext uri="{FF2B5EF4-FFF2-40B4-BE49-F238E27FC236}">
                <a16:creationId xmlns:a16="http://schemas.microsoft.com/office/drawing/2014/main" id="{382BA5AC-74E9-46A3-9CD0-CD65E3319BE2}"/>
              </a:ext>
            </a:extLst>
          </p:cNvPr>
          <p:cNvPicPr>
            <a:picLocks noChangeAspect="1"/>
          </p:cNvPicPr>
          <p:nvPr/>
        </p:nvPicPr>
        <p:blipFill rotWithShape="1">
          <a:blip r:embed="rId16"/>
          <a:srcRect l="12222" t="18148" r="12592" b="26667"/>
          <a:stretch/>
        </p:blipFill>
        <p:spPr>
          <a:xfrm>
            <a:off x="11390306" y="6346939"/>
            <a:ext cx="801694" cy="561978"/>
          </a:xfrm>
          <a:prstGeom prst="rect">
            <a:avLst/>
          </a:prstGeom>
        </p:spPr>
      </p:pic>
      <p:pic>
        <p:nvPicPr>
          <p:cNvPr id="41" name="Image 40"/>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10404865" y="6380344"/>
            <a:ext cx="985441" cy="4951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134567" y="354409"/>
            <a:ext cx="861616" cy="205978"/>
          </a:xfrm>
          <a:prstGeom prst="roundRect">
            <a:avLst>
              <a:gd name="adj" fmla="val 69644"/>
            </a:avLst>
          </a:prstGeom>
          <a:solidFill>
            <a:srgbClr val="D4E9F7"/>
          </a:solidFill>
          <a:ln/>
        </p:spPr>
      </p:sp>
      <p:sp>
        <p:nvSpPr>
          <p:cNvPr id="3" name="Text 1"/>
          <p:cNvSpPr/>
          <p:nvPr/>
        </p:nvSpPr>
        <p:spPr>
          <a:xfrm>
            <a:off x="1206203" y="390228"/>
            <a:ext cx="718343" cy="134343"/>
          </a:xfrm>
          <a:prstGeom prst="rect">
            <a:avLst/>
          </a:prstGeom>
          <a:noFill/>
          <a:ln/>
        </p:spPr>
        <p:txBody>
          <a:bodyPr wrap="none" lIns="0" tIns="0" rIns="0" bIns="0" rtlCol="0" anchor="t"/>
          <a:lstStyle/>
          <a:p>
            <a:pPr>
              <a:lnSpc>
                <a:spcPts val="1042"/>
              </a:lnSpc>
            </a:pPr>
            <a:r>
              <a:rPr lang="en-US" sz="750" dirty="0">
                <a:solidFill>
                  <a:srgbClr val="384653"/>
                </a:solidFill>
                <a:latin typeface="Montserrat" pitchFamily="34" charset="0"/>
                <a:ea typeface="Montserrat" pitchFamily="34" charset="-122"/>
                <a:cs typeface="Montserrat" pitchFamily="34" charset="-120"/>
              </a:rPr>
              <a:t>ALTERNATIVES</a:t>
            </a:r>
            <a:endParaRPr lang="en-US" sz="750" dirty="0"/>
          </a:p>
        </p:txBody>
      </p:sp>
      <p:sp>
        <p:nvSpPr>
          <p:cNvPr id="4" name="Text 2"/>
          <p:cNvSpPr/>
          <p:nvPr/>
        </p:nvSpPr>
        <p:spPr>
          <a:xfrm>
            <a:off x="1134567" y="596504"/>
            <a:ext cx="4897041" cy="314623"/>
          </a:xfrm>
          <a:prstGeom prst="rect">
            <a:avLst/>
          </a:prstGeom>
          <a:noFill/>
          <a:ln/>
        </p:spPr>
        <p:txBody>
          <a:bodyPr wrap="none" lIns="0" tIns="0" rIns="0" bIns="0" rtlCol="0" anchor="t"/>
          <a:lstStyle/>
          <a:p>
            <a:pPr>
              <a:lnSpc>
                <a:spcPts val="2458"/>
              </a:lnSpc>
            </a:pPr>
            <a:r>
              <a:rPr lang="en-US" sz="1958" b="1" dirty="0">
                <a:solidFill>
                  <a:srgbClr val="2E3C4E"/>
                </a:solidFill>
                <a:latin typeface="Barlow Bold" pitchFamily="34" charset="0"/>
                <a:ea typeface="Barlow Bold" pitchFamily="34" charset="-122"/>
                <a:cs typeface="Barlow Bold" pitchFamily="34" charset="-120"/>
              </a:rPr>
              <a:t>Le Gaz Naturel comme Énergie de Transition</a:t>
            </a:r>
            <a:endParaRPr lang="en-US" sz="1958" dirty="0"/>
          </a:p>
        </p:txBody>
      </p:sp>
      <p:sp>
        <p:nvSpPr>
          <p:cNvPr id="5" name="Text 3"/>
          <p:cNvSpPr/>
          <p:nvPr/>
        </p:nvSpPr>
        <p:spPr>
          <a:xfrm>
            <a:off x="1134567" y="1046758"/>
            <a:ext cx="9922868" cy="335955"/>
          </a:xfrm>
          <a:prstGeom prst="rect">
            <a:avLst/>
          </a:prstGeom>
          <a:noFill/>
          <a:ln/>
        </p:spPr>
        <p:txBody>
          <a:bodyPr wrap="square" lIns="0" tIns="0" rIns="0" bIns="0" rtlCol="0" anchor="t"/>
          <a:lstStyle/>
          <a:p>
            <a:pPr>
              <a:lnSpc>
                <a:spcPts val="1292"/>
              </a:lnSpc>
            </a:pPr>
            <a:r>
              <a:rPr lang="en-US" sz="1200" dirty="0">
                <a:solidFill>
                  <a:srgbClr val="384653"/>
                </a:solidFill>
                <a:latin typeface="Montserrat" pitchFamily="34" charset="0"/>
                <a:ea typeface="Montserrat" pitchFamily="34" charset="-122"/>
                <a:cs typeface="Montserrat" pitchFamily="34" charset="-120"/>
              </a:rPr>
              <a:t>Le gaz naturel, abondant au Cameroun, se positionne comme un combustible fossile de transition essentiel. Moins polluant que le pétrole et le charbon, il peut jouer un rôle clé dans la satisfaction des besoins énergétiques croissants du pays tout en facilitant le passage vers des sources d'énergie plus propres.</a:t>
            </a:r>
            <a:endParaRPr lang="en-US" sz="1200" dirty="0"/>
          </a:p>
        </p:txBody>
      </p:sp>
      <p:pic>
        <p:nvPicPr>
          <p:cNvPr id="6" name="Image 0" descr="preencoded.png"/>
          <p:cNvPicPr>
            <a:picLocks noChangeAspect="1"/>
          </p:cNvPicPr>
          <p:nvPr/>
        </p:nvPicPr>
        <p:blipFill>
          <a:blip r:embed="rId3"/>
          <a:stretch>
            <a:fillRect/>
          </a:stretch>
        </p:blipFill>
        <p:spPr>
          <a:xfrm>
            <a:off x="1134567" y="1586111"/>
            <a:ext cx="4815682" cy="4815681"/>
          </a:xfrm>
          <a:prstGeom prst="rect">
            <a:avLst/>
          </a:prstGeom>
        </p:spPr>
      </p:pic>
      <p:sp>
        <p:nvSpPr>
          <p:cNvPr id="7" name="Text 4"/>
          <p:cNvSpPr/>
          <p:nvPr/>
        </p:nvSpPr>
        <p:spPr>
          <a:xfrm>
            <a:off x="6239370" y="2315930"/>
            <a:ext cx="4815682" cy="1921708"/>
          </a:xfrm>
          <a:prstGeom prst="rect">
            <a:avLst/>
          </a:prstGeom>
          <a:noFill/>
          <a:ln/>
        </p:spPr>
        <p:txBody>
          <a:bodyPr wrap="square" lIns="0" tIns="0" rIns="0" bIns="0" rtlCol="0" anchor="t"/>
          <a:lstStyle/>
          <a:p>
            <a:pPr marL="285739" indent="-285739">
              <a:lnSpc>
                <a:spcPts val="1292"/>
              </a:lnSpc>
              <a:buSzPct val="100000"/>
              <a:buChar char="•"/>
            </a:pPr>
            <a:r>
              <a:rPr lang="en-US" sz="1200" b="1" dirty="0">
                <a:solidFill>
                  <a:srgbClr val="384653"/>
                </a:solidFill>
                <a:latin typeface="Montserrat" pitchFamily="34" charset="0"/>
                <a:ea typeface="Montserrat" pitchFamily="34" charset="-122"/>
                <a:cs typeface="Montserrat" pitchFamily="34" charset="-120"/>
              </a:rPr>
              <a:t>Ressources Disponibles :</a:t>
            </a:r>
            <a:r>
              <a:rPr lang="en-US" sz="1200" dirty="0">
                <a:solidFill>
                  <a:srgbClr val="384653"/>
                </a:solidFill>
                <a:latin typeface="Montserrat" pitchFamily="34" charset="0"/>
                <a:ea typeface="Montserrat" pitchFamily="34" charset="-122"/>
                <a:cs typeface="Montserrat" pitchFamily="34" charset="-120"/>
              </a:rPr>
              <a:t> Le Cameroun dispose d'importantes réserves de gaz naturel, en grande partie inexploitées</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92"/>
              </a:lnSpc>
              <a:buSzPct val="100000"/>
              <a:buChar char="•"/>
            </a:pPr>
            <a:endParaRPr lang="en-US" sz="1200" dirty="0"/>
          </a:p>
          <a:p>
            <a:pPr marL="285739" indent="-285739">
              <a:lnSpc>
                <a:spcPts val="1292"/>
              </a:lnSpc>
              <a:buSzPct val="100000"/>
              <a:buChar char="•"/>
            </a:pPr>
            <a:r>
              <a:rPr lang="en-US" sz="1200" b="1" dirty="0">
                <a:solidFill>
                  <a:srgbClr val="384653"/>
                </a:solidFill>
                <a:latin typeface="Montserrat" pitchFamily="34" charset="0"/>
                <a:ea typeface="Montserrat" pitchFamily="34" charset="-122"/>
                <a:cs typeface="Montserrat" pitchFamily="34" charset="-120"/>
              </a:rPr>
              <a:t>Moins Émetteur :</a:t>
            </a:r>
            <a:r>
              <a:rPr lang="en-US" sz="1200" dirty="0">
                <a:solidFill>
                  <a:srgbClr val="384653"/>
                </a:solidFill>
                <a:latin typeface="Montserrat" pitchFamily="34" charset="0"/>
                <a:ea typeface="Montserrat" pitchFamily="34" charset="-122"/>
                <a:cs typeface="Montserrat" pitchFamily="34" charset="-120"/>
              </a:rPr>
              <a:t> Le gaz naturel émet environ 50% moins de CO2 que le charbon et 25% moins que le pétrole pour une production équivalente d'énergie</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92"/>
              </a:lnSpc>
              <a:buSzPct val="100000"/>
              <a:buChar char="•"/>
            </a:pPr>
            <a:endParaRPr lang="en-US" sz="1200" dirty="0"/>
          </a:p>
          <a:p>
            <a:pPr marL="285739" indent="-285739">
              <a:lnSpc>
                <a:spcPts val="1292"/>
              </a:lnSpc>
              <a:buSzPct val="100000"/>
              <a:buChar char="•"/>
            </a:pPr>
            <a:r>
              <a:rPr lang="en-US" sz="1200" b="1" dirty="0">
                <a:solidFill>
                  <a:srgbClr val="384653"/>
                </a:solidFill>
                <a:latin typeface="Montserrat" pitchFamily="34" charset="0"/>
                <a:ea typeface="Montserrat" pitchFamily="34" charset="-122"/>
                <a:cs typeface="Montserrat" pitchFamily="34" charset="-120"/>
              </a:rPr>
              <a:t>Flexibilité :</a:t>
            </a:r>
            <a:r>
              <a:rPr lang="en-US" sz="1200" dirty="0">
                <a:solidFill>
                  <a:srgbClr val="384653"/>
                </a:solidFill>
                <a:latin typeface="Montserrat" pitchFamily="34" charset="0"/>
                <a:ea typeface="Montserrat" pitchFamily="34" charset="-122"/>
                <a:cs typeface="Montserrat" pitchFamily="34" charset="-120"/>
              </a:rPr>
              <a:t> Il peut être utilisé pour la production d'électricité, comme carburant pour le transport ou comme matière première industrielle</a:t>
            </a:r>
            <a:r>
              <a:rPr lang="en-US" sz="1200" dirty="0" smtClean="0">
                <a:solidFill>
                  <a:srgbClr val="384653"/>
                </a:solidFill>
                <a:latin typeface="Montserrat" pitchFamily="34" charset="0"/>
                <a:ea typeface="Montserrat" pitchFamily="34" charset="-122"/>
                <a:cs typeface="Montserrat" pitchFamily="34" charset="-120"/>
              </a:rPr>
              <a:t>.</a:t>
            </a:r>
          </a:p>
          <a:p>
            <a:pPr marL="285739" indent="-285739">
              <a:lnSpc>
                <a:spcPts val="1292"/>
              </a:lnSpc>
              <a:buSzPct val="100000"/>
              <a:buChar char="•"/>
            </a:pPr>
            <a:endParaRPr lang="en-US" sz="1200" dirty="0"/>
          </a:p>
          <a:p>
            <a:pPr marL="285739" indent="-285739">
              <a:lnSpc>
                <a:spcPts val="1292"/>
              </a:lnSpc>
              <a:buSzPct val="100000"/>
              <a:buChar char="•"/>
            </a:pPr>
            <a:r>
              <a:rPr lang="en-US" sz="1200" b="1" dirty="0">
                <a:solidFill>
                  <a:srgbClr val="384653"/>
                </a:solidFill>
                <a:latin typeface="Montserrat" pitchFamily="34" charset="0"/>
                <a:ea typeface="Montserrat" pitchFamily="34" charset="-122"/>
                <a:cs typeface="Montserrat" pitchFamily="34" charset="-120"/>
              </a:rPr>
              <a:t>Combler le Gap :</a:t>
            </a:r>
            <a:r>
              <a:rPr lang="en-US" sz="1200" dirty="0">
                <a:solidFill>
                  <a:srgbClr val="384653"/>
                </a:solidFill>
                <a:latin typeface="Montserrat" pitchFamily="34" charset="0"/>
                <a:ea typeface="Montserrat" pitchFamily="34" charset="-122"/>
                <a:cs typeface="Montserrat" pitchFamily="34" charset="-120"/>
              </a:rPr>
              <a:t> Le gaz peut fournir une source d'énergie stable et fiable pendant que les infrastructures d'énergies renouvelables sont développées</a:t>
            </a:r>
            <a:r>
              <a:rPr lang="en-US" sz="917" dirty="0">
                <a:solidFill>
                  <a:srgbClr val="384653"/>
                </a:solidFill>
                <a:latin typeface="Montserrat" pitchFamily="34" charset="0"/>
                <a:ea typeface="Montserrat" pitchFamily="34" charset="-122"/>
                <a:cs typeface="Montserrat" pitchFamily="34" charset="-120"/>
              </a:rPr>
              <a:t>.</a:t>
            </a:r>
            <a:endParaRPr lang="en-US" sz="917" dirty="0"/>
          </a:p>
        </p:txBody>
      </p:sp>
      <p:sp>
        <p:nvSpPr>
          <p:cNvPr id="8" name="Text 5"/>
          <p:cNvSpPr/>
          <p:nvPr/>
        </p:nvSpPr>
        <p:spPr>
          <a:xfrm>
            <a:off x="6396958" y="5064529"/>
            <a:ext cx="4815682" cy="503932"/>
          </a:xfrm>
          <a:prstGeom prst="rect">
            <a:avLst/>
          </a:prstGeom>
          <a:noFill/>
          <a:ln/>
        </p:spPr>
        <p:txBody>
          <a:bodyPr wrap="square" lIns="0" tIns="0" rIns="0" bIns="0" rtlCol="0" anchor="t"/>
          <a:lstStyle/>
          <a:p>
            <a:pPr>
              <a:lnSpc>
                <a:spcPts val="1292"/>
              </a:lnSpc>
            </a:pPr>
            <a:r>
              <a:rPr lang="en-US" sz="1200" dirty="0">
                <a:solidFill>
                  <a:srgbClr val="384653"/>
                </a:solidFill>
                <a:latin typeface="Montserrat" pitchFamily="34" charset="0"/>
                <a:ea typeface="Montserrat" pitchFamily="34" charset="-122"/>
                <a:cs typeface="Montserrat" pitchFamily="34" charset="-120"/>
              </a:rPr>
              <a:t>La valorisation du gaz naturel nécessite des investissements dans les infrastructures de production, de transport et de distribution, ainsi qu'un cadre réglementaire adapté.</a:t>
            </a:r>
            <a:endParaRPr lang="en-US" sz="1200" dirty="0"/>
          </a:p>
        </p:txBody>
      </p:sp>
      <p:pic>
        <p:nvPicPr>
          <p:cNvPr id="9" name="Image 8">
            <a:extLst>
              <a:ext uri="{FF2B5EF4-FFF2-40B4-BE49-F238E27FC236}">
                <a16:creationId xmlns:a16="http://schemas.microsoft.com/office/drawing/2014/main" id="{931534C4-B5CA-465F-9502-3DDCE06CB6B6}"/>
              </a:ext>
            </a:extLst>
          </p:cNvPr>
          <p:cNvPicPr>
            <a:picLocks noChangeAspect="1"/>
          </p:cNvPicPr>
          <p:nvPr/>
        </p:nvPicPr>
        <p:blipFill rotWithShape="1">
          <a:blip r:embed="rId4"/>
          <a:srcRect l="12222" t="18148" r="12592" b="26667"/>
          <a:stretch/>
        </p:blipFill>
        <p:spPr>
          <a:xfrm>
            <a:off x="11339018" y="6401792"/>
            <a:ext cx="852982" cy="456208"/>
          </a:xfrm>
          <a:prstGeom prst="rect">
            <a:avLst/>
          </a:prstGeom>
        </p:spPr>
      </p:pic>
      <p:pic>
        <p:nvPicPr>
          <p:cNvPr id="10" name="Imag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53577" y="6401792"/>
            <a:ext cx="985441" cy="4951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551656" y="676572"/>
            <a:ext cx="994271" cy="248047"/>
          </a:xfrm>
          <a:prstGeom prst="roundRect">
            <a:avLst>
              <a:gd name="adj" fmla="val 66729"/>
            </a:avLst>
          </a:prstGeom>
          <a:solidFill>
            <a:srgbClr val="D4E9F7"/>
          </a:solidFill>
          <a:ln/>
        </p:spPr>
      </p:sp>
      <p:sp>
        <p:nvSpPr>
          <p:cNvPr id="3" name="Text 1"/>
          <p:cNvSpPr/>
          <p:nvPr/>
        </p:nvSpPr>
        <p:spPr>
          <a:xfrm>
            <a:off x="634406" y="717947"/>
            <a:ext cx="828774" cy="165298"/>
          </a:xfrm>
          <a:prstGeom prst="rect">
            <a:avLst/>
          </a:prstGeom>
          <a:noFill/>
          <a:ln/>
        </p:spPr>
        <p:txBody>
          <a:bodyPr wrap="none" lIns="0" tIns="0" rIns="0" bIns="0" rtlCol="0" anchor="t"/>
          <a:lstStyle/>
          <a:p>
            <a:pPr>
              <a:lnSpc>
                <a:spcPts val="1292"/>
              </a:lnSpc>
            </a:pPr>
            <a:r>
              <a:rPr lang="en-US" sz="833" dirty="0">
                <a:solidFill>
                  <a:srgbClr val="384653"/>
                </a:solidFill>
                <a:latin typeface="Montserrat" pitchFamily="34" charset="0"/>
                <a:ea typeface="Montserrat" pitchFamily="34" charset="-122"/>
                <a:cs typeface="Montserrat" pitchFamily="34" charset="-120"/>
              </a:rPr>
              <a:t>ALTERNATIVES</a:t>
            </a:r>
            <a:endParaRPr lang="en-US" sz="833" dirty="0"/>
          </a:p>
        </p:txBody>
      </p:sp>
      <p:sp>
        <p:nvSpPr>
          <p:cNvPr id="4" name="Text 2"/>
          <p:cNvSpPr/>
          <p:nvPr/>
        </p:nvSpPr>
        <p:spPr>
          <a:xfrm>
            <a:off x="551656" y="972741"/>
            <a:ext cx="5203329" cy="362943"/>
          </a:xfrm>
          <a:prstGeom prst="rect">
            <a:avLst/>
          </a:prstGeom>
          <a:noFill/>
          <a:ln/>
        </p:spPr>
        <p:txBody>
          <a:bodyPr wrap="none" lIns="0" tIns="0" rIns="0" bIns="0" rtlCol="0" anchor="t"/>
          <a:lstStyle/>
          <a:p>
            <a:pPr>
              <a:lnSpc>
                <a:spcPts val="2833"/>
              </a:lnSpc>
            </a:pPr>
            <a:r>
              <a:rPr lang="en-US" sz="2250" b="1" dirty="0">
                <a:solidFill>
                  <a:srgbClr val="2E3C4E"/>
                </a:solidFill>
                <a:latin typeface="Barlow Bold" pitchFamily="34" charset="0"/>
                <a:ea typeface="Barlow Bold" pitchFamily="34" charset="-122"/>
                <a:cs typeface="Barlow Bold" pitchFamily="34" charset="-120"/>
              </a:rPr>
              <a:t>Rôle Central des Énergies Renouvelables</a:t>
            </a:r>
            <a:endParaRPr lang="en-US" sz="2250" dirty="0"/>
          </a:p>
        </p:txBody>
      </p:sp>
      <p:sp>
        <p:nvSpPr>
          <p:cNvPr id="5" name="Text 3"/>
          <p:cNvSpPr/>
          <p:nvPr/>
        </p:nvSpPr>
        <p:spPr>
          <a:xfrm>
            <a:off x="551656" y="1516261"/>
            <a:ext cx="11088688" cy="619720"/>
          </a:xfrm>
          <a:prstGeom prst="rect">
            <a:avLst/>
          </a:prstGeom>
          <a:noFill/>
          <a:ln/>
        </p:spPr>
        <p:txBody>
          <a:bodyPr wrap="square" lIns="0" tIns="0" rIns="0" bIns="0" rtlCol="0" anchor="t"/>
          <a:lstStyle/>
          <a:p>
            <a:pPr>
              <a:lnSpc>
                <a:spcPts val="1625"/>
              </a:lnSpc>
            </a:pPr>
            <a:r>
              <a:rPr lang="en-US" sz="1083" dirty="0">
                <a:solidFill>
                  <a:srgbClr val="384653"/>
                </a:solidFill>
                <a:latin typeface="Montserrat" pitchFamily="34" charset="0"/>
                <a:ea typeface="Montserrat" pitchFamily="34" charset="-122"/>
                <a:cs typeface="Montserrat" pitchFamily="34" charset="-120"/>
              </a:rPr>
              <a:t>Les énergies renouvelables (EnR) sont la pierre angulaire de la transition énergétique au Cameroun. Le pays possède un potentiel considérable en hydroélectricité, énergie solaire et éolienne, offrant des opportunités uniques pour électrifier les zones rurales et alimenter la croissance économique de manière durable.</a:t>
            </a:r>
            <a:endParaRPr lang="en-US" sz="1083" dirty="0"/>
          </a:p>
        </p:txBody>
      </p:sp>
      <p:pic>
        <p:nvPicPr>
          <p:cNvPr id="6" name="Image 0" descr="preencoded.png"/>
          <p:cNvPicPr>
            <a:picLocks noChangeAspect="1"/>
          </p:cNvPicPr>
          <p:nvPr/>
        </p:nvPicPr>
        <p:blipFill>
          <a:blip r:embed="rId3"/>
          <a:stretch>
            <a:fillRect/>
          </a:stretch>
        </p:blipFill>
        <p:spPr>
          <a:xfrm>
            <a:off x="551656" y="2271415"/>
            <a:ext cx="2085578" cy="2085578"/>
          </a:xfrm>
          <a:prstGeom prst="rect">
            <a:avLst/>
          </a:prstGeom>
        </p:spPr>
      </p:pic>
      <p:sp>
        <p:nvSpPr>
          <p:cNvPr id="7" name="Text 4"/>
          <p:cNvSpPr/>
          <p:nvPr/>
        </p:nvSpPr>
        <p:spPr>
          <a:xfrm>
            <a:off x="551656" y="4507508"/>
            <a:ext cx="1814810" cy="226814"/>
          </a:xfrm>
          <a:prstGeom prst="rect">
            <a:avLst/>
          </a:prstGeom>
          <a:noFill/>
          <a:ln/>
        </p:spPr>
        <p:txBody>
          <a:bodyPr wrap="none" lIns="0" tIns="0" rIns="0" bIns="0" rtlCol="0" anchor="t"/>
          <a:lstStyle/>
          <a:p>
            <a:pPr>
              <a:lnSpc>
                <a:spcPts val="1750"/>
              </a:lnSpc>
            </a:pPr>
            <a:r>
              <a:rPr lang="en-US" sz="1417" b="1" dirty="0">
                <a:solidFill>
                  <a:srgbClr val="384653"/>
                </a:solidFill>
                <a:latin typeface="Barlow Bold" pitchFamily="34" charset="0"/>
                <a:ea typeface="Barlow Bold" pitchFamily="34" charset="-122"/>
                <a:cs typeface="Barlow Bold" pitchFamily="34" charset="-120"/>
              </a:rPr>
              <a:t>Hydroélectricité</a:t>
            </a:r>
            <a:endParaRPr lang="en-US" sz="1417" dirty="0"/>
          </a:p>
        </p:txBody>
      </p:sp>
      <p:sp>
        <p:nvSpPr>
          <p:cNvPr id="8" name="Text 5"/>
          <p:cNvSpPr/>
          <p:nvPr/>
        </p:nvSpPr>
        <p:spPr>
          <a:xfrm>
            <a:off x="551656" y="4806554"/>
            <a:ext cx="3595886" cy="1032868"/>
          </a:xfrm>
          <a:prstGeom prst="rect">
            <a:avLst/>
          </a:prstGeom>
          <a:noFill/>
          <a:ln/>
        </p:spPr>
        <p:txBody>
          <a:bodyPr wrap="square" lIns="0" tIns="0" rIns="0" bIns="0" rtlCol="0" anchor="t"/>
          <a:lstStyle/>
          <a:p>
            <a:pPr>
              <a:lnSpc>
                <a:spcPts val="1625"/>
              </a:lnSpc>
            </a:pPr>
            <a:r>
              <a:rPr lang="en-US" sz="1083" dirty="0">
                <a:solidFill>
                  <a:srgbClr val="384653"/>
                </a:solidFill>
                <a:latin typeface="Montserrat" pitchFamily="34" charset="0"/>
                <a:ea typeface="Montserrat" pitchFamily="34" charset="-122"/>
                <a:cs typeface="Montserrat" pitchFamily="34" charset="-120"/>
              </a:rPr>
              <a:t>Le Cameroun est le "château d'eau" de l'Afrique Centrale. Le potentiel hydroélectrique est immense, avec plusieurs grands barrages déjà en fonctionnement et d'autres projets à l'étude. C'est une source d'énergie stable et décarbonée.</a:t>
            </a:r>
            <a:endParaRPr lang="en-US" sz="1083" dirty="0"/>
          </a:p>
        </p:txBody>
      </p:sp>
      <p:pic>
        <p:nvPicPr>
          <p:cNvPr id="9" name="Image 1" descr="preencoded.png"/>
          <p:cNvPicPr>
            <a:picLocks noChangeAspect="1"/>
          </p:cNvPicPr>
          <p:nvPr/>
        </p:nvPicPr>
        <p:blipFill>
          <a:blip r:embed="rId4"/>
          <a:stretch>
            <a:fillRect/>
          </a:stretch>
        </p:blipFill>
        <p:spPr>
          <a:xfrm>
            <a:off x="4298057" y="2271415"/>
            <a:ext cx="2085578" cy="2085578"/>
          </a:xfrm>
          <a:prstGeom prst="rect">
            <a:avLst/>
          </a:prstGeom>
        </p:spPr>
      </p:pic>
      <p:sp>
        <p:nvSpPr>
          <p:cNvPr id="10" name="Text 6"/>
          <p:cNvSpPr/>
          <p:nvPr/>
        </p:nvSpPr>
        <p:spPr>
          <a:xfrm>
            <a:off x="4298057" y="4507508"/>
            <a:ext cx="1814810" cy="226814"/>
          </a:xfrm>
          <a:prstGeom prst="rect">
            <a:avLst/>
          </a:prstGeom>
          <a:noFill/>
          <a:ln/>
        </p:spPr>
        <p:txBody>
          <a:bodyPr wrap="none" lIns="0" tIns="0" rIns="0" bIns="0" rtlCol="0" anchor="t"/>
          <a:lstStyle/>
          <a:p>
            <a:pPr>
              <a:lnSpc>
                <a:spcPts val="1750"/>
              </a:lnSpc>
            </a:pPr>
            <a:r>
              <a:rPr lang="en-US" sz="1417" b="1" dirty="0">
                <a:solidFill>
                  <a:srgbClr val="384653"/>
                </a:solidFill>
                <a:latin typeface="Barlow Bold" pitchFamily="34" charset="0"/>
                <a:ea typeface="Barlow Bold" pitchFamily="34" charset="-122"/>
                <a:cs typeface="Barlow Bold" pitchFamily="34" charset="-120"/>
              </a:rPr>
              <a:t>Énergie Solaire</a:t>
            </a:r>
            <a:endParaRPr lang="en-US" sz="1417" dirty="0"/>
          </a:p>
        </p:txBody>
      </p:sp>
      <p:sp>
        <p:nvSpPr>
          <p:cNvPr id="11" name="Text 7"/>
          <p:cNvSpPr/>
          <p:nvPr/>
        </p:nvSpPr>
        <p:spPr>
          <a:xfrm>
            <a:off x="4298057" y="4806554"/>
            <a:ext cx="3595886" cy="1032868"/>
          </a:xfrm>
          <a:prstGeom prst="rect">
            <a:avLst/>
          </a:prstGeom>
          <a:noFill/>
          <a:ln/>
        </p:spPr>
        <p:txBody>
          <a:bodyPr wrap="square" lIns="0" tIns="0" rIns="0" bIns="0" rtlCol="0" anchor="t"/>
          <a:lstStyle/>
          <a:p>
            <a:pPr>
              <a:lnSpc>
                <a:spcPts val="1625"/>
              </a:lnSpc>
            </a:pPr>
            <a:r>
              <a:rPr lang="en-US" sz="1083" dirty="0">
                <a:solidFill>
                  <a:srgbClr val="384653"/>
                </a:solidFill>
                <a:latin typeface="Montserrat" pitchFamily="34" charset="0"/>
                <a:ea typeface="Montserrat" pitchFamily="34" charset="-122"/>
                <a:cs typeface="Montserrat" pitchFamily="34" charset="-120"/>
              </a:rPr>
              <a:t>Avec un ensoleillement élevé sur une grande partie de son territoire, le solaire photovoltaïque offre des solutions rapides et décentralisées pour l'électrification rurale et la production d'énergie à grande échelle.</a:t>
            </a:r>
            <a:endParaRPr lang="en-US" sz="1083" dirty="0"/>
          </a:p>
        </p:txBody>
      </p:sp>
      <p:pic>
        <p:nvPicPr>
          <p:cNvPr id="12" name="Image 2" descr="preencoded.png"/>
          <p:cNvPicPr>
            <a:picLocks noChangeAspect="1"/>
          </p:cNvPicPr>
          <p:nvPr/>
        </p:nvPicPr>
        <p:blipFill>
          <a:blip r:embed="rId5"/>
          <a:stretch>
            <a:fillRect/>
          </a:stretch>
        </p:blipFill>
        <p:spPr>
          <a:xfrm>
            <a:off x="8044458" y="2271415"/>
            <a:ext cx="2085578" cy="2085578"/>
          </a:xfrm>
          <a:prstGeom prst="rect">
            <a:avLst/>
          </a:prstGeom>
        </p:spPr>
      </p:pic>
      <p:sp>
        <p:nvSpPr>
          <p:cNvPr id="13" name="Text 8"/>
          <p:cNvSpPr/>
          <p:nvPr/>
        </p:nvSpPr>
        <p:spPr>
          <a:xfrm>
            <a:off x="8044458" y="4507508"/>
            <a:ext cx="1814810" cy="226814"/>
          </a:xfrm>
          <a:prstGeom prst="rect">
            <a:avLst/>
          </a:prstGeom>
          <a:noFill/>
          <a:ln/>
        </p:spPr>
        <p:txBody>
          <a:bodyPr wrap="none" lIns="0" tIns="0" rIns="0" bIns="0" rtlCol="0" anchor="t"/>
          <a:lstStyle/>
          <a:p>
            <a:pPr>
              <a:lnSpc>
                <a:spcPts val="1750"/>
              </a:lnSpc>
            </a:pPr>
            <a:r>
              <a:rPr lang="en-US" sz="1417" b="1" dirty="0">
                <a:solidFill>
                  <a:srgbClr val="384653"/>
                </a:solidFill>
                <a:latin typeface="Barlow Bold" pitchFamily="34" charset="0"/>
                <a:ea typeface="Barlow Bold" pitchFamily="34" charset="-122"/>
                <a:cs typeface="Barlow Bold" pitchFamily="34" charset="-120"/>
              </a:rPr>
              <a:t>Énergie Éolienne</a:t>
            </a:r>
            <a:endParaRPr lang="en-US" sz="1417" dirty="0"/>
          </a:p>
        </p:txBody>
      </p:sp>
      <p:sp>
        <p:nvSpPr>
          <p:cNvPr id="14" name="Text 9"/>
          <p:cNvSpPr/>
          <p:nvPr/>
        </p:nvSpPr>
        <p:spPr>
          <a:xfrm>
            <a:off x="8044458" y="4806554"/>
            <a:ext cx="3595886" cy="1032868"/>
          </a:xfrm>
          <a:prstGeom prst="rect">
            <a:avLst/>
          </a:prstGeom>
          <a:noFill/>
          <a:ln/>
        </p:spPr>
        <p:txBody>
          <a:bodyPr wrap="square" lIns="0" tIns="0" rIns="0" bIns="0" rtlCol="0" anchor="t"/>
          <a:lstStyle/>
          <a:p>
            <a:pPr>
              <a:lnSpc>
                <a:spcPts val="1625"/>
              </a:lnSpc>
            </a:pPr>
            <a:r>
              <a:rPr lang="en-US" sz="1083" dirty="0">
                <a:solidFill>
                  <a:srgbClr val="384653"/>
                </a:solidFill>
                <a:latin typeface="Montserrat" pitchFamily="34" charset="0"/>
                <a:ea typeface="Montserrat" pitchFamily="34" charset="-122"/>
                <a:cs typeface="Montserrat" pitchFamily="34" charset="-120"/>
              </a:rPr>
              <a:t>Bien que moins développée, l'énergie éolienne présente un potentiel notable dans certaines régions, notamment le long des côtes et dans les zones montagneuses, pouvant compléter les autres sources.</a:t>
            </a:r>
            <a:endParaRPr lang="en-US" sz="1083" dirty="0"/>
          </a:p>
        </p:txBody>
      </p:sp>
      <p:sp>
        <p:nvSpPr>
          <p:cNvPr id="15" name="Text 10"/>
          <p:cNvSpPr/>
          <p:nvPr/>
        </p:nvSpPr>
        <p:spPr>
          <a:xfrm>
            <a:off x="634406" y="5884588"/>
            <a:ext cx="8414544" cy="45719"/>
          </a:xfrm>
          <a:prstGeom prst="rect">
            <a:avLst/>
          </a:prstGeom>
          <a:noFill/>
          <a:ln/>
        </p:spPr>
        <p:txBody>
          <a:bodyPr wrap="none" lIns="0" tIns="0" rIns="0" bIns="0" rtlCol="0" anchor="t"/>
          <a:lstStyle/>
          <a:p>
            <a:pPr>
              <a:lnSpc>
                <a:spcPts val="1625"/>
              </a:lnSpc>
            </a:pPr>
            <a:r>
              <a:rPr lang="en-US" sz="1083" dirty="0">
                <a:solidFill>
                  <a:srgbClr val="384653"/>
                </a:solidFill>
                <a:latin typeface="Montserrat" pitchFamily="34" charset="0"/>
                <a:ea typeface="Montserrat" pitchFamily="34" charset="-122"/>
                <a:cs typeface="Montserrat" pitchFamily="34" charset="-120"/>
              </a:rPr>
              <a:t>Le développement de ces EnR nécessite des politiques incitatives, des cadres réglementaires </a:t>
            </a:r>
            <a:r>
              <a:rPr lang="en-US" sz="1083" dirty="0" err="1">
                <a:solidFill>
                  <a:srgbClr val="384653"/>
                </a:solidFill>
                <a:latin typeface="Montserrat" pitchFamily="34" charset="0"/>
                <a:ea typeface="Montserrat" pitchFamily="34" charset="-122"/>
                <a:cs typeface="Montserrat" pitchFamily="34" charset="-120"/>
              </a:rPr>
              <a:t>clairs</a:t>
            </a:r>
            <a:r>
              <a:rPr lang="en-US" sz="1083" dirty="0">
                <a:solidFill>
                  <a:srgbClr val="384653"/>
                </a:solidFill>
                <a:latin typeface="Montserrat" pitchFamily="34" charset="0"/>
                <a:ea typeface="Montserrat" pitchFamily="34" charset="-122"/>
                <a:cs typeface="Montserrat" pitchFamily="34" charset="-120"/>
              </a:rPr>
              <a:t> et</a:t>
            </a:r>
          </a:p>
          <a:p>
            <a:pPr>
              <a:lnSpc>
                <a:spcPts val="1625"/>
              </a:lnSpc>
            </a:pPr>
            <a:r>
              <a:rPr lang="en-US" sz="1083" dirty="0">
                <a:solidFill>
                  <a:srgbClr val="384653"/>
                </a:solidFill>
                <a:latin typeface="Montserrat" pitchFamily="34" charset="0"/>
                <a:ea typeface="Montserrat" pitchFamily="34" charset="-122"/>
                <a:cs typeface="Montserrat" pitchFamily="34" charset="-120"/>
              </a:rPr>
              <a:t> des financements innovants pour attirer les investisseurs.</a:t>
            </a:r>
            <a:endParaRPr lang="en-US" sz="1083" dirty="0"/>
          </a:p>
        </p:txBody>
      </p:sp>
      <p:pic>
        <p:nvPicPr>
          <p:cNvPr id="16" name="Image 15">
            <a:extLst>
              <a:ext uri="{FF2B5EF4-FFF2-40B4-BE49-F238E27FC236}">
                <a16:creationId xmlns:a16="http://schemas.microsoft.com/office/drawing/2014/main" id="{02947B1B-EF96-4A69-B27F-713BA6DE83BA}"/>
              </a:ext>
            </a:extLst>
          </p:cNvPr>
          <p:cNvPicPr>
            <a:picLocks noChangeAspect="1"/>
          </p:cNvPicPr>
          <p:nvPr/>
        </p:nvPicPr>
        <p:blipFill rotWithShape="1">
          <a:blip r:embed="rId6"/>
          <a:srcRect l="12222" t="18148" r="12592" b="26667"/>
          <a:stretch/>
        </p:blipFill>
        <p:spPr>
          <a:xfrm>
            <a:off x="11211427" y="6401563"/>
            <a:ext cx="980573" cy="456437"/>
          </a:xfrm>
          <a:prstGeom prst="rect">
            <a:avLst/>
          </a:prstGeom>
        </p:spPr>
      </p:pic>
      <p:pic>
        <p:nvPicPr>
          <p:cNvPr id="17" name="Image 1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30036" y="6362832"/>
            <a:ext cx="1081391" cy="495168"/>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1916</Words>
  <Application>Microsoft Office PowerPoint</Application>
  <PresentationFormat>Grand écran</PresentationFormat>
  <Paragraphs>148</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Barlow Bold</vt:lpstr>
      <vt:lpstr>Calibri</vt:lpstr>
      <vt:lpstr>Calibri Light</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 Kuete</dc:creator>
  <cp:lastModifiedBy>HP</cp:lastModifiedBy>
  <cp:revision>18</cp:revision>
  <dcterms:created xsi:type="dcterms:W3CDTF">2026-02-01T07:20:20Z</dcterms:created>
  <dcterms:modified xsi:type="dcterms:W3CDTF">2026-02-04T08:35:20Z</dcterms:modified>
</cp:coreProperties>
</file>