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66" d="100"/>
          <a:sy n="66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2319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80642D-F42D-C84A-FEE2-A2B5395DED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CEC86A1-B88D-92F3-D43E-3A34905C4E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5A642A1-9AD4-E60D-099C-1479A626FC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525690-03F9-FA70-F4C8-A56B97E0F94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260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4B3461-3278-F432-32F4-A1CC280E50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2A79B43-CE7F-B0A7-35DA-D03F720D4D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C883C51-DA9F-7F4B-D913-05ADA502D6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DFA044-B752-65DE-DCA7-8F0F7E7558F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662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543800" cy="6858000"/>
          </a:xfrm>
          <a:prstGeom prst="rect">
            <a:avLst/>
          </a:prstGeom>
          <a:solidFill>
            <a:srgbClr val="0B3A74"/>
          </a:solidFill>
          <a:ln w="12700">
            <a:solidFill>
              <a:srgbClr val="0B3A7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543800" y="0"/>
            <a:ext cx="46478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60920" y="0"/>
            <a:ext cx="182880" cy="6858000"/>
          </a:xfrm>
          <a:prstGeom prst="rect">
            <a:avLst/>
          </a:prstGeom>
          <a:solidFill>
            <a:srgbClr val="1E63B5"/>
          </a:solidFill>
          <a:ln w="12700">
            <a:solidFill>
              <a:srgbClr val="1E63B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621792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6E8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COMITÉ ITIE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40080" y="1051560"/>
            <a:ext cx="603504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RAPPORT ANNUEL</a:t>
            </a:r>
            <a:endParaRPr lang="en-US" sz="2600" dirty="0"/>
          </a:p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D’AVANCEMENT 2025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640080" y="2377440"/>
            <a:ext cx="5120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D6E8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Présentation synthétique à l’attention</a:t>
            </a:r>
            <a:endParaRPr lang="en-US" sz="1700" dirty="0"/>
          </a:p>
          <a:p>
            <a:pPr marL="0" indent="0">
              <a:buNone/>
            </a:pPr>
            <a:r>
              <a:rPr lang="en-US" sz="1700" dirty="0">
                <a:solidFill>
                  <a:srgbClr val="D6E8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 membres du Comité ITIE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640080" y="3246120"/>
            <a:ext cx="6126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 err="1">
                <a:solidFill>
                  <a:srgbClr val="DDE9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Contexte</a:t>
            </a:r>
            <a:r>
              <a:rPr lang="en-US" sz="1350" dirty="0">
                <a:solidFill>
                  <a:srgbClr val="DDE9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2025, priorités du PTA 2025, efforts des entreprises et de la société civile, résultats, impacts, faiblesses et recommandations.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7955280" y="1051560"/>
            <a:ext cx="3520440" cy="1051560"/>
          </a:xfrm>
          <a:prstGeom prst="roundRect">
            <a:avLst>
              <a:gd name="adj" fmla="val 5217"/>
            </a:avLst>
          </a:prstGeom>
          <a:solidFill>
            <a:srgbClr val="EAF3FF"/>
          </a:solidFill>
          <a:ln w="12700">
            <a:solidFill>
              <a:srgbClr val="EAF3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083296" y="1161288"/>
            <a:ext cx="326440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B3A74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15 sessions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8101584" y="1618488"/>
            <a:ext cx="32278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2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du Comité ITIE en 2025</a:t>
            </a:r>
            <a:endParaRPr lang="en-US" sz="1120" dirty="0"/>
          </a:p>
        </p:txBody>
      </p:sp>
      <p:sp>
        <p:nvSpPr>
          <p:cNvPr id="12" name="Shape 10"/>
          <p:cNvSpPr/>
          <p:nvPr/>
        </p:nvSpPr>
        <p:spPr>
          <a:xfrm>
            <a:off x="7955280" y="2331720"/>
            <a:ext cx="3520440" cy="1051560"/>
          </a:xfrm>
          <a:prstGeom prst="roundRect">
            <a:avLst>
              <a:gd name="adj" fmla="val 5217"/>
            </a:avLst>
          </a:prstGeom>
          <a:solidFill>
            <a:srgbClr val="F5F9FF"/>
          </a:solidFill>
          <a:ln w="12700">
            <a:solidFill>
              <a:srgbClr val="F5F9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083296" y="2441448"/>
            <a:ext cx="326440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E63B5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66,3 %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8101584" y="2898648"/>
            <a:ext cx="32278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2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d’activités engagées</a:t>
            </a:r>
            <a:endParaRPr lang="en-US" sz="1120" dirty="0"/>
          </a:p>
          <a:p>
            <a:pPr marL="0" indent="0" algn="ctr">
              <a:buNone/>
            </a:pPr>
            <a:r>
              <a:rPr lang="en-US" sz="112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(faites ou en cours)</a:t>
            </a:r>
            <a:endParaRPr lang="en-US" sz="1120" dirty="0"/>
          </a:p>
        </p:txBody>
      </p:sp>
      <p:sp>
        <p:nvSpPr>
          <p:cNvPr id="15" name="Shape 13"/>
          <p:cNvSpPr/>
          <p:nvPr/>
        </p:nvSpPr>
        <p:spPr>
          <a:xfrm>
            <a:off x="7955280" y="3611880"/>
            <a:ext cx="3520440" cy="1051560"/>
          </a:xfrm>
          <a:prstGeom prst="roundRect">
            <a:avLst>
              <a:gd name="adj" fmla="val 5217"/>
            </a:avLst>
          </a:prstGeom>
          <a:solidFill>
            <a:srgbClr val="EAF3FF"/>
          </a:solidFill>
          <a:ln w="12700">
            <a:solidFill>
              <a:srgbClr val="EAF3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083296" y="3721608"/>
            <a:ext cx="326440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B3A74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 rapports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8101584" y="4178808"/>
            <a:ext cx="32278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2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ITIE 2022 et 2023 publiés en 2025</a:t>
            </a:r>
            <a:endParaRPr lang="en-US" sz="1120" dirty="0"/>
          </a:p>
        </p:txBody>
      </p:sp>
      <p:sp>
        <p:nvSpPr>
          <p:cNvPr id="18" name="Text 16"/>
          <p:cNvSpPr/>
          <p:nvPr/>
        </p:nvSpPr>
        <p:spPr>
          <a:xfrm>
            <a:off x="7955280" y="4956048"/>
            <a:ext cx="1737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Message clé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7955280" y="5193792"/>
            <a:ext cx="3611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2025 a été une </a:t>
            </a:r>
            <a:r>
              <a:rPr lang="en-US" sz="1300" dirty="0" err="1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année</a:t>
            </a:r>
            <a:r>
              <a:rPr lang="en-US" sz="130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de </a:t>
            </a:r>
            <a:r>
              <a:rPr lang="en-US" sz="1300" dirty="0" err="1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renforcement</a:t>
            </a:r>
            <a:r>
              <a:rPr lang="en-US" sz="130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du processus ITIE au Cameroun. Le défi du </a:t>
            </a:r>
            <a:r>
              <a:rPr lang="en-US" sz="1300" dirty="0" err="1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Comité</a:t>
            </a:r>
            <a:r>
              <a:rPr lang="en-US" sz="130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ITIE est désormais de transformer les </a:t>
            </a:r>
            <a:r>
              <a:rPr lang="en-US" sz="1300" dirty="0" err="1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avancées</a:t>
            </a:r>
            <a:r>
              <a:rPr lang="en-US" sz="130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 en impact démontrable.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40080" y="6291072"/>
            <a:ext cx="3017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D6E8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Source : Rapport annuel d’avancement 2025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0B3A74"/>
          </a:solidFill>
          <a:ln w="12700">
            <a:solidFill>
              <a:srgbClr val="0B3A7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0B3A74"/>
          </a:solidFill>
          <a:ln w="12700">
            <a:solidFill>
              <a:srgbClr val="0B3A7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6601968"/>
            <a:ext cx="3474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RAA 2025 • Décisions attendues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1521440" y="6565392"/>
            <a:ext cx="411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680960" y="6601968"/>
            <a:ext cx="32918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Source : Rapport annuel d’avancement 2025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411480" y="411480"/>
            <a:ext cx="201168" cy="594360"/>
          </a:xfrm>
          <a:prstGeom prst="roundRect">
            <a:avLst>
              <a:gd name="adj" fmla="val 18182"/>
            </a:avLst>
          </a:prstGeom>
          <a:solidFill>
            <a:srgbClr val="1E63B5"/>
          </a:solidFill>
          <a:ln w="12700">
            <a:solidFill>
              <a:srgbClr val="1E63B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384048"/>
            <a:ext cx="8778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B3A74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9. Recommandations au Comité ITIE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749808" y="822960"/>
            <a:ext cx="10241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E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Passer d’une logique de rattrapage à une logique de pilotage serré en 2026.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822960" y="1417320"/>
            <a:ext cx="10561320" cy="749808"/>
          </a:xfrm>
          <a:prstGeom prst="roundRect">
            <a:avLst>
              <a:gd name="adj" fmla="val 7317"/>
            </a:avLst>
          </a:prstGeom>
          <a:solidFill>
            <a:srgbClr val="F5F9FF"/>
          </a:solidFill>
          <a:ln w="12700">
            <a:solidFill>
              <a:srgbClr val="F5F9FF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987552" y="1545336"/>
            <a:ext cx="102321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1. Finaliser la mise </a:t>
            </a:r>
            <a:r>
              <a:rPr lang="en-US" sz="1350" b="1" dirty="0" err="1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en</a:t>
            </a:r>
            <a:r>
              <a:rPr lang="en-US" sz="135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place du </a:t>
            </a:r>
            <a:r>
              <a:rPr lang="en-US" sz="1350" b="1" dirty="0" err="1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Sécretariat</a:t>
            </a:r>
            <a:r>
              <a:rPr lang="en-US" sz="135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Permanent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987552" y="1837944"/>
            <a:ext cx="10232136" cy="219456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t"/>
          <a:lstStyle/>
          <a:p>
            <a:pPr marL="0" indent="0">
              <a:buNone/>
            </a:pPr>
            <a:r>
              <a:rPr lang="en-US" sz="124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Boucler le Secrétariat Permanent : organigramme, fiches de poste, recrutements, statut, règlement intérieur et cahiers de charge des points focaux.</a:t>
            </a:r>
            <a:endParaRPr lang="en-US" sz="1240" dirty="0"/>
          </a:p>
        </p:txBody>
      </p:sp>
      <p:sp>
        <p:nvSpPr>
          <p:cNvPr id="13" name="Shape 11"/>
          <p:cNvSpPr/>
          <p:nvPr/>
        </p:nvSpPr>
        <p:spPr>
          <a:xfrm>
            <a:off x="822960" y="2286000"/>
            <a:ext cx="10561320" cy="749808"/>
          </a:xfrm>
          <a:prstGeom prst="roundRect">
            <a:avLst>
              <a:gd name="adj" fmla="val 7317"/>
            </a:avLst>
          </a:prstGeom>
          <a:solidFill>
            <a:srgbClr val="EAF3FF"/>
          </a:solidFill>
          <a:ln w="12700">
            <a:solidFill>
              <a:srgbClr val="EAF3FF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987552" y="2414016"/>
            <a:ext cx="102321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2. Piloter le PTA 2026 au trimestre</a:t>
            </a:r>
            <a:endParaRPr lang="en-US" sz="1350" dirty="0"/>
          </a:p>
        </p:txBody>
      </p:sp>
      <p:sp>
        <p:nvSpPr>
          <p:cNvPr id="15" name="Text 13"/>
          <p:cNvSpPr/>
          <p:nvPr/>
        </p:nvSpPr>
        <p:spPr>
          <a:xfrm>
            <a:off x="987552" y="2706624"/>
            <a:ext cx="10232136" cy="219456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t"/>
          <a:lstStyle/>
          <a:p>
            <a:pPr marL="0" indent="0">
              <a:buNone/>
            </a:pPr>
            <a:r>
              <a:rPr lang="en-US" sz="124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Adopter un tableau de bord par axe avec responsables, échéances, preuves de réalisation et arbitrages en Comité.</a:t>
            </a:r>
            <a:endParaRPr lang="en-US" sz="1240" dirty="0"/>
          </a:p>
        </p:txBody>
      </p:sp>
      <p:sp>
        <p:nvSpPr>
          <p:cNvPr id="16" name="Shape 14"/>
          <p:cNvSpPr/>
          <p:nvPr/>
        </p:nvSpPr>
        <p:spPr>
          <a:xfrm>
            <a:off x="822960" y="3154680"/>
            <a:ext cx="10561320" cy="749808"/>
          </a:xfrm>
          <a:prstGeom prst="roundRect">
            <a:avLst>
              <a:gd name="adj" fmla="val 7317"/>
            </a:avLst>
          </a:prstGeom>
          <a:solidFill>
            <a:srgbClr val="F5F9FF"/>
          </a:solidFill>
          <a:ln w="12700">
            <a:solidFill>
              <a:srgbClr val="F5F9FF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987552" y="3282696"/>
            <a:ext cx="102321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3. Concentrer l’effort sur les écarts critiques</a:t>
            </a:r>
            <a:endParaRPr lang="en-US" sz="1350" dirty="0"/>
          </a:p>
        </p:txBody>
      </p:sp>
      <p:sp>
        <p:nvSpPr>
          <p:cNvPr id="18" name="Text 16"/>
          <p:cNvSpPr/>
          <p:nvPr/>
        </p:nvSpPr>
        <p:spPr>
          <a:xfrm>
            <a:off x="987552" y="3575304"/>
            <a:ext cx="10232136" cy="219456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t"/>
          <a:lstStyle/>
          <a:p>
            <a:pPr marL="0" indent="0">
              <a:buNone/>
            </a:pPr>
            <a:r>
              <a:rPr lang="en-US" sz="124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Prioriser les efforts sur les </a:t>
            </a:r>
            <a:r>
              <a:rPr lang="en-US" sz="1240" dirty="0" err="1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contrats</a:t>
            </a:r>
            <a:r>
              <a:rPr lang="en-US" sz="124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pétroliers, le bénéficiaire effectif accessible au public, l’étude d’impact et la conformité sur l’espace civique.</a:t>
            </a:r>
            <a:endParaRPr lang="en-US" sz="1240" dirty="0"/>
          </a:p>
        </p:txBody>
      </p:sp>
      <p:sp>
        <p:nvSpPr>
          <p:cNvPr id="19" name="Shape 17"/>
          <p:cNvSpPr/>
          <p:nvPr/>
        </p:nvSpPr>
        <p:spPr>
          <a:xfrm>
            <a:off x="822960" y="4023360"/>
            <a:ext cx="10561320" cy="749808"/>
          </a:xfrm>
          <a:prstGeom prst="roundRect">
            <a:avLst>
              <a:gd name="adj" fmla="val 7317"/>
            </a:avLst>
          </a:prstGeom>
          <a:solidFill>
            <a:srgbClr val="EAF3FF"/>
          </a:solidFill>
          <a:ln w="12700">
            <a:solidFill>
              <a:srgbClr val="EAF3FF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987552" y="4151376"/>
            <a:ext cx="102321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4. Mieux outiller les collèges</a:t>
            </a:r>
            <a:endParaRPr lang="en-US" sz="1350" dirty="0"/>
          </a:p>
        </p:txBody>
      </p:sp>
      <p:sp>
        <p:nvSpPr>
          <p:cNvPr id="21" name="Text 19"/>
          <p:cNvSpPr/>
          <p:nvPr/>
        </p:nvSpPr>
        <p:spPr>
          <a:xfrm>
            <a:off x="987552" y="4443984"/>
            <a:ext cx="10232136" cy="219456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t"/>
          <a:lstStyle/>
          <a:p>
            <a:pPr marL="0" indent="0">
              <a:buNone/>
            </a:pPr>
            <a:r>
              <a:rPr lang="en-US" sz="124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Demander aux entreprises et aux OSC un mini-plan d’action annuel, adossé à des résultats, des canaux de dissémination et un budget minimal.</a:t>
            </a:r>
            <a:endParaRPr lang="en-US" sz="1240" dirty="0"/>
          </a:p>
        </p:txBody>
      </p:sp>
      <p:sp>
        <p:nvSpPr>
          <p:cNvPr id="22" name="Shape 20"/>
          <p:cNvSpPr/>
          <p:nvPr/>
        </p:nvSpPr>
        <p:spPr>
          <a:xfrm>
            <a:off x="822960" y="4892040"/>
            <a:ext cx="10561320" cy="749808"/>
          </a:xfrm>
          <a:prstGeom prst="roundRect">
            <a:avLst>
              <a:gd name="adj" fmla="val 7317"/>
            </a:avLst>
          </a:prstGeom>
          <a:solidFill>
            <a:srgbClr val="F5F9FF"/>
          </a:solidFill>
          <a:ln w="12700">
            <a:solidFill>
              <a:srgbClr val="F5F9FF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987552" y="5020056"/>
            <a:ext cx="102321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5. Consolider l’institutionnalisation</a:t>
            </a:r>
            <a:endParaRPr lang="en-US" sz="1350" dirty="0"/>
          </a:p>
        </p:txBody>
      </p:sp>
      <p:sp>
        <p:nvSpPr>
          <p:cNvPr id="24" name="Text 22"/>
          <p:cNvSpPr/>
          <p:nvPr/>
        </p:nvSpPr>
        <p:spPr>
          <a:xfrm>
            <a:off x="987552" y="5312664"/>
            <a:ext cx="10232136" cy="219456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t"/>
          <a:lstStyle/>
          <a:p>
            <a:pPr marL="0" indent="0">
              <a:buNone/>
            </a:pPr>
            <a:r>
              <a:rPr lang="en-US" sz="124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Accélérer la trajectoire vers l’autonomie financière et la personnalité juridique du Groupe multipartite.</a:t>
            </a:r>
            <a:endParaRPr lang="en-US" sz="1240" dirty="0"/>
          </a:p>
        </p:txBody>
      </p:sp>
      <p:sp>
        <p:nvSpPr>
          <p:cNvPr id="25" name="Shape 23"/>
          <p:cNvSpPr/>
          <p:nvPr/>
        </p:nvSpPr>
        <p:spPr>
          <a:xfrm>
            <a:off x="868680" y="6016752"/>
            <a:ext cx="10515600" cy="420624"/>
          </a:xfrm>
          <a:prstGeom prst="roundRect">
            <a:avLst>
              <a:gd name="adj" fmla="val 13043"/>
            </a:avLst>
          </a:prstGeom>
          <a:solidFill>
            <a:srgbClr val="0B3A74"/>
          </a:solidFill>
          <a:ln w="12700">
            <a:solidFill>
              <a:srgbClr val="0B3A74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1033272" y="6181344"/>
            <a:ext cx="10186416" cy="146304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t"/>
          <a:lstStyle/>
          <a:p>
            <a:pPr marL="0" indent="0">
              <a:buNone/>
            </a:pPr>
            <a:r>
              <a:rPr lang="en-US" sz="122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Conclusion de direction : 2026 doit être l’année de la consolidation — moins de dispersion, plus de preuves, plus de résultats démontrables.</a:t>
            </a:r>
            <a:endParaRPr lang="en-US" sz="122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CDDFE0-EDBF-DA79-9507-784CA0C4C2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497184E1-8C1D-8CAA-6573-4E0E0A178A65}"/>
              </a:ext>
            </a:extLst>
          </p:cNvPr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0B3A74"/>
          </a:solidFill>
          <a:ln w="12700">
            <a:solidFill>
              <a:srgbClr val="0B3A74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06EE86A1-14BA-E3C6-4ED4-A91FFF5B3227}"/>
              </a:ext>
            </a:extLst>
          </p:cNvPr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0B3A74"/>
          </a:solidFill>
          <a:ln w="12700">
            <a:solidFill>
              <a:srgbClr val="0B3A74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A3512677-C498-A369-189F-B46CFB6BCB39}"/>
              </a:ext>
            </a:extLst>
          </p:cNvPr>
          <p:cNvSpPr/>
          <p:nvPr/>
        </p:nvSpPr>
        <p:spPr>
          <a:xfrm>
            <a:off x="320040" y="6601968"/>
            <a:ext cx="3474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RAA 2025 • Décisions attendues</a:t>
            </a:r>
            <a:endParaRPr lang="en-US" sz="10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41BD4E1A-6E12-ADB2-46C5-FE61CA60A675}"/>
              </a:ext>
            </a:extLst>
          </p:cNvPr>
          <p:cNvSpPr/>
          <p:nvPr/>
        </p:nvSpPr>
        <p:spPr>
          <a:xfrm>
            <a:off x="11521440" y="6565392"/>
            <a:ext cx="411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BBD208CB-F6AD-68D7-E455-582F131B2434}"/>
              </a:ext>
            </a:extLst>
          </p:cNvPr>
          <p:cNvSpPr/>
          <p:nvPr/>
        </p:nvSpPr>
        <p:spPr>
          <a:xfrm>
            <a:off x="7680960" y="6601968"/>
            <a:ext cx="32918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Source : Rapport annuel d’avancement 2025</a:t>
            </a:r>
            <a:endParaRPr lang="en-US" sz="950" dirty="0"/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3977779D-73D4-268F-3BB2-04417E28F562}"/>
              </a:ext>
            </a:extLst>
          </p:cNvPr>
          <p:cNvSpPr/>
          <p:nvPr/>
        </p:nvSpPr>
        <p:spPr>
          <a:xfrm>
            <a:off x="411480" y="411480"/>
            <a:ext cx="201168" cy="594360"/>
          </a:xfrm>
          <a:prstGeom prst="roundRect">
            <a:avLst>
              <a:gd name="adj" fmla="val 18182"/>
            </a:avLst>
          </a:prstGeom>
          <a:solidFill>
            <a:srgbClr val="1E63B5"/>
          </a:solidFill>
          <a:ln w="12700">
            <a:solidFill>
              <a:srgbClr val="1E63B5"/>
            </a:solidFill>
            <a:prstDash val="solid"/>
          </a:ln>
        </p:spPr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A07248A3-60E4-5D79-56CB-CCA1274C9C6D}"/>
              </a:ext>
            </a:extLst>
          </p:cNvPr>
          <p:cNvSpPr/>
          <p:nvPr/>
        </p:nvSpPr>
        <p:spPr>
          <a:xfrm>
            <a:off x="731520" y="384048"/>
            <a:ext cx="8778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2400" dirty="0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0BE3F363-5A86-CA4B-7437-FC768AC909A4}"/>
              </a:ext>
            </a:extLst>
          </p:cNvPr>
          <p:cNvSpPr/>
          <p:nvPr/>
        </p:nvSpPr>
        <p:spPr>
          <a:xfrm>
            <a:off x="749808" y="822960"/>
            <a:ext cx="10241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E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.</a:t>
            </a:r>
            <a:endParaRPr lang="en-US" sz="1150" dirty="0"/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971C4487-21E5-6D7D-7E96-EDB055C952FB}"/>
              </a:ext>
            </a:extLst>
          </p:cNvPr>
          <p:cNvSpPr/>
          <p:nvPr/>
        </p:nvSpPr>
        <p:spPr>
          <a:xfrm>
            <a:off x="987552" y="1545336"/>
            <a:ext cx="102321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B3A74"/>
                </a:solidFill>
                <a:latin typeface="Aptos" pitchFamily="34" charset="0"/>
              </a:rPr>
              <a:t> DECISION ATTENDUE: adopter le present Rapport Annuel </a:t>
            </a:r>
            <a:r>
              <a:rPr lang="en-US" sz="3600" b="1" dirty="0" err="1">
                <a:solidFill>
                  <a:srgbClr val="0B3A74"/>
                </a:solidFill>
                <a:latin typeface="Aptos" pitchFamily="34" charset="0"/>
              </a:rPr>
              <a:t>d’Avancement</a:t>
            </a:r>
            <a:r>
              <a:rPr lang="en-US" sz="3600" b="1" dirty="0">
                <a:solidFill>
                  <a:srgbClr val="0B3A74"/>
                </a:solidFill>
                <a:latin typeface="Aptos" pitchFamily="34" charset="0"/>
              </a:rPr>
              <a:t> 2025 sous reserve de </a:t>
            </a:r>
            <a:r>
              <a:rPr lang="en-US" sz="3600" b="1" dirty="0" err="1">
                <a:solidFill>
                  <a:srgbClr val="0B3A74"/>
                </a:solidFill>
                <a:latin typeface="Aptos" pitchFamily="34" charset="0"/>
              </a:rPr>
              <a:t>prescrire</a:t>
            </a:r>
            <a:r>
              <a:rPr lang="en-US" sz="3600" b="1" dirty="0">
                <a:solidFill>
                  <a:srgbClr val="0B3A74"/>
                </a:solidFill>
                <a:latin typeface="Aptos" pitchFamily="34" charset="0"/>
              </a:rPr>
              <a:t> la production du rapport </a:t>
            </a:r>
            <a:r>
              <a:rPr lang="en-US" sz="3600" b="1" dirty="0" err="1">
                <a:solidFill>
                  <a:srgbClr val="0B3A74"/>
                </a:solidFill>
                <a:latin typeface="Aptos" pitchFamily="34" charset="0"/>
              </a:rPr>
              <a:t>d’execution</a:t>
            </a:r>
            <a:r>
              <a:rPr lang="en-US" sz="3600" b="1" dirty="0">
                <a:solidFill>
                  <a:srgbClr val="0B3A74"/>
                </a:solidFill>
                <a:latin typeface="Aptos" pitchFamily="34" charset="0"/>
              </a:rPr>
              <a:t> financière 2025</a:t>
            </a:r>
          </a:p>
          <a:p>
            <a:pPr marL="0" indent="0">
              <a:buNone/>
            </a:pPr>
            <a:endParaRPr lang="en-US" sz="1350" dirty="0"/>
          </a:p>
        </p:txBody>
      </p:sp>
      <p:sp>
        <p:nvSpPr>
          <p:cNvPr id="12" name="Text 10">
            <a:extLst>
              <a:ext uri="{FF2B5EF4-FFF2-40B4-BE49-F238E27FC236}">
                <a16:creationId xmlns:a16="http://schemas.microsoft.com/office/drawing/2014/main" id="{ED55EE25-F257-0C3F-38EF-4F2FC0D7571E}"/>
              </a:ext>
            </a:extLst>
          </p:cNvPr>
          <p:cNvSpPr/>
          <p:nvPr/>
        </p:nvSpPr>
        <p:spPr>
          <a:xfrm>
            <a:off x="987552" y="1837944"/>
            <a:ext cx="10232136" cy="219456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t"/>
          <a:lstStyle/>
          <a:p>
            <a:pPr marL="0" indent="0">
              <a:buNone/>
            </a:pPr>
            <a:endParaRPr lang="en-US" sz="1240" dirty="0"/>
          </a:p>
        </p:txBody>
      </p:sp>
      <p:sp>
        <p:nvSpPr>
          <p:cNvPr id="14" name="Text 12">
            <a:extLst>
              <a:ext uri="{FF2B5EF4-FFF2-40B4-BE49-F238E27FC236}">
                <a16:creationId xmlns:a16="http://schemas.microsoft.com/office/drawing/2014/main" id="{843F2939-A332-56F6-16AC-735654CE5879}"/>
              </a:ext>
            </a:extLst>
          </p:cNvPr>
          <p:cNvSpPr/>
          <p:nvPr/>
        </p:nvSpPr>
        <p:spPr>
          <a:xfrm>
            <a:off x="987552" y="2414016"/>
            <a:ext cx="102321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350" dirty="0"/>
          </a:p>
        </p:txBody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9D88517C-CCB4-51C3-3DB4-438E5FDABF5E}"/>
              </a:ext>
            </a:extLst>
          </p:cNvPr>
          <p:cNvSpPr/>
          <p:nvPr/>
        </p:nvSpPr>
        <p:spPr>
          <a:xfrm>
            <a:off x="987552" y="2706624"/>
            <a:ext cx="10232136" cy="219456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t"/>
          <a:lstStyle/>
          <a:p>
            <a:pPr marL="0" indent="0">
              <a:buNone/>
            </a:pPr>
            <a:endParaRPr lang="en-US" sz="1240" dirty="0"/>
          </a:p>
        </p:txBody>
      </p:sp>
      <p:sp>
        <p:nvSpPr>
          <p:cNvPr id="16" name="Shape 14">
            <a:extLst>
              <a:ext uri="{FF2B5EF4-FFF2-40B4-BE49-F238E27FC236}">
                <a16:creationId xmlns:a16="http://schemas.microsoft.com/office/drawing/2014/main" id="{E34C20DD-E0FA-A20D-E427-8F541C4141A3}"/>
              </a:ext>
            </a:extLst>
          </p:cNvPr>
          <p:cNvSpPr/>
          <p:nvPr/>
        </p:nvSpPr>
        <p:spPr>
          <a:xfrm>
            <a:off x="822960" y="3154680"/>
            <a:ext cx="10561320" cy="749808"/>
          </a:xfrm>
          <a:prstGeom prst="roundRect">
            <a:avLst>
              <a:gd name="adj" fmla="val 7317"/>
            </a:avLst>
          </a:prstGeom>
          <a:solidFill>
            <a:srgbClr val="F5F9FF"/>
          </a:solidFill>
          <a:ln w="12700">
            <a:solidFill>
              <a:srgbClr val="F5F9FF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Text 15">
            <a:extLst>
              <a:ext uri="{FF2B5EF4-FFF2-40B4-BE49-F238E27FC236}">
                <a16:creationId xmlns:a16="http://schemas.microsoft.com/office/drawing/2014/main" id="{F44C9E50-EB0F-5E12-EADE-DDEA0168AAD1}"/>
              </a:ext>
            </a:extLst>
          </p:cNvPr>
          <p:cNvSpPr/>
          <p:nvPr/>
        </p:nvSpPr>
        <p:spPr>
          <a:xfrm>
            <a:off x="987552" y="3282696"/>
            <a:ext cx="102321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3. Concentrer l’effort sur les écarts critiques</a:t>
            </a:r>
            <a:endParaRPr lang="en-US" sz="1350" dirty="0"/>
          </a:p>
        </p:txBody>
      </p:sp>
      <p:sp>
        <p:nvSpPr>
          <p:cNvPr id="18" name="Text 16">
            <a:extLst>
              <a:ext uri="{FF2B5EF4-FFF2-40B4-BE49-F238E27FC236}">
                <a16:creationId xmlns:a16="http://schemas.microsoft.com/office/drawing/2014/main" id="{D390872E-2608-FBC8-8510-57953BFFC728}"/>
              </a:ext>
            </a:extLst>
          </p:cNvPr>
          <p:cNvSpPr/>
          <p:nvPr/>
        </p:nvSpPr>
        <p:spPr>
          <a:xfrm>
            <a:off x="987552" y="3575304"/>
            <a:ext cx="10232136" cy="219456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t"/>
          <a:lstStyle/>
          <a:p>
            <a:pPr marL="0" indent="0">
              <a:buNone/>
            </a:pPr>
            <a:r>
              <a:rPr lang="en-US" sz="124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Prioriser les efforts sur les </a:t>
            </a:r>
            <a:r>
              <a:rPr lang="en-US" sz="1240" dirty="0" err="1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contrats</a:t>
            </a:r>
            <a:r>
              <a:rPr lang="en-US" sz="124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pétroliers, le bénéficiaire effectif accessible au public, l’étude d’impact et la conformité sur l’espace civique.</a:t>
            </a:r>
            <a:endParaRPr lang="en-US" sz="1240" dirty="0"/>
          </a:p>
        </p:txBody>
      </p:sp>
      <p:sp>
        <p:nvSpPr>
          <p:cNvPr id="20" name="Text 18">
            <a:extLst>
              <a:ext uri="{FF2B5EF4-FFF2-40B4-BE49-F238E27FC236}">
                <a16:creationId xmlns:a16="http://schemas.microsoft.com/office/drawing/2014/main" id="{2E8D2020-4F03-410D-4784-B41FBEA4FEB4}"/>
              </a:ext>
            </a:extLst>
          </p:cNvPr>
          <p:cNvSpPr/>
          <p:nvPr/>
        </p:nvSpPr>
        <p:spPr>
          <a:xfrm>
            <a:off x="987552" y="4151376"/>
            <a:ext cx="102321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350" dirty="0"/>
          </a:p>
        </p:txBody>
      </p:sp>
      <p:sp>
        <p:nvSpPr>
          <p:cNvPr id="21" name="Text 19">
            <a:extLst>
              <a:ext uri="{FF2B5EF4-FFF2-40B4-BE49-F238E27FC236}">
                <a16:creationId xmlns:a16="http://schemas.microsoft.com/office/drawing/2014/main" id="{028F3031-1D27-0262-E9BE-7C375950888C}"/>
              </a:ext>
            </a:extLst>
          </p:cNvPr>
          <p:cNvSpPr/>
          <p:nvPr/>
        </p:nvSpPr>
        <p:spPr>
          <a:xfrm>
            <a:off x="987552" y="4443984"/>
            <a:ext cx="10232136" cy="219456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t"/>
          <a:lstStyle/>
          <a:p>
            <a:pPr marL="0" indent="0">
              <a:buNone/>
            </a:pPr>
            <a:r>
              <a:rPr lang="en-US" sz="124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.</a:t>
            </a:r>
            <a:endParaRPr lang="en-US" sz="1240" dirty="0"/>
          </a:p>
        </p:txBody>
      </p:sp>
      <p:sp>
        <p:nvSpPr>
          <p:cNvPr id="22" name="Shape 20">
            <a:extLst>
              <a:ext uri="{FF2B5EF4-FFF2-40B4-BE49-F238E27FC236}">
                <a16:creationId xmlns:a16="http://schemas.microsoft.com/office/drawing/2014/main" id="{360EF084-C28A-6D2B-B8E4-EF4D5146DD4F}"/>
              </a:ext>
            </a:extLst>
          </p:cNvPr>
          <p:cNvSpPr/>
          <p:nvPr/>
        </p:nvSpPr>
        <p:spPr>
          <a:xfrm>
            <a:off x="158817" y="2960250"/>
            <a:ext cx="10561320" cy="749808"/>
          </a:xfrm>
          <a:prstGeom prst="roundRect">
            <a:avLst>
              <a:gd name="adj" fmla="val 7317"/>
            </a:avLst>
          </a:prstGeom>
          <a:solidFill>
            <a:srgbClr val="F5F9FF"/>
          </a:solidFill>
          <a:ln w="12700">
            <a:solidFill>
              <a:srgbClr val="F5F9FF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3" name="Text 21">
            <a:extLst>
              <a:ext uri="{FF2B5EF4-FFF2-40B4-BE49-F238E27FC236}">
                <a16:creationId xmlns:a16="http://schemas.microsoft.com/office/drawing/2014/main" id="{7207A63D-D596-51E5-E25C-5B0ABD001910}"/>
              </a:ext>
            </a:extLst>
          </p:cNvPr>
          <p:cNvSpPr/>
          <p:nvPr/>
        </p:nvSpPr>
        <p:spPr>
          <a:xfrm>
            <a:off x="987552" y="5020056"/>
            <a:ext cx="102321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350" dirty="0"/>
          </a:p>
        </p:txBody>
      </p:sp>
      <p:sp>
        <p:nvSpPr>
          <p:cNvPr id="24" name="Text 22">
            <a:extLst>
              <a:ext uri="{FF2B5EF4-FFF2-40B4-BE49-F238E27FC236}">
                <a16:creationId xmlns:a16="http://schemas.microsoft.com/office/drawing/2014/main" id="{757DD54F-7D5C-801F-BA8C-DB5AC8B02022}"/>
              </a:ext>
            </a:extLst>
          </p:cNvPr>
          <p:cNvSpPr/>
          <p:nvPr/>
        </p:nvSpPr>
        <p:spPr>
          <a:xfrm>
            <a:off x="987552" y="5312664"/>
            <a:ext cx="10232136" cy="219456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t"/>
          <a:lstStyle/>
          <a:p>
            <a:pPr marL="0" indent="0">
              <a:buNone/>
            </a:pPr>
            <a:r>
              <a:rPr lang="en-US" sz="124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.</a:t>
            </a:r>
            <a:endParaRPr lang="en-US" sz="1240" dirty="0"/>
          </a:p>
        </p:txBody>
      </p:sp>
      <p:sp>
        <p:nvSpPr>
          <p:cNvPr id="25" name="Shape 23">
            <a:extLst>
              <a:ext uri="{FF2B5EF4-FFF2-40B4-BE49-F238E27FC236}">
                <a16:creationId xmlns:a16="http://schemas.microsoft.com/office/drawing/2014/main" id="{B68F721F-86CB-B6B9-96A6-58C1480DEA6B}"/>
              </a:ext>
            </a:extLst>
          </p:cNvPr>
          <p:cNvSpPr/>
          <p:nvPr/>
        </p:nvSpPr>
        <p:spPr>
          <a:xfrm>
            <a:off x="-406668" y="6141399"/>
            <a:ext cx="10515600" cy="420624"/>
          </a:xfrm>
          <a:prstGeom prst="roundRect">
            <a:avLst>
              <a:gd name="adj" fmla="val 13043"/>
            </a:avLst>
          </a:prstGeom>
          <a:solidFill>
            <a:srgbClr val="0B3A74"/>
          </a:solidFill>
          <a:ln w="12700">
            <a:solidFill>
              <a:srgbClr val="0B3A74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</p:sp>
    </p:spTree>
    <p:extLst>
      <p:ext uri="{BB962C8B-B14F-4D97-AF65-F5344CB8AC3E}">
        <p14:creationId xmlns:p14="http://schemas.microsoft.com/office/powerpoint/2010/main" val="34958835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2A33B5-F7F5-1667-D917-5499DF6709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17CEC5C1-D176-C32A-349C-F0A6F9F6FECD}"/>
              </a:ext>
            </a:extLst>
          </p:cNvPr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0B3A74"/>
          </a:solidFill>
          <a:ln w="12700">
            <a:solidFill>
              <a:srgbClr val="0B3A74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AEC8EB29-2D75-4949-F9C6-A66BD280686E}"/>
              </a:ext>
            </a:extLst>
          </p:cNvPr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0B3A74"/>
          </a:solidFill>
          <a:ln w="12700">
            <a:solidFill>
              <a:srgbClr val="0B3A74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E3FBF1F0-48EA-7487-F711-30F50BD069C8}"/>
              </a:ext>
            </a:extLst>
          </p:cNvPr>
          <p:cNvSpPr/>
          <p:nvPr/>
        </p:nvSpPr>
        <p:spPr>
          <a:xfrm>
            <a:off x="320040" y="6601968"/>
            <a:ext cx="3474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RAA 2025 • Décisions attendues</a:t>
            </a:r>
            <a:endParaRPr lang="en-US" sz="10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733E495F-6AA2-D006-E0CE-AD3306BF4FA5}"/>
              </a:ext>
            </a:extLst>
          </p:cNvPr>
          <p:cNvSpPr/>
          <p:nvPr/>
        </p:nvSpPr>
        <p:spPr>
          <a:xfrm>
            <a:off x="11521440" y="6565392"/>
            <a:ext cx="411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E73FC281-ECC1-67A0-CE83-4B7F3616FB5E}"/>
              </a:ext>
            </a:extLst>
          </p:cNvPr>
          <p:cNvSpPr/>
          <p:nvPr/>
        </p:nvSpPr>
        <p:spPr>
          <a:xfrm>
            <a:off x="7680960" y="6601968"/>
            <a:ext cx="32918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Source : Rapport annuel d’avancement 2025</a:t>
            </a:r>
            <a:endParaRPr lang="en-US" sz="950" dirty="0"/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BC2E962D-CF21-1F77-4372-A65A750FA6B5}"/>
              </a:ext>
            </a:extLst>
          </p:cNvPr>
          <p:cNvSpPr/>
          <p:nvPr/>
        </p:nvSpPr>
        <p:spPr>
          <a:xfrm>
            <a:off x="411480" y="411480"/>
            <a:ext cx="201168" cy="594360"/>
          </a:xfrm>
          <a:prstGeom prst="roundRect">
            <a:avLst>
              <a:gd name="adj" fmla="val 18182"/>
            </a:avLst>
          </a:prstGeom>
          <a:solidFill>
            <a:srgbClr val="1E63B5"/>
          </a:solidFill>
          <a:ln w="12700">
            <a:solidFill>
              <a:srgbClr val="1E63B5"/>
            </a:solidFill>
            <a:prstDash val="solid"/>
          </a:ln>
        </p:spPr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3FDA3A02-BFA8-D13F-F656-4CBD4C732770}"/>
              </a:ext>
            </a:extLst>
          </p:cNvPr>
          <p:cNvSpPr/>
          <p:nvPr/>
        </p:nvSpPr>
        <p:spPr>
          <a:xfrm>
            <a:off x="731520" y="384048"/>
            <a:ext cx="8778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2400" dirty="0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4D477A36-0BBE-0102-2B71-FBE96066649D}"/>
              </a:ext>
            </a:extLst>
          </p:cNvPr>
          <p:cNvSpPr/>
          <p:nvPr/>
        </p:nvSpPr>
        <p:spPr>
          <a:xfrm>
            <a:off x="749808" y="822960"/>
            <a:ext cx="10241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E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.</a:t>
            </a:r>
            <a:endParaRPr lang="en-US" sz="1150" dirty="0"/>
          </a:p>
        </p:txBody>
      </p:sp>
      <p:sp>
        <p:nvSpPr>
          <p:cNvPr id="10" name="Shape 8">
            <a:extLst>
              <a:ext uri="{FF2B5EF4-FFF2-40B4-BE49-F238E27FC236}">
                <a16:creationId xmlns:a16="http://schemas.microsoft.com/office/drawing/2014/main" id="{1DD570FC-52D3-49BE-F42E-84BC4AF39CF7}"/>
              </a:ext>
            </a:extLst>
          </p:cNvPr>
          <p:cNvSpPr/>
          <p:nvPr/>
        </p:nvSpPr>
        <p:spPr>
          <a:xfrm>
            <a:off x="-406668" y="1469778"/>
            <a:ext cx="10561320" cy="749808"/>
          </a:xfrm>
          <a:prstGeom prst="roundRect">
            <a:avLst>
              <a:gd name="adj" fmla="val 7317"/>
            </a:avLst>
          </a:prstGeom>
          <a:solidFill>
            <a:srgbClr val="F5F9FF"/>
          </a:solidFill>
          <a:ln w="12700">
            <a:solidFill>
              <a:srgbClr val="F5F9FF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691C317B-96AA-E095-D3B6-919452A400BC}"/>
              </a:ext>
            </a:extLst>
          </p:cNvPr>
          <p:cNvSpPr/>
          <p:nvPr/>
        </p:nvSpPr>
        <p:spPr>
          <a:xfrm>
            <a:off x="1722922" y="1545335"/>
            <a:ext cx="8296977" cy="20265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0B3A74"/>
                </a:solidFill>
                <a:latin typeface="Aptos" pitchFamily="34" charset="0"/>
              </a:rPr>
              <a:t> JE VOUS REMERCIE DE VOTRE AIMABLE ATTENTION</a:t>
            </a:r>
            <a:endParaRPr lang="en-US" sz="3600" dirty="0"/>
          </a:p>
        </p:txBody>
      </p:sp>
      <p:sp>
        <p:nvSpPr>
          <p:cNvPr id="12" name="Text 10">
            <a:extLst>
              <a:ext uri="{FF2B5EF4-FFF2-40B4-BE49-F238E27FC236}">
                <a16:creationId xmlns:a16="http://schemas.microsoft.com/office/drawing/2014/main" id="{7B7C6CBA-FD73-C7EB-ED5D-47855E5CE69E}"/>
              </a:ext>
            </a:extLst>
          </p:cNvPr>
          <p:cNvSpPr/>
          <p:nvPr/>
        </p:nvSpPr>
        <p:spPr>
          <a:xfrm>
            <a:off x="987552" y="1837944"/>
            <a:ext cx="10232136" cy="219456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t"/>
          <a:lstStyle/>
          <a:p>
            <a:pPr marL="0" indent="0">
              <a:buNone/>
            </a:pPr>
            <a:endParaRPr lang="en-US" sz="1240" dirty="0"/>
          </a:p>
        </p:txBody>
      </p:sp>
      <p:sp>
        <p:nvSpPr>
          <p:cNvPr id="14" name="Text 12">
            <a:extLst>
              <a:ext uri="{FF2B5EF4-FFF2-40B4-BE49-F238E27FC236}">
                <a16:creationId xmlns:a16="http://schemas.microsoft.com/office/drawing/2014/main" id="{4D81C567-DFBE-0C89-8D12-9769D73471EE}"/>
              </a:ext>
            </a:extLst>
          </p:cNvPr>
          <p:cNvSpPr/>
          <p:nvPr/>
        </p:nvSpPr>
        <p:spPr>
          <a:xfrm>
            <a:off x="987552" y="2414016"/>
            <a:ext cx="102321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350" dirty="0"/>
          </a:p>
        </p:txBody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FC51B7F7-F63C-2202-BE2E-5F93209E0905}"/>
              </a:ext>
            </a:extLst>
          </p:cNvPr>
          <p:cNvSpPr/>
          <p:nvPr/>
        </p:nvSpPr>
        <p:spPr>
          <a:xfrm>
            <a:off x="987552" y="2706624"/>
            <a:ext cx="10232136" cy="219456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t"/>
          <a:lstStyle/>
          <a:p>
            <a:pPr marL="0" indent="0">
              <a:buNone/>
            </a:pPr>
            <a:endParaRPr lang="en-US" sz="1240" dirty="0"/>
          </a:p>
        </p:txBody>
      </p:sp>
      <p:sp>
        <p:nvSpPr>
          <p:cNvPr id="20" name="Text 18">
            <a:extLst>
              <a:ext uri="{FF2B5EF4-FFF2-40B4-BE49-F238E27FC236}">
                <a16:creationId xmlns:a16="http://schemas.microsoft.com/office/drawing/2014/main" id="{B3C1A0A6-9EA0-014C-D6DE-EFDF048B2A85}"/>
              </a:ext>
            </a:extLst>
          </p:cNvPr>
          <p:cNvSpPr/>
          <p:nvPr/>
        </p:nvSpPr>
        <p:spPr>
          <a:xfrm>
            <a:off x="987552" y="4151376"/>
            <a:ext cx="102321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350" dirty="0"/>
          </a:p>
        </p:txBody>
      </p:sp>
      <p:sp>
        <p:nvSpPr>
          <p:cNvPr id="21" name="Text 19">
            <a:extLst>
              <a:ext uri="{FF2B5EF4-FFF2-40B4-BE49-F238E27FC236}">
                <a16:creationId xmlns:a16="http://schemas.microsoft.com/office/drawing/2014/main" id="{F71E861D-039A-1A08-404D-C96938ADEFA0}"/>
              </a:ext>
            </a:extLst>
          </p:cNvPr>
          <p:cNvSpPr/>
          <p:nvPr/>
        </p:nvSpPr>
        <p:spPr>
          <a:xfrm>
            <a:off x="987552" y="4443984"/>
            <a:ext cx="10232136" cy="219456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t"/>
          <a:lstStyle/>
          <a:p>
            <a:pPr marL="0" indent="0">
              <a:buNone/>
            </a:pPr>
            <a:r>
              <a:rPr lang="en-US" sz="124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.</a:t>
            </a:r>
            <a:endParaRPr lang="en-US" sz="1240" dirty="0"/>
          </a:p>
        </p:txBody>
      </p:sp>
      <p:sp>
        <p:nvSpPr>
          <p:cNvPr id="22" name="Shape 20">
            <a:extLst>
              <a:ext uri="{FF2B5EF4-FFF2-40B4-BE49-F238E27FC236}">
                <a16:creationId xmlns:a16="http://schemas.microsoft.com/office/drawing/2014/main" id="{D0C53106-2D59-BBA6-F589-9A474B632120}"/>
              </a:ext>
            </a:extLst>
          </p:cNvPr>
          <p:cNvSpPr/>
          <p:nvPr/>
        </p:nvSpPr>
        <p:spPr>
          <a:xfrm>
            <a:off x="204537" y="4016622"/>
            <a:ext cx="10561320" cy="390786"/>
          </a:xfrm>
          <a:prstGeom prst="roundRect">
            <a:avLst>
              <a:gd name="adj" fmla="val 7317"/>
            </a:avLst>
          </a:prstGeom>
          <a:solidFill>
            <a:srgbClr val="F5F9FF"/>
          </a:solidFill>
          <a:ln w="12700">
            <a:solidFill>
              <a:srgbClr val="F5F9FF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3" name="Text 21">
            <a:extLst>
              <a:ext uri="{FF2B5EF4-FFF2-40B4-BE49-F238E27FC236}">
                <a16:creationId xmlns:a16="http://schemas.microsoft.com/office/drawing/2014/main" id="{02DB0065-35E0-9A6A-DD91-6ACC84DDDE5A}"/>
              </a:ext>
            </a:extLst>
          </p:cNvPr>
          <p:cNvSpPr/>
          <p:nvPr/>
        </p:nvSpPr>
        <p:spPr>
          <a:xfrm>
            <a:off x="987552" y="5020056"/>
            <a:ext cx="102321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350" dirty="0"/>
          </a:p>
        </p:txBody>
      </p:sp>
      <p:sp>
        <p:nvSpPr>
          <p:cNvPr id="24" name="Text 22">
            <a:extLst>
              <a:ext uri="{FF2B5EF4-FFF2-40B4-BE49-F238E27FC236}">
                <a16:creationId xmlns:a16="http://schemas.microsoft.com/office/drawing/2014/main" id="{67D15806-63CB-E58A-EEEA-B4B7F1DE86BB}"/>
              </a:ext>
            </a:extLst>
          </p:cNvPr>
          <p:cNvSpPr/>
          <p:nvPr/>
        </p:nvSpPr>
        <p:spPr>
          <a:xfrm>
            <a:off x="987552" y="5312664"/>
            <a:ext cx="10232136" cy="219456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t"/>
          <a:lstStyle/>
          <a:p>
            <a:pPr marL="0" indent="0">
              <a:buNone/>
            </a:pPr>
            <a:r>
              <a:rPr lang="en-US" sz="124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.</a:t>
            </a:r>
            <a:endParaRPr lang="en-US" sz="1240" dirty="0"/>
          </a:p>
        </p:txBody>
      </p:sp>
      <p:sp>
        <p:nvSpPr>
          <p:cNvPr id="25" name="Shape 23">
            <a:extLst>
              <a:ext uri="{FF2B5EF4-FFF2-40B4-BE49-F238E27FC236}">
                <a16:creationId xmlns:a16="http://schemas.microsoft.com/office/drawing/2014/main" id="{C61095D6-E960-14DC-28FC-969254F78BCA}"/>
              </a:ext>
            </a:extLst>
          </p:cNvPr>
          <p:cNvSpPr/>
          <p:nvPr/>
        </p:nvSpPr>
        <p:spPr>
          <a:xfrm>
            <a:off x="-406668" y="6141399"/>
            <a:ext cx="10515600" cy="420624"/>
          </a:xfrm>
          <a:prstGeom prst="roundRect">
            <a:avLst>
              <a:gd name="adj" fmla="val 13043"/>
            </a:avLst>
          </a:prstGeom>
          <a:solidFill>
            <a:srgbClr val="0B3A74"/>
          </a:solidFill>
          <a:ln w="12700">
            <a:solidFill>
              <a:srgbClr val="0B3A74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</p:sp>
    </p:spTree>
    <p:extLst>
      <p:ext uri="{BB962C8B-B14F-4D97-AF65-F5344CB8AC3E}">
        <p14:creationId xmlns:p14="http://schemas.microsoft.com/office/powerpoint/2010/main" val="3729644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0B3A74"/>
          </a:solidFill>
          <a:ln w="12700">
            <a:solidFill>
              <a:srgbClr val="0B3A7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0B3A74"/>
          </a:solidFill>
          <a:ln w="12700">
            <a:solidFill>
              <a:srgbClr val="0B3A7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6601968"/>
            <a:ext cx="3474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RAA 2025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1521440" y="6565392"/>
            <a:ext cx="411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680960" y="6601968"/>
            <a:ext cx="32918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Source : Rapport annuel d’avancement 2025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411480" y="411480"/>
            <a:ext cx="201168" cy="594360"/>
          </a:xfrm>
          <a:prstGeom prst="roundRect">
            <a:avLst>
              <a:gd name="adj" fmla="val 18182"/>
            </a:avLst>
          </a:prstGeom>
          <a:solidFill>
            <a:srgbClr val="1E63B5"/>
          </a:solidFill>
          <a:ln w="12700">
            <a:solidFill>
              <a:srgbClr val="1E63B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384048"/>
            <a:ext cx="8778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B3A74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1. Contexte de l’année 2025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749808" y="822960"/>
            <a:ext cx="10241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E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Une année de réactivation, sous contrainte institutionnelle et politique.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640080" y="1234440"/>
            <a:ext cx="5440680" cy="4389120"/>
          </a:xfrm>
          <a:prstGeom prst="roundRect">
            <a:avLst>
              <a:gd name="adj" fmla="val 1250"/>
            </a:avLst>
          </a:prstGeom>
          <a:solidFill>
            <a:srgbClr val="F5F9FF"/>
          </a:solidFill>
          <a:ln w="12700">
            <a:solidFill>
              <a:srgbClr val="F5F9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04672" y="1344168"/>
            <a:ext cx="511149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Contexte de mise en œuvre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804672" y="1627632"/>
            <a:ext cx="5111496" cy="3886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30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 RAA 2025 s’inscrit dans la mise en œuvre de la Norme ITIE 2023 et des mesures correctives issues de la dernière validation.
</a:t>
            </a:r>
            <a:r>
              <a:rPr lang="en-US" sz="130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30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 Plan de Travail 2025 a été adopté en avril après un processus de consultation inclusif impliquant les parties prenantes.
</a:t>
            </a:r>
            <a:r>
              <a:rPr lang="en-US" sz="130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30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L’année a été marquée par l’élection présidentielle et des violences post-électorales, dans un climat institutionnel exigeant.
</a:t>
            </a:r>
            <a:r>
              <a:rPr lang="en-US" sz="130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30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Après la suspension du pays en février 2024, la mission du Secrétariat international en mai 2025 a relancé la préparation de l’évaluation ciblée.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355080" y="1234440"/>
            <a:ext cx="5166360" cy="4389120"/>
          </a:xfrm>
          <a:prstGeom prst="roundRect">
            <a:avLst>
              <a:gd name="adj" fmla="val 1250"/>
            </a:avLst>
          </a:prstGeom>
          <a:solidFill>
            <a:srgbClr val="EAF3FF"/>
          </a:solidFill>
          <a:ln w="12700">
            <a:solidFill>
              <a:srgbClr val="EAF3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19672" y="1344168"/>
            <a:ext cx="48371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Ce qui a changé en 2025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519672" y="1627632"/>
            <a:ext cx="4837176" cy="3886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30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Création de l’Unité Technique Opérationnelle provisoire et remise des contrats au personnel.
</a:t>
            </a:r>
            <a:r>
              <a:rPr lang="en-US" sz="130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30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15 sessions du Comité ITIE et mise en place de trois groupes de travail : GTSEC, GPA et groupe de relecture des rapports ITIE.
</a:t>
            </a:r>
            <a:r>
              <a:rPr lang="en-US" sz="130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30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Publication du rapport ITIE 2022 en mars, puis du rapport ITIE 2023 en décembre, rétablissant la ponctualité du reporting.
</a:t>
            </a:r>
            <a:r>
              <a:rPr lang="en-US" sz="130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30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Montée en charge de la communication et du dialogue multipartite autour des données extractives.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841248" y="5696712"/>
            <a:ext cx="10652760" cy="502920"/>
          </a:xfrm>
          <a:prstGeom prst="roundRect">
            <a:avLst>
              <a:gd name="adj" fmla="val 10909"/>
            </a:avLst>
          </a:prstGeom>
          <a:solidFill>
            <a:srgbClr val="0B3A74"/>
          </a:solidFill>
          <a:ln w="12700">
            <a:solidFill>
              <a:srgbClr val="0B3A74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1005840" y="5861304"/>
            <a:ext cx="10323576" cy="2286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Lecture de fond : </a:t>
            </a:r>
            <a:r>
              <a:rPr lang="en-US" sz="125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2025 a  </a:t>
            </a:r>
            <a:r>
              <a:rPr lang="en-US" sz="125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été une </a:t>
            </a:r>
            <a:r>
              <a:rPr lang="en-US" sz="1250" dirty="0" err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année</a:t>
            </a:r>
            <a:r>
              <a:rPr lang="en-US" sz="125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de repositionnement stratégique avant l’évaluation ciblée.</a:t>
            </a:r>
            <a:endParaRPr lang="en-US" sz="12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0B3A74"/>
          </a:solidFill>
          <a:ln w="12700">
            <a:solidFill>
              <a:srgbClr val="0B3A7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0B3A74"/>
          </a:solidFill>
          <a:ln w="12700">
            <a:solidFill>
              <a:srgbClr val="0B3A7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6601968"/>
            <a:ext cx="3474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RAA 2025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1521440" y="6565392"/>
            <a:ext cx="411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680960" y="6601968"/>
            <a:ext cx="32918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Source : Rapport annuel d’avancement 2025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411480" y="411480"/>
            <a:ext cx="201168" cy="594360"/>
          </a:xfrm>
          <a:prstGeom prst="roundRect">
            <a:avLst>
              <a:gd name="adj" fmla="val 18182"/>
            </a:avLst>
          </a:prstGeom>
          <a:solidFill>
            <a:srgbClr val="1E63B5"/>
          </a:solidFill>
          <a:ln w="12700">
            <a:solidFill>
              <a:srgbClr val="1E63B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384048"/>
            <a:ext cx="8778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B3A74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2. Priorités du Plan de Travail 2025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749808" y="822960"/>
            <a:ext cx="10241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E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 PTA 2025 a été conçu pour préparer l’évaluation ciblée du Cameroun à l’ITIE.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731520" y="1170432"/>
            <a:ext cx="10744200" cy="640080"/>
          </a:xfrm>
          <a:prstGeom prst="roundRect">
            <a:avLst>
              <a:gd name="adj" fmla="val 8571"/>
            </a:avLst>
          </a:prstGeom>
          <a:solidFill>
            <a:srgbClr val="0B3A74"/>
          </a:solidFill>
          <a:ln w="12700">
            <a:solidFill>
              <a:srgbClr val="0B3A74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896112" y="1335024"/>
            <a:ext cx="10415016" cy="36576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t"/>
          <a:lstStyle/>
          <a:p>
            <a:pPr marL="0" indent="0">
              <a:buNone/>
            </a:pPr>
            <a:r>
              <a:rPr lang="en-US" sz="132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Objectif général : préparer l’évaluation ciblée du Cameroun à l’ITIE en assurant une gestion transparente, durable et inclusive du secteur extractif, conformément à la Norme ITIE 2023.</a:t>
            </a:r>
            <a:endParaRPr lang="en-US" sz="1320" dirty="0"/>
          </a:p>
        </p:txBody>
      </p:sp>
      <p:sp>
        <p:nvSpPr>
          <p:cNvPr id="12" name="Shape 10"/>
          <p:cNvSpPr/>
          <p:nvPr/>
        </p:nvSpPr>
        <p:spPr>
          <a:xfrm>
            <a:off x="731520" y="2057400"/>
            <a:ext cx="3566160" cy="3611880"/>
          </a:xfrm>
          <a:prstGeom prst="roundRect">
            <a:avLst>
              <a:gd name="adj" fmla="val 1538"/>
            </a:avLst>
          </a:prstGeom>
          <a:solidFill>
            <a:srgbClr val="F5F9FF"/>
          </a:solidFill>
          <a:ln w="12700">
            <a:solidFill>
              <a:srgbClr val="F5F9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96112" y="1901952"/>
            <a:ext cx="3236976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AXE 1 — Engagement  des parties </a:t>
            </a:r>
            <a:r>
              <a:rPr lang="en-US" sz="1400" b="1" dirty="0" err="1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prenantes</a:t>
            </a:r>
            <a:r>
              <a:rPr lang="en-US" sz="140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 &amp; débat public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896112" y="2450592"/>
            <a:ext cx="3236976" cy="310896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t"/>
          <a:lstStyle/>
          <a:p>
            <a:pPr marL="0" indent="0">
              <a:buNone/>
            </a:pPr>
            <a:r>
              <a:rPr lang="en-US" sz="122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22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Renforcer l’implication de l’État, des entreprises et de la société civile.
</a:t>
            </a:r>
            <a:r>
              <a:rPr lang="en-US" sz="122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22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Garantir une supervision multipartite inclusive, transparente et équilibrée.
</a:t>
            </a:r>
            <a:r>
              <a:rPr lang="en-US" sz="122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22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Améliorer la compréhension des données ITIE et préparer l’évaluation ciblée sur l’engagement des parties prenantes.</a:t>
            </a:r>
            <a:endParaRPr lang="en-US" sz="1220" dirty="0"/>
          </a:p>
        </p:txBody>
      </p:sp>
      <p:sp>
        <p:nvSpPr>
          <p:cNvPr id="15" name="Shape 13"/>
          <p:cNvSpPr/>
          <p:nvPr/>
        </p:nvSpPr>
        <p:spPr>
          <a:xfrm>
            <a:off x="4526280" y="2057400"/>
            <a:ext cx="3566160" cy="3611880"/>
          </a:xfrm>
          <a:prstGeom prst="roundRect">
            <a:avLst>
              <a:gd name="adj" fmla="val 1538"/>
            </a:avLst>
          </a:prstGeom>
          <a:solidFill>
            <a:srgbClr val="EAF3FF"/>
          </a:solidFill>
          <a:ln w="12700">
            <a:solidFill>
              <a:srgbClr val="EAF3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690872" y="2167128"/>
            <a:ext cx="32369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AXE 2 — Transparence &amp; accès à l’information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690872" y="2450592"/>
            <a:ext cx="3236976" cy="310896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t"/>
          <a:lstStyle/>
          <a:p>
            <a:pPr marL="0" indent="0">
              <a:buNone/>
            </a:pPr>
            <a:r>
              <a:rPr lang="en-US" sz="122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22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Produire des rapports ITIE conformes et avancer vers l’intégration des données.
</a:t>
            </a:r>
            <a:r>
              <a:rPr lang="en-US" sz="122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22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Appuyer les réformes sur le cadre juridique, fiscal, financier et environnemental.
</a:t>
            </a:r>
            <a:r>
              <a:rPr lang="en-US" sz="122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22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Traiter des priorités sensibles : corruption, bénéficiaire effectif, transition énergétique et EMAPE.</a:t>
            </a:r>
            <a:endParaRPr lang="en-US" sz="1220" dirty="0"/>
          </a:p>
        </p:txBody>
      </p:sp>
      <p:sp>
        <p:nvSpPr>
          <p:cNvPr id="18" name="Shape 16"/>
          <p:cNvSpPr/>
          <p:nvPr/>
        </p:nvSpPr>
        <p:spPr>
          <a:xfrm>
            <a:off x="8321040" y="2057400"/>
            <a:ext cx="3154680" cy="3611880"/>
          </a:xfrm>
          <a:prstGeom prst="roundRect">
            <a:avLst>
              <a:gd name="adj" fmla="val 1739"/>
            </a:avLst>
          </a:prstGeom>
          <a:solidFill>
            <a:srgbClr val="F5F9FF"/>
          </a:solidFill>
          <a:ln w="12700">
            <a:solidFill>
              <a:srgbClr val="F5F9F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485632" y="2167128"/>
            <a:ext cx="282549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AXE 3 — Résultats &amp; impact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8485632" y="2450592"/>
            <a:ext cx="2825496" cy="310896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t"/>
          <a:lstStyle/>
          <a:p>
            <a:pPr marL="0" indent="0">
              <a:buNone/>
            </a:pPr>
            <a:r>
              <a:rPr lang="en-US" sz="122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22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Identifier les priorités nationales et planifier des réponses cohérentes.
</a:t>
            </a:r>
            <a:r>
              <a:rPr lang="en-US" sz="122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22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Mettre en place un examen annuel transparent et participatif des progrès.
</a:t>
            </a:r>
            <a:r>
              <a:rPr lang="en-US" sz="122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22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Documenter l’impact de l’ITIE et les recommandations non mises en œuvre.</a:t>
            </a:r>
            <a:endParaRPr lang="en-US" sz="1220" dirty="0"/>
          </a:p>
        </p:txBody>
      </p:sp>
      <p:sp>
        <p:nvSpPr>
          <p:cNvPr id="21" name="Shape 19"/>
          <p:cNvSpPr/>
          <p:nvPr/>
        </p:nvSpPr>
        <p:spPr>
          <a:xfrm>
            <a:off x="841248" y="5852160"/>
            <a:ext cx="2240280" cy="292608"/>
          </a:xfrm>
          <a:prstGeom prst="roundRect">
            <a:avLst>
              <a:gd name="adj" fmla="val 15625"/>
            </a:avLst>
          </a:prstGeom>
          <a:solidFill>
            <a:srgbClr val="D6E8FF"/>
          </a:solidFill>
          <a:ln w="12700">
            <a:solidFill>
              <a:srgbClr val="D6E8F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14400" y="5902452"/>
            <a:ext cx="209397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2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 activités sur l’Axe 1</a:t>
            </a:r>
            <a:endParaRPr lang="en-US" sz="1020" dirty="0"/>
          </a:p>
        </p:txBody>
      </p:sp>
      <p:sp>
        <p:nvSpPr>
          <p:cNvPr id="23" name="Shape 21"/>
          <p:cNvSpPr/>
          <p:nvPr/>
        </p:nvSpPr>
        <p:spPr>
          <a:xfrm>
            <a:off x="3218688" y="5852160"/>
            <a:ext cx="2240280" cy="292608"/>
          </a:xfrm>
          <a:prstGeom prst="roundRect">
            <a:avLst>
              <a:gd name="adj" fmla="val 15625"/>
            </a:avLst>
          </a:prstGeom>
          <a:solidFill>
            <a:srgbClr val="D6E8FF"/>
          </a:solidFill>
          <a:ln w="12700">
            <a:solidFill>
              <a:srgbClr val="D6E8F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291840" y="5902452"/>
            <a:ext cx="209397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2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Transparence au cœur de l’Axe 2</a:t>
            </a:r>
            <a:endParaRPr lang="en-US" sz="1020" dirty="0"/>
          </a:p>
        </p:txBody>
      </p:sp>
      <p:sp>
        <p:nvSpPr>
          <p:cNvPr id="25" name="Shape 23"/>
          <p:cNvSpPr/>
          <p:nvPr/>
        </p:nvSpPr>
        <p:spPr>
          <a:xfrm>
            <a:off x="5596128" y="5852160"/>
            <a:ext cx="2468880" cy="292608"/>
          </a:xfrm>
          <a:prstGeom prst="roundRect">
            <a:avLst>
              <a:gd name="adj" fmla="val 15625"/>
            </a:avLst>
          </a:prstGeom>
          <a:solidFill>
            <a:srgbClr val="D6E8FF"/>
          </a:solidFill>
          <a:ln w="12700">
            <a:solidFill>
              <a:srgbClr val="D6E8F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669280" y="5902452"/>
            <a:ext cx="232257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2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Impact encore fragile sur l’Axe 3</a:t>
            </a:r>
            <a:endParaRPr lang="en-US" sz="102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0B3A74"/>
          </a:solidFill>
          <a:ln w="12700">
            <a:solidFill>
              <a:srgbClr val="0B3A7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0B3A74"/>
          </a:solidFill>
          <a:ln w="12700">
            <a:solidFill>
              <a:srgbClr val="0B3A7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6601968"/>
            <a:ext cx="3474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RAA 2025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1521440" y="6565392"/>
            <a:ext cx="411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04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680960" y="6601968"/>
            <a:ext cx="32918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Source : Rapport annuel d’avancement 2025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411480" y="411480"/>
            <a:ext cx="201168" cy="594360"/>
          </a:xfrm>
          <a:prstGeom prst="roundRect">
            <a:avLst>
              <a:gd name="adj" fmla="val 18182"/>
            </a:avLst>
          </a:prstGeom>
          <a:solidFill>
            <a:srgbClr val="1E63B5"/>
          </a:solidFill>
          <a:ln w="12700">
            <a:solidFill>
              <a:srgbClr val="1E63B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384048"/>
            <a:ext cx="8778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B3A74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3. Efforts documentés des entreprises et de la société civile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749808" y="822960"/>
            <a:ext cx="10241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E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 rapport montre que les résultats 2025 n’ont pas été portés par le  GMP et son </a:t>
            </a:r>
            <a:r>
              <a:rPr lang="en-US" sz="1150" dirty="0" err="1">
                <a:solidFill>
                  <a:srgbClr val="5E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Secrétariat</a:t>
            </a:r>
            <a:r>
              <a:rPr lang="en-US" sz="1150" dirty="0">
                <a:solidFill>
                  <a:srgbClr val="5E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Permanent.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749808" y="1234440"/>
            <a:ext cx="5440680" cy="4892040"/>
          </a:xfrm>
          <a:prstGeom prst="roundRect">
            <a:avLst>
              <a:gd name="adj" fmla="val 1121"/>
            </a:avLst>
          </a:prstGeom>
          <a:solidFill>
            <a:srgbClr val="EAF3FF"/>
          </a:solidFill>
          <a:ln w="12700">
            <a:solidFill>
              <a:srgbClr val="EAF3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14400" y="1344168"/>
            <a:ext cx="511149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Entreprises extractives / Collège des entreprises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914400" y="1627632"/>
            <a:ext cx="5111496" cy="438912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t"/>
          <a:lstStyle/>
          <a:p>
            <a:pPr marL="0" indent="0">
              <a:buNone/>
            </a:pPr>
            <a:r>
              <a:rPr lang="en-US" sz="124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24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Actualisation du protocole de coordination du collège des entreprises des hydrocarbures et publication en ligne.
</a:t>
            </a:r>
            <a:r>
              <a:rPr lang="en-US" sz="124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24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Mise en place d’un forum WhatsApp des entreprises du secteur des hydrocarbures et d’un système de suivi de la participation.
</a:t>
            </a:r>
            <a:r>
              <a:rPr lang="en-US" sz="124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24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COTCO a ouvert sur son site un </a:t>
            </a:r>
            <a:r>
              <a:rPr lang="en-US" sz="1240" dirty="0" err="1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espace</a:t>
            </a:r>
            <a:r>
              <a:rPr lang="en-US" sz="124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ITIE publiant des informations issues des rapports.
</a:t>
            </a:r>
            <a:r>
              <a:rPr lang="en-US" sz="124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24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COTCO et ADDAX ont participé au GPA, dédié à la mise en œuvre de la stratégie nationale de communication.
</a:t>
            </a:r>
            <a:r>
              <a:rPr lang="en-US" sz="124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24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Plusieurs entreprises membres du Comité ont rappelé l’existence de politiques internes de lutte contre la corruption.</a:t>
            </a:r>
            <a:endParaRPr lang="en-US" sz="1240" dirty="0"/>
          </a:p>
        </p:txBody>
      </p:sp>
      <p:sp>
        <p:nvSpPr>
          <p:cNvPr id="13" name="Shape 11"/>
          <p:cNvSpPr/>
          <p:nvPr/>
        </p:nvSpPr>
        <p:spPr>
          <a:xfrm>
            <a:off x="6382512" y="1234440"/>
            <a:ext cx="5074920" cy="4892040"/>
          </a:xfrm>
          <a:prstGeom prst="roundRect">
            <a:avLst>
              <a:gd name="adj" fmla="val 1121"/>
            </a:avLst>
          </a:prstGeom>
          <a:solidFill>
            <a:srgbClr val="F5F9FF"/>
          </a:solidFill>
          <a:ln w="12700">
            <a:solidFill>
              <a:srgbClr val="F5F9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47104" y="1344168"/>
            <a:ext cx="47457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Société civile / Collège OSC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547104" y="1627632"/>
            <a:ext cx="4745736" cy="438912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t"/>
          <a:lstStyle/>
          <a:p>
            <a:pPr marL="0" indent="0">
              <a:buNone/>
            </a:pPr>
            <a:r>
              <a:rPr lang="en-US" sz="1225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225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Désignation par les pairs des représentants de la société civile, consolidant l’indépendance du collège.
</a:t>
            </a:r>
            <a:r>
              <a:rPr lang="en-US" sz="1225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225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33 chroniques radio ITIE diffusées ; 91 panélistes sensibilisés, dont 34 % de femmes.
</a:t>
            </a:r>
            <a:r>
              <a:rPr lang="en-US" sz="1225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225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Assemblée générale de la plateforme OSC : 21 organisations présentes sur 31 et adoption d’une feuille de route.
</a:t>
            </a:r>
            <a:r>
              <a:rPr lang="en-US" sz="1225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225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Participation à des formations et réseaux sous-régionaux sur la gouvernance extractive, le genre et la transition énergétique.
</a:t>
            </a:r>
            <a:r>
              <a:rPr lang="en-US" sz="1225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225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Actions de sensibilisation et de plaidoyer, dont une session touchant environ 5 000 personnes en août 2025.</a:t>
            </a:r>
            <a:endParaRPr lang="en-US" sz="1225" dirty="0"/>
          </a:p>
        </p:txBody>
      </p:sp>
      <p:sp>
        <p:nvSpPr>
          <p:cNvPr id="16" name="Shape 14"/>
          <p:cNvSpPr/>
          <p:nvPr/>
        </p:nvSpPr>
        <p:spPr>
          <a:xfrm>
            <a:off x="896112" y="6236208"/>
            <a:ext cx="10515600" cy="365760"/>
          </a:xfrm>
          <a:prstGeom prst="roundRect">
            <a:avLst>
              <a:gd name="adj" fmla="val 15000"/>
            </a:avLst>
          </a:prstGeom>
          <a:solidFill>
            <a:srgbClr val="0B3A74"/>
          </a:solidFill>
          <a:ln w="12700">
            <a:solidFill>
              <a:srgbClr val="0B3A74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1060704" y="6400800"/>
            <a:ext cx="10186416" cy="9144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t"/>
          <a:lstStyle/>
          <a:p>
            <a:pPr marL="0" indent="0">
              <a:buNone/>
            </a:pPr>
            <a:r>
              <a:rPr lang="en-US" sz="118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Enjeu pour le Comité : mieux convertir ces efforts de mobilisation en résultats mesurables, tracés et financés dans le PTA suivant.</a:t>
            </a:r>
            <a:endParaRPr lang="en-US" sz="118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0B3A74"/>
          </a:solidFill>
          <a:ln w="12700">
            <a:solidFill>
              <a:srgbClr val="0B3A7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0B3A74"/>
          </a:solidFill>
          <a:ln w="12700">
            <a:solidFill>
              <a:srgbClr val="0B3A7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6601968"/>
            <a:ext cx="3474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RAA 2025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1521440" y="6565392"/>
            <a:ext cx="411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05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680960" y="6601968"/>
            <a:ext cx="32918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Source : Rapport annuel d’avancement 2025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411480" y="411480"/>
            <a:ext cx="201168" cy="594360"/>
          </a:xfrm>
          <a:prstGeom prst="roundRect">
            <a:avLst>
              <a:gd name="adj" fmla="val 18182"/>
            </a:avLst>
          </a:prstGeom>
          <a:solidFill>
            <a:srgbClr val="1E63B5"/>
          </a:solidFill>
          <a:ln w="12700">
            <a:solidFill>
              <a:srgbClr val="1E63B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384048"/>
            <a:ext cx="8778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B3A74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4. Taux d’exécution du PTA 2025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749808" y="822960"/>
            <a:ext cx="10241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E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Lecture simple : 66,3 % des activités ont été engagées (faites ou en cours).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777240" y="1417320"/>
            <a:ext cx="2880360" cy="2880360"/>
          </a:xfrm>
          <a:prstGeom prst="roundRect">
            <a:avLst>
              <a:gd name="adj" fmla="val 3810"/>
            </a:avLst>
          </a:prstGeom>
          <a:solidFill>
            <a:srgbClr val="0B3A74"/>
          </a:solidFill>
          <a:ln w="12700">
            <a:solidFill>
              <a:srgbClr val="0B3A7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024128" y="1965960"/>
            <a:ext cx="2377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66,3 %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1005840" y="2670048"/>
            <a:ext cx="2423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50" dirty="0">
                <a:solidFill>
                  <a:srgbClr val="DDE9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taux global</a:t>
            </a:r>
            <a:endParaRPr lang="en-US" sz="1450" dirty="0"/>
          </a:p>
          <a:p>
            <a:pPr marL="0" indent="0" algn="ctr">
              <a:buNone/>
            </a:pPr>
            <a:r>
              <a:rPr lang="en-US" sz="1450" dirty="0">
                <a:solidFill>
                  <a:srgbClr val="DDE9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d’activités engagées</a:t>
            </a:r>
            <a:endParaRPr lang="en-US" sz="1450" dirty="0"/>
          </a:p>
        </p:txBody>
      </p:sp>
      <p:sp>
        <p:nvSpPr>
          <p:cNvPr id="13" name="Shape 11"/>
          <p:cNvSpPr/>
          <p:nvPr/>
        </p:nvSpPr>
        <p:spPr>
          <a:xfrm>
            <a:off x="841248" y="4526280"/>
            <a:ext cx="2743200" cy="960120"/>
          </a:xfrm>
          <a:prstGeom prst="roundRect">
            <a:avLst>
              <a:gd name="adj" fmla="val 5714"/>
            </a:avLst>
          </a:prstGeom>
          <a:solidFill>
            <a:srgbClr val="EAF3FF"/>
          </a:solidFill>
          <a:ln w="12700">
            <a:solidFill>
              <a:srgbClr val="EAF3FF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1005840" y="4654296"/>
            <a:ext cx="2414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Lecture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1005840" y="4946904"/>
            <a:ext cx="2414016" cy="4297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t"/>
          <a:lstStyle/>
          <a:p>
            <a:pPr marL="0" indent="0">
              <a:buNone/>
            </a:pPr>
            <a:r>
              <a:rPr lang="en-US" sz="118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La dynamique est réelle, mais elle reste inégale selon les axes. L’Axe 1 tire la performance ; l’Axe 3 reste en retrait.</a:t>
            </a:r>
            <a:endParaRPr lang="en-US" sz="1180" dirty="0"/>
          </a:p>
        </p:txBody>
      </p:sp>
      <p:sp>
        <p:nvSpPr>
          <p:cNvPr id="16" name="Shape 14"/>
          <p:cNvSpPr/>
          <p:nvPr/>
        </p:nvSpPr>
        <p:spPr>
          <a:xfrm>
            <a:off x="3977640" y="1444752"/>
            <a:ext cx="2331720" cy="1572768"/>
          </a:xfrm>
          <a:prstGeom prst="roundRect">
            <a:avLst>
              <a:gd name="adj" fmla="val 3488"/>
            </a:avLst>
          </a:prstGeom>
          <a:solidFill>
            <a:srgbClr val="EAF3FF"/>
          </a:solidFill>
          <a:ln w="12700">
            <a:solidFill>
              <a:srgbClr val="EAF3FF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142232" y="1572768"/>
            <a:ext cx="20025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Axe 1</a:t>
            </a:r>
            <a:endParaRPr lang="en-US" sz="1550" dirty="0"/>
          </a:p>
        </p:txBody>
      </p:sp>
      <p:sp>
        <p:nvSpPr>
          <p:cNvPr id="18" name="Shape 16"/>
          <p:cNvSpPr/>
          <p:nvPr/>
        </p:nvSpPr>
        <p:spPr>
          <a:xfrm>
            <a:off x="4105656" y="1901952"/>
            <a:ext cx="594360" cy="804672"/>
          </a:xfrm>
          <a:prstGeom prst="roundRect">
            <a:avLst>
              <a:gd name="adj" fmla="val 7692"/>
            </a:avLst>
          </a:prstGeom>
          <a:solidFill>
            <a:srgbClr val="D6E8FF"/>
          </a:solidFill>
          <a:ln w="12700">
            <a:solidFill>
              <a:srgbClr val="D6E8F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105656" y="1938528"/>
            <a:ext cx="594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50" b="1" dirty="0">
                <a:solidFill>
                  <a:srgbClr val="0B3A74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54,55</a:t>
            </a:r>
            <a:endParaRPr lang="en-US" sz="1750" dirty="0"/>
          </a:p>
        </p:txBody>
      </p:sp>
      <p:sp>
        <p:nvSpPr>
          <p:cNvPr id="20" name="Text 18"/>
          <p:cNvSpPr/>
          <p:nvPr/>
        </p:nvSpPr>
        <p:spPr>
          <a:xfrm>
            <a:off x="4105656" y="2139696"/>
            <a:ext cx="59436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%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4105656" y="2359152"/>
            <a:ext cx="594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2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Fait</a:t>
            </a:r>
            <a:endParaRPr lang="en-US" sz="920" dirty="0"/>
          </a:p>
        </p:txBody>
      </p:sp>
      <p:sp>
        <p:nvSpPr>
          <p:cNvPr id="22" name="Shape 20"/>
          <p:cNvSpPr/>
          <p:nvPr/>
        </p:nvSpPr>
        <p:spPr>
          <a:xfrm>
            <a:off x="4782312" y="1901952"/>
            <a:ext cx="594360" cy="804672"/>
          </a:xfrm>
          <a:prstGeom prst="roundRect">
            <a:avLst>
              <a:gd name="adj" fmla="val 7692"/>
            </a:avLst>
          </a:prstGeom>
          <a:solidFill>
            <a:srgbClr val="F5F9FF"/>
          </a:solidFill>
          <a:ln w="12700">
            <a:solidFill>
              <a:srgbClr val="F5F9F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782312" y="1938528"/>
            <a:ext cx="594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50" b="1" dirty="0">
                <a:solidFill>
                  <a:srgbClr val="1E63B5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20,45</a:t>
            </a:r>
            <a:endParaRPr lang="en-US" sz="1750" dirty="0"/>
          </a:p>
        </p:txBody>
      </p:sp>
      <p:sp>
        <p:nvSpPr>
          <p:cNvPr id="24" name="Text 22"/>
          <p:cNvSpPr/>
          <p:nvPr/>
        </p:nvSpPr>
        <p:spPr>
          <a:xfrm>
            <a:off x="4782312" y="2139696"/>
            <a:ext cx="59436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%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4782312" y="2359152"/>
            <a:ext cx="594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2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En cours</a:t>
            </a:r>
            <a:endParaRPr lang="en-US" sz="920" dirty="0"/>
          </a:p>
        </p:txBody>
      </p:sp>
      <p:sp>
        <p:nvSpPr>
          <p:cNvPr id="26" name="Shape 24"/>
          <p:cNvSpPr/>
          <p:nvPr/>
        </p:nvSpPr>
        <p:spPr>
          <a:xfrm>
            <a:off x="5458968" y="1901952"/>
            <a:ext cx="594360" cy="804672"/>
          </a:xfrm>
          <a:prstGeom prst="roundRect">
            <a:avLst>
              <a:gd name="adj" fmla="val 7692"/>
            </a:avLst>
          </a:prstGeom>
          <a:solidFill>
            <a:srgbClr val="FCE7E7"/>
          </a:solidFill>
          <a:ln w="12700">
            <a:solidFill>
              <a:srgbClr val="FCE7E7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458968" y="1938528"/>
            <a:ext cx="594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50" b="1" dirty="0">
                <a:solidFill>
                  <a:srgbClr val="D64545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25,00</a:t>
            </a:r>
            <a:endParaRPr lang="en-US" sz="1750" dirty="0"/>
          </a:p>
        </p:txBody>
      </p:sp>
      <p:sp>
        <p:nvSpPr>
          <p:cNvPr id="28" name="Text 26"/>
          <p:cNvSpPr/>
          <p:nvPr/>
        </p:nvSpPr>
        <p:spPr>
          <a:xfrm>
            <a:off x="5458968" y="2139696"/>
            <a:ext cx="59436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D645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%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458968" y="2359152"/>
            <a:ext cx="594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2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Pas fait</a:t>
            </a:r>
            <a:endParaRPr lang="en-US" sz="920" dirty="0"/>
          </a:p>
        </p:txBody>
      </p:sp>
      <p:sp>
        <p:nvSpPr>
          <p:cNvPr id="30" name="Shape 28"/>
          <p:cNvSpPr/>
          <p:nvPr/>
        </p:nvSpPr>
        <p:spPr>
          <a:xfrm>
            <a:off x="6473952" y="1444752"/>
            <a:ext cx="2331720" cy="1572768"/>
          </a:xfrm>
          <a:prstGeom prst="roundRect">
            <a:avLst>
              <a:gd name="adj" fmla="val 3488"/>
            </a:avLst>
          </a:prstGeom>
          <a:solidFill>
            <a:srgbClr val="F5F9FF"/>
          </a:solidFill>
          <a:ln w="12700">
            <a:solidFill>
              <a:srgbClr val="F5F9FF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6638544" y="1572768"/>
            <a:ext cx="20025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Axe 2</a:t>
            </a:r>
            <a:endParaRPr lang="en-US" sz="1550" dirty="0"/>
          </a:p>
        </p:txBody>
      </p:sp>
      <p:sp>
        <p:nvSpPr>
          <p:cNvPr id="32" name="Shape 30"/>
          <p:cNvSpPr/>
          <p:nvPr/>
        </p:nvSpPr>
        <p:spPr>
          <a:xfrm>
            <a:off x="6601968" y="1901952"/>
            <a:ext cx="594360" cy="804672"/>
          </a:xfrm>
          <a:prstGeom prst="roundRect">
            <a:avLst>
              <a:gd name="adj" fmla="val 7692"/>
            </a:avLst>
          </a:prstGeom>
          <a:solidFill>
            <a:srgbClr val="D6E8FF"/>
          </a:solidFill>
          <a:ln w="12700">
            <a:solidFill>
              <a:srgbClr val="D6E8FF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601968" y="1938528"/>
            <a:ext cx="594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50" b="1" dirty="0">
                <a:solidFill>
                  <a:srgbClr val="0B3A74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36,36</a:t>
            </a:r>
            <a:endParaRPr lang="en-US" sz="1750" dirty="0"/>
          </a:p>
        </p:txBody>
      </p:sp>
      <p:sp>
        <p:nvSpPr>
          <p:cNvPr id="34" name="Text 32"/>
          <p:cNvSpPr/>
          <p:nvPr/>
        </p:nvSpPr>
        <p:spPr>
          <a:xfrm>
            <a:off x="6601968" y="2139696"/>
            <a:ext cx="59436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%</a:t>
            </a:r>
            <a:endParaRPr lang="en-US" sz="1050" dirty="0"/>
          </a:p>
        </p:txBody>
      </p:sp>
      <p:sp>
        <p:nvSpPr>
          <p:cNvPr id="35" name="Text 33"/>
          <p:cNvSpPr/>
          <p:nvPr/>
        </p:nvSpPr>
        <p:spPr>
          <a:xfrm>
            <a:off x="6601968" y="2359152"/>
            <a:ext cx="594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2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Fait</a:t>
            </a:r>
            <a:endParaRPr lang="en-US" sz="920" dirty="0"/>
          </a:p>
        </p:txBody>
      </p:sp>
      <p:sp>
        <p:nvSpPr>
          <p:cNvPr id="36" name="Shape 34"/>
          <p:cNvSpPr/>
          <p:nvPr/>
        </p:nvSpPr>
        <p:spPr>
          <a:xfrm>
            <a:off x="7278624" y="1901952"/>
            <a:ext cx="594360" cy="804672"/>
          </a:xfrm>
          <a:prstGeom prst="roundRect">
            <a:avLst>
              <a:gd name="adj" fmla="val 7692"/>
            </a:avLst>
          </a:prstGeom>
          <a:solidFill>
            <a:srgbClr val="F5F9FF"/>
          </a:solidFill>
          <a:ln w="12700">
            <a:solidFill>
              <a:srgbClr val="F5F9FF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7278624" y="1938528"/>
            <a:ext cx="594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50" b="1" dirty="0">
                <a:solidFill>
                  <a:srgbClr val="1E63B5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24,24</a:t>
            </a:r>
            <a:endParaRPr lang="en-US" sz="1750" dirty="0"/>
          </a:p>
        </p:txBody>
      </p:sp>
      <p:sp>
        <p:nvSpPr>
          <p:cNvPr id="38" name="Text 36"/>
          <p:cNvSpPr/>
          <p:nvPr/>
        </p:nvSpPr>
        <p:spPr>
          <a:xfrm>
            <a:off x="7278624" y="2139696"/>
            <a:ext cx="59436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%</a:t>
            </a:r>
            <a:endParaRPr lang="en-US" sz="1050" dirty="0"/>
          </a:p>
        </p:txBody>
      </p:sp>
      <p:sp>
        <p:nvSpPr>
          <p:cNvPr id="39" name="Text 37"/>
          <p:cNvSpPr/>
          <p:nvPr/>
        </p:nvSpPr>
        <p:spPr>
          <a:xfrm>
            <a:off x="7278624" y="2359152"/>
            <a:ext cx="594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2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En cours</a:t>
            </a:r>
            <a:endParaRPr lang="en-US" sz="920" dirty="0"/>
          </a:p>
        </p:txBody>
      </p:sp>
      <p:sp>
        <p:nvSpPr>
          <p:cNvPr id="40" name="Shape 38"/>
          <p:cNvSpPr/>
          <p:nvPr/>
        </p:nvSpPr>
        <p:spPr>
          <a:xfrm>
            <a:off x="7955280" y="1901952"/>
            <a:ext cx="594360" cy="804672"/>
          </a:xfrm>
          <a:prstGeom prst="roundRect">
            <a:avLst>
              <a:gd name="adj" fmla="val 7692"/>
            </a:avLst>
          </a:prstGeom>
          <a:solidFill>
            <a:srgbClr val="FCE7E7"/>
          </a:solidFill>
          <a:ln w="12700">
            <a:solidFill>
              <a:srgbClr val="FCE7E7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7955280" y="1938528"/>
            <a:ext cx="594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50" b="1" dirty="0">
                <a:solidFill>
                  <a:srgbClr val="D64545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39,39</a:t>
            </a:r>
            <a:endParaRPr lang="en-US" sz="1750" dirty="0"/>
          </a:p>
        </p:txBody>
      </p:sp>
      <p:sp>
        <p:nvSpPr>
          <p:cNvPr id="42" name="Text 40"/>
          <p:cNvSpPr/>
          <p:nvPr/>
        </p:nvSpPr>
        <p:spPr>
          <a:xfrm>
            <a:off x="7955280" y="2139696"/>
            <a:ext cx="59436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D645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%</a:t>
            </a:r>
            <a:endParaRPr lang="en-US" sz="1050" dirty="0"/>
          </a:p>
        </p:txBody>
      </p:sp>
      <p:sp>
        <p:nvSpPr>
          <p:cNvPr id="43" name="Text 41"/>
          <p:cNvSpPr/>
          <p:nvPr/>
        </p:nvSpPr>
        <p:spPr>
          <a:xfrm>
            <a:off x="7955280" y="2359152"/>
            <a:ext cx="594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2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Pas fait</a:t>
            </a:r>
            <a:endParaRPr lang="en-US" sz="920" dirty="0"/>
          </a:p>
        </p:txBody>
      </p:sp>
      <p:sp>
        <p:nvSpPr>
          <p:cNvPr id="44" name="Shape 42"/>
          <p:cNvSpPr/>
          <p:nvPr/>
        </p:nvSpPr>
        <p:spPr>
          <a:xfrm>
            <a:off x="8970264" y="1444752"/>
            <a:ext cx="2331720" cy="1572768"/>
          </a:xfrm>
          <a:prstGeom prst="roundRect">
            <a:avLst>
              <a:gd name="adj" fmla="val 3488"/>
            </a:avLst>
          </a:prstGeom>
          <a:solidFill>
            <a:srgbClr val="EAF3FF"/>
          </a:solidFill>
          <a:ln w="12700">
            <a:solidFill>
              <a:srgbClr val="EAF3FF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45" name="Text 43"/>
          <p:cNvSpPr/>
          <p:nvPr/>
        </p:nvSpPr>
        <p:spPr>
          <a:xfrm>
            <a:off x="9134856" y="1572768"/>
            <a:ext cx="20025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Axe 3</a:t>
            </a:r>
            <a:endParaRPr lang="en-US" sz="1550" dirty="0"/>
          </a:p>
        </p:txBody>
      </p:sp>
      <p:sp>
        <p:nvSpPr>
          <p:cNvPr id="46" name="Shape 44"/>
          <p:cNvSpPr/>
          <p:nvPr/>
        </p:nvSpPr>
        <p:spPr>
          <a:xfrm>
            <a:off x="9098280" y="1901952"/>
            <a:ext cx="594360" cy="804672"/>
          </a:xfrm>
          <a:prstGeom prst="roundRect">
            <a:avLst>
              <a:gd name="adj" fmla="val 7692"/>
            </a:avLst>
          </a:prstGeom>
          <a:solidFill>
            <a:srgbClr val="D6E8FF"/>
          </a:solidFill>
          <a:ln w="12700">
            <a:solidFill>
              <a:srgbClr val="D6E8FF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9098280" y="1938528"/>
            <a:ext cx="594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50" b="1" dirty="0">
                <a:solidFill>
                  <a:srgbClr val="0B3A74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25,00</a:t>
            </a:r>
            <a:endParaRPr lang="en-US" sz="1750" dirty="0"/>
          </a:p>
        </p:txBody>
      </p:sp>
      <p:sp>
        <p:nvSpPr>
          <p:cNvPr id="48" name="Text 46"/>
          <p:cNvSpPr/>
          <p:nvPr/>
        </p:nvSpPr>
        <p:spPr>
          <a:xfrm>
            <a:off x="9098280" y="2139696"/>
            <a:ext cx="59436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%</a:t>
            </a:r>
            <a:endParaRPr lang="en-US" sz="1050" dirty="0"/>
          </a:p>
        </p:txBody>
      </p:sp>
      <p:sp>
        <p:nvSpPr>
          <p:cNvPr id="49" name="Text 47"/>
          <p:cNvSpPr/>
          <p:nvPr/>
        </p:nvSpPr>
        <p:spPr>
          <a:xfrm>
            <a:off x="9098280" y="2359152"/>
            <a:ext cx="594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2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Fait</a:t>
            </a:r>
            <a:endParaRPr lang="en-US" sz="920" dirty="0"/>
          </a:p>
        </p:txBody>
      </p:sp>
      <p:sp>
        <p:nvSpPr>
          <p:cNvPr id="50" name="Shape 48"/>
          <p:cNvSpPr/>
          <p:nvPr/>
        </p:nvSpPr>
        <p:spPr>
          <a:xfrm>
            <a:off x="9774936" y="1901952"/>
            <a:ext cx="594360" cy="804672"/>
          </a:xfrm>
          <a:prstGeom prst="roundRect">
            <a:avLst>
              <a:gd name="adj" fmla="val 7692"/>
            </a:avLst>
          </a:prstGeom>
          <a:solidFill>
            <a:srgbClr val="F5F9FF"/>
          </a:solidFill>
          <a:ln w="12700">
            <a:solidFill>
              <a:srgbClr val="F5F9FF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9774936" y="1938528"/>
            <a:ext cx="594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50" b="1" dirty="0">
                <a:solidFill>
                  <a:srgbClr val="1E63B5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25,00</a:t>
            </a:r>
            <a:endParaRPr lang="en-US" sz="1750" dirty="0"/>
          </a:p>
        </p:txBody>
      </p:sp>
      <p:sp>
        <p:nvSpPr>
          <p:cNvPr id="52" name="Text 50"/>
          <p:cNvSpPr/>
          <p:nvPr/>
        </p:nvSpPr>
        <p:spPr>
          <a:xfrm>
            <a:off x="9774936" y="2139696"/>
            <a:ext cx="59436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%</a:t>
            </a:r>
            <a:endParaRPr lang="en-US" sz="1050" dirty="0"/>
          </a:p>
        </p:txBody>
      </p:sp>
      <p:sp>
        <p:nvSpPr>
          <p:cNvPr id="53" name="Text 51"/>
          <p:cNvSpPr/>
          <p:nvPr/>
        </p:nvSpPr>
        <p:spPr>
          <a:xfrm>
            <a:off x="9774936" y="2359152"/>
            <a:ext cx="594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2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En cours</a:t>
            </a:r>
            <a:endParaRPr lang="en-US" sz="920" dirty="0"/>
          </a:p>
        </p:txBody>
      </p:sp>
      <p:sp>
        <p:nvSpPr>
          <p:cNvPr id="54" name="Shape 52"/>
          <p:cNvSpPr/>
          <p:nvPr/>
        </p:nvSpPr>
        <p:spPr>
          <a:xfrm>
            <a:off x="10451592" y="1901952"/>
            <a:ext cx="594360" cy="804672"/>
          </a:xfrm>
          <a:prstGeom prst="roundRect">
            <a:avLst>
              <a:gd name="adj" fmla="val 7692"/>
            </a:avLst>
          </a:prstGeom>
          <a:solidFill>
            <a:srgbClr val="FCE7E7"/>
          </a:solidFill>
          <a:ln w="12700">
            <a:solidFill>
              <a:srgbClr val="FCE7E7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10451592" y="1938528"/>
            <a:ext cx="594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50" b="1" dirty="0">
                <a:solidFill>
                  <a:srgbClr val="D64545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50,00</a:t>
            </a:r>
            <a:endParaRPr lang="en-US" sz="1750" dirty="0"/>
          </a:p>
        </p:txBody>
      </p:sp>
      <p:sp>
        <p:nvSpPr>
          <p:cNvPr id="56" name="Text 54"/>
          <p:cNvSpPr/>
          <p:nvPr/>
        </p:nvSpPr>
        <p:spPr>
          <a:xfrm>
            <a:off x="10451592" y="2139696"/>
            <a:ext cx="59436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D645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%</a:t>
            </a:r>
            <a:endParaRPr lang="en-US" sz="1050" dirty="0"/>
          </a:p>
        </p:txBody>
      </p:sp>
      <p:sp>
        <p:nvSpPr>
          <p:cNvPr id="57" name="Text 55"/>
          <p:cNvSpPr/>
          <p:nvPr/>
        </p:nvSpPr>
        <p:spPr>
          <a:xfrm>
            <a:off x="10451592" y="2359152"/>
            <a:ext cx="594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2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Pas fait</a:t>
            </a:r>
            <a:endParaRPr lang="en-US" sz="920" dirty="0"/>
          </a:p>
        </p:txBody>
      </p:sp>
      <p:sp>
        <p:nvSpPr>
          <p:cNvPr id="58" name="Shape 56"/>
          <p:cNvSpPr/>
          <p:nvPr/>
        </p:nvSpPr>
        <p:spPr>
          <a:xfrm>
            <a:off x="3373414" y="3236976"/>
            <a:ext cx="7360920" cy="2240280"/>
          </a:xfrm>
          <a:prstGeom prst="roundRect">
            <a:avLst>
              <a:gd name="adj" fmla="val 2449"/>
            </a:avLst>
          </a:prstGeom>
          <a:solidFill>
            <a:srgbClr val="F7FAFF"/>
          </a:solidFill>
          <a:ln w="12700">
            <a:solidFill>
              <a:srgbClr val="E6EDF5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4142232" y="3355848"/>
            <a:ext cx="70317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Ce que disent les chiffres</a:t>
            </a:r>
            <a:endParaRPr lang="en-US" sz="1400" dirty="0"/>
          </a:p>
        </p:txBody>
      </p:sp>
      <p:sp>
        <p:nvSpPr>
          <p:cNvPr id="60" name="Text 58"/>
          <p:cNvSpPr/>
          <p:nvPr/>
        </p:nvSpPr>
        <p:spPr>
          <a:xfrm>
            <a:off x="4142232" y="3639312"/>
            <a:ext cx="7031736" cy="173736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t"/>
          <a:lstStyle/>
          <a:p>
            <a:pPr marL="0" indent="0">
              <a:buNone/>
            </a:pPr>
            <a:r>
              <a:rPr lang="en-US" sz="125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25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L’Axe 1 présente la meilleure dynamique d’exécution, avec plus de la moitié des actions déjà réalisées.
</a:t>
            </a:r>
            <a:r>
              <a:rPr lang="en-US" sz="125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25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L’Axe 2 progresse, mais le volume d’actions non faites reste élevé.
</a:t>
            </a:r>
            <a:r>
              <a:rPr lang="en-US" sz="125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25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L’Axe 3 est le plus faible : une action sur deux n’a pas encore démarré.</a:t>
            </a:r>
            <a:endParaRPr lang="en-US" sz="12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0B3A74"/>
          </a:solidFill>
          <a:ln w="12700">
            <a:solidFill>
              <a:srgbClr val="0B3A7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0B3A74"/>
          </a:solidFill>
          <a:ln w="12700">
            <a:solidFill>
              <a:srgbClr val="0B3A7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6601968"/>
            <a:ext cx="3474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RAA 2025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1521440" y="6565392"/>
            <a:ext cx="411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06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680960" y="6601968"/>
            <a:ext cx="32918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Source : Rapport annuel d’avancement 2025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411480" y="411480"/>
            <a:ext cx="201168" cy="594360"/>
          </a:xfrm>
          <a:prstGeom prst="roundRect">
            <a:avLst>
              <a:gd name="adj" fmla="val 18182"/>
            </a:avLst>
          </a:prstGeom>
          <a:solidFill>
            <a:srgbClr val="1E63B5"/>
          </a:solidFill>
          <a:ln w="12700">
            <a:solidFill>
              <a:srgbClr val="1E63B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384048"/>
            <a:ext cx="8778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B3A74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5. Taux de progrès et niveau d’atteinte des objectifs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749808" y="822960"/>
            <a:ext cx="10241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E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La vraie question n’est pas seulement “faire”, mais “à quel niveau de </a:t>
            </a:r>
            <a:r>
              <a:rPr lang="en-US" sz="1150" dirty="0" err="1">
                <a:solidFill>
                  <a:srgbClr val="5E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progrès</a:t>
            </a:r>
            <a:r>
              <a:rPr lang="en-US" sz="1150" dirty="0">
                <a:solidFill>
                  <a:srgbClr val="5E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?”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777240" y="132588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2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Répartition globale des niveaux d’avancement</a:t>
            </a:r>
            <a:endParaRPr lang="en-US" sz="1320" dirty="0"/>
          </a:p>
        </p:txBody>
      </p:sp>
      <p:sp>
        <p:nvSpPr>
          <p:cNvPr id="11" name="Shape 9"/>
          <p:cNvSpPr/>
          <p:nvPr/>
        </p:nvSpPr>
        <p:spPr>
          <a:xfrm>
            <a:off x="777240" y="1783080"/>
            <a:ext cx="1754400" cy="566928"/>
          </a:xfrm>
          <a:prstGeom prst="rect">
            <a:avLst/>
          </a:prstGeom>
          <a:solidFill>
            <a:srgbClr val="C7D5E7"/>
          </a:solidFill>
          <a:ln w="12700">
            <a:solidFill>
              <a:srgbClr val="C7D5E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77240" y="1911096"/>
            <a:ext cx="1754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2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34,57%</a:t>
            </a:r>
            <a:endParaRPr lang="en-US" sz="1020" dirty="0"/>
          </a:p>
        </p:txBody>
      </p:sp>
      <p:sp>
        <p:nvSpPr>
          <p:cNvPr id="13" name="Shape 11"/>
          <p:cNvSpPr/>
          <p:nvPr/>
        </p:nvSpPr>
        <p:spPr>
          <a:xfrm>
            <a:off x="2531640" y="1783080"/>
            <a:ext cx="62422" cy="566928"/>
          </a:xfrm>
          <a:prstGeom prst="rect">
            <a:avLst/>
          </a:prstGeom>
          <a:solidFill>
            <a:srgbClr val="E6EEF7"/>
          </a:solidFill>
          <a:ln w="12700">
            <a:solidFill>
              <a:srgbClr val="E6EEF7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2594061" y="1783080"/>
            <a:ext cx="689174" cy="566928"/>
          </a:xfrm>
          <a:prstGeom prst="rect">
            <a:avLst/>
          </a:prstGeom>
          <a:solidFill>
            <a:srgbClr val="BDD6F5"/>
          </a:solidFill>
          <a:ln w="12700">
            <a:solidFill>
              <a:srgbClr val="BDD6F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594061" y="1911096"/>
            <a:ext cx="68917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2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13,58%</a:t>
            </a:r>
            <a:endParaRPr lang="en-US" sz="1020" dirty="0"/>
          </a:p>
        </p:txBody>
      </p:sp>
      <p:sp>
        <p:nvSpPr>
          <p:cNvPr id="16" name="Shape 14"/>
          <p:cNvSpPr/>
          <p:nvPr/>
        </p:nvSpPr>
        <p:spPr>
          <a:xfrm>
            <a:off x="3283235" y="1783080"/>
            <a:ext cx="1942172" cy="566928"/>
          </a:xfrm>
          <a:prstGeom prst="rect">
            <a:avLst/>
          </a:prstGeom>
          <a:solidFill>
            <a:srgbClr val="5C9AE3"/>
          </a:solidFill>
          <a:ln w="12700">
            <a:solidFill>
              <a:srgbClr val="5C9AE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283235" y="1911096"/>
            <a:ext cx="19421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2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38,27%</a:t>
            </a:r>
            <a:endParaRPr lang="en-US" sz="1020" dirty="0"/>
          </a:p>
        </p:txBody>
      </p:sp>
      <p:sp>
        <p:nvSpPr>
          <p:cNvPr id="18" name="Shape 16"/>
          <p:cNvSpPr/>
          <p:nvPr/>
        </p:nvSpPr>
        <p:spPr>
          <a:xfrm>
            <a:off x="5225407" y="1783080"/>
            <a:ext cx="626753" cy="566928"/>
          </a:xfrm>
          <a:prstGeom prst="rect">
            <a:avLst/>
          </a:prstGeom>
          <a:solidFill>
            <a:srgbClr val="0B3A74"/>
          </a:solidFill>
          <a:ln w="12700">
            <a:solidFill>
              <a:srgbClr val="0B3A7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225407" y="1911096"/>
            <a:ext cx="626753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2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12,35%</a:t>
            </a:r>
            <a:endParaRPr lang="en-US" sz="1020" dirty="0"/>
          </a:p>
        </p:txBody>
      </p:sp>
      <p:sp>
        <p:nvSpPr>
          <p:cNvPr id="20" name="Shape 18"/>
          <p:cNvSpPr/>
          <p:nvPr/>
        </p:nvSpPr>
        <p:spPr>
          <a:xfrm>
            <a:off x="777240" y="2542032"/>
            <a:ext cx="1325880" cy="530352"/>
          </a:xfrm>
          <a:prstGeom prst="roundRect">
            <a:avLst>
              <a:gd name="adj" fmla="val 6897"/>
            </a:avLst>
          </a:prstGeom>
          <a:solidFill>
            <a:srgbClr val="F3F7FB"/>
          </a:solidFill>
          <a:ln w="12700">
            <a:solidFill>
              <a:srgbClr val="E6EDF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32104" y="2615184"/>
            <a:ext cx="121615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1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Aucun progrès</a:t>
            </a:r>
            <a:endParaRPr lang="en-US" sz="910" dirty="0"/>
          </a:p>
        </p:txBody>
      </p:sp>
      <p:sp>
        <p:nvSpPr>
          <p:cNvPr id="22" name="Text 20"/>
          <p:cNvSpPr/>
          <p:nvPr/>
        </p:nvSpPr>
        <p:spPr>
          <a:xfrm>
            <a:off x="832104" y="2779776"/>
            <a:ext cx="121615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1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34,57 %</a:t>
            </a:r>
            <a:endParaRPr lang="en-US" sz="910" dirty="0"/>
          </a:p>
        </p:txBody>
      </p:sp>
      <p:sp>
        <p:nvSpPr>
          <p:cNvPr id="23" name="Shape 21"/>
          <p:cNvSpPr/>
          <p:nvPr/>
        </p:nvSpPr>
        <p:spPr>
          <a:xfrm>
            <a:off x="2176272" y="2542032"/>
            <a:ext cx="822960" cy="530352"/>
          </a:xfrm>
          <a:prstGeom prst="roundRect">
            <a:avLst>
              <a:gd name="adj" fmla="val 6897"/>
            </a:avLst>
          </a:prstGeom>
          <a:solidFill>
            <a:srgbClr val="F3F7FB"/>
          </a:solidFill>
          <a:ln w="12700">
            <a:solidFill>
              <a:srgbClr val="E6EDF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231136" y="2615184"/>
            <a:ext cx="71323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1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Faible</a:t>
            </a:r>
            <a:endParaRPr lang="en-US" sz="910" dirty="0"/>
          </a:p>
        </p:txBody>
      </p:sp>
      <p:sp>
        <p:nvSpPr>
          <p:cNvPr id="25" name="Text 23"/>
          <p:cNvSpPr/>
          <p:nvPr/>
        </p:nvSpPr>
        <p:spPr>
          <a:xfrm>
            <a:off x="2231136" y="2779776"/>
            <a:ext cx="71323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1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1,23 %</a:t>
            </a:r>
            <a:endParaRPr lang="en-US" sz="910" dirty="0"/>
          </a:p>
        </p:txBody>
      </p:sp>
      <p:sp>
        <p:nvSpPr>
          <p:cNvPr id="26" name="Shape 24"/>
          <p:cNvSpPr/>
          <p:nvPr/>
        </p:nvSpPr>
        <p:spPr>
          <a:xfrm>
            <a:off x="3072384" y="2542032"/>
            <a:ext cx="868680" cy="530352"/>
          </a:xfrm>
          <a:prstGeom prst="roundRect">
            <a:avLst>
              <a:gd name="adj" fmla="val 6897"/>
            </a:avLst>
          </a:prstGeom>
          <a:solidFill>
            <a:srgbClr val="F3F7FB"/>
          </a:solidFill>
          <a:ln w="12700">
            <a:solidFill>
              <a:srgbClr val="E6EDF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127248" y="2615184"/>
            <a:ext cx="75895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1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Limité</a:t>
            </a:r>
            <a:endParaRPr lang="en-US" sz="910" dirty="0"/>
          </a:p>
        </p:txBody>
      </p:sp>
      <p:sp>
        <p:nvSpPr>
          <p:cNvPr id="28" name="Text 26"/>
          <p:cNvSpPr/>
          <p:nvPr/>
        </p:nvSpPr>
        <p:spPr>
          <a:xfrm>
            <a:off x="3127248" y="2779776"/>
            <a:ext cx="75895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1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13,58 %</a:t>
            </a:r>
            <a:endParaRPr lang="en-US" sz="910" dirty="0"/>
          </a:p>
        </p:txBody>
      </p:sp>
      <p:sp>
        <p:nvSpPr>
          <p:cNvPr id="29" name="Shape 27"/>
          <p:cNvSpPr/>
          <p:nvPr/>
        </p:nvSpPr>
        <p:spPr>
          <a:xfrm>
            <a:off x="4014216" y="2542032"/>
            <a:ext cx="777240" cy="530352"/>
          </a:xfrm>
          <a:prstGeom prst="roundRect">
            <a:avLst>
              <a:gd name="adj" fmla="val 6897"/>
            </a:avLst>
          </a:prstGeom>
          <a:solidFill>
            <a:srgbClr val="EAF3FF"/>
          </a:solidFill>
          <a:ln w="12700">
            <a:solidFill>
              <a:srgbClr val="E6EDF5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069080" y="2615184"/>
            <a:ext cx="66751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1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Bon</a:t>
            </a:r>
            <a:endParaRPr lang="en-US" sz="910" dirty="0"/>
          </a:p>
        </p:txBody>
      </p:sp>
      <p:sp>
        <p:nvSpPr>
          <p:cNvPr id="31" name="Text 29"/>
          <p:cNvSpPr/>
          <p:nvPr/>
        </p:nvSpPr>
        <p:spPr>
          <a:xfrm>
            <a:off x="4069080" y="2779776"/>
            <a:ext cx="66751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1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38,27 %</a:t>
            </a:r>
            <a:endParaRPr lang="en-US" sz="910" dirty="0"/>
          </a:p>
        </p:txBody>
      </p:sp>
      <p:sp>
        <p:nvSpPr>
          <p:cNvPr id="32" name="Shape 30"/>
          <p:cNvSpPr/>
          <p:nvPr/>
        </p:nvSpPr>
        <p:spPr>
          <a:xfrm>
            <a:off x="4864608" y="2542032"/>
            <a:ext cx="868680" cy="530352"/>
          </a:xfrm>
          <a:prstGeom prst="roundRect">
            <a:avLst>
              <a:gd name="adj" fmla="val 6897"/>
            </a:avLst>
          </a:prstGeom>
          <a:solidFill>
            <a:srgbClr val="EAF3FF"/>
          </a:solidFill>
          <a:ln w="12700">
            <a:solidFill>
              <a:srgbClr val="E6EDF5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919472" y="2615184"/>
            <a:ext cx="75895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1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Très bon</a:t>
            </a:r>
            <a:endParaRPr lang="en-US" sz="910" dirty="0"/>
          </a:p>
        </p:txBody>
      </p:sp>
      <p:sp>
        <p:nvSpPr>
          <p:cNvPr id="34" name="Text 32"/>
          <p:cNvSpPr/>
          <p:nvPr/>
        </p:nvSpPr>
        <p:spPr>
          <a:xfrm>
            <a:off x="4919472" y="2779776"/>
            <a:ext cx="75895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1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12,35 %</a:t>
            </a:r>
            <a:endParaRPr lang="en-US" sz="910" dirty="0"/>
          </a:p>
        </p:txBody>
      </p:sp>
      <p:sp>
        <p:nvSpPr>
          <p:cNvPr id="35" name="Shape 33"/>
          <p:cNvSpPr/>
          <p:nvPr/>
        </p:nvSpPr>
        <p:spPr>
          <a:xfrm>
            <a:off x="6126480" y="1261872"/>
            <a:ext cx="4800600" cy="3794760"/>
          </a:xfrm>
          <a:prstGeom prst="roundRect">
            <a:avLst>
              <a:gd name="adj" fmla="val 1446"/>
            </a:avLst>
          </a:prstGeom>
          <a:solidFill>
            <a:srgbClr val="EAF3FF"/>
          </a:solidFill>
          <a:ln w="12700">
            <a:solidFill>
              <a:srgbClr val="EAF3FF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291072" y="1371600"/>
            <a:ext cx="44714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Lecture stratégique</a:t>
            </a:r>
            <a:endParaRPr lang="en-US" sz="1400" dirty="0"/>
          </a:p>
        </p:txBody>
      </p:sp>
      <p:sp>
        <p:nvSpPr>
          <p:cNvPr id="37" name="Text 35"/>
          <p:cNvSpPr/>
          <p:nvPr/>
        </p:nvSpPr>
        <p:spPr>
          <a:xfrm>
            <a:off x="6291072" y="1655064"/>
            <a:ext cx="4471416" cy="329184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t"/>
          <a:lstStyle/>
          <a:p>
            <a:pPr marL="0" indent="0">
              <a:buNone/>
            </a:pPr>
            <a:r>
              <a:rPr lang="en-US" sz="127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27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50,62 % des actions atteignent déjà un niveau “bon” ou “très bon”.
</a:t>
            </a:r>
            <a:r>
              <a:rPr lang="en-US" sz="127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27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34,57 % sont encore sans progrès : c’est le principal stock de retard à résorber.
</a:t>
            </a:r>
            <a:r>
              <a:rPr lang="en-US" sz="127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27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 niveau d’atteinte des objectifs est jugé relativement positif, mais non homogène selon les axes.
</a:t>
            </a:r>
            <a:r>
              <a:rPr lang="en-US" sz="127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27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 rapport signale clairement que l’Axe 3 - </a:t>
            </a:r>
            <a:r>
              <a:rPr lang="en-US" sz="1270" dirty="0" err="1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résultats</a:t>
            </a:r>
            <a:r>
              <a:rPr lang="en-US" sz="127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et impact -</a:t>
            </a:r>
            <a:r>
              <a:rPr lang="en-US" sz="1270" dirty="0" err="1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nécessite</a:t>
            </a:r>
            <a:r>
              <a:rPr lang="en-US" sz="127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un renforcement spécifique.</a:t>
            </a:r>
            <a:endParaRPr lang="en-US" sz="1270" dirty="0"/>
          </a:p>
        </p:txBody>
      </p:sp>
      <p:sp>
        <p:nvSpPr>
          <p:cNvPr id="38" name="Shape 36"/>
          <p:cNvSpPr/>
          <p:nvPr/>
        </p:nvSpPr>
        <p:spPr>
          <a:xfrm>
            <a:off x="777240" y="5074920"/>
            <a:ext cx="10149840" cy="822960"/>
          </a:xfrm>
          <a:prstGeom prst="roundRect">
            <a:avLst>
              <a:gd name="adj" fmla="val 6667"/>
            </a:avLst>
          </a:prstGeom>
          <a:solidFill>
            <a:srgbClr val="F5F9FF"/>
          </a:solidFill>
          <a:ln w="12700">
            <a:solidFill>
              <a:srgbClr val="E6EDF5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9" name="Text 37"/>
          <p:cNvSpPr/>
          <p:nvPr/>
        </p:nvSpPr>
        <p:spPr>
          <a:xfrm>
            <a:off x="941832" y="5202936"/>
            <a:ext cx="982065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Message à retenir</a:t>
            </a:r>
            <a:endParaRPr lang="en-US" sz="1300" dirty="0"/>
          </a:p>
        </p:txBody>
      </p:sp>
      <p:sp>
        <p:nvSpPr>
          <p:cNvPr id="40" name="Text 38"/>
          <p:cNvSpPr/>
          <p:nvPr/>
        </p:nvSpPr>
        <p:spPr>
          <a:xfrm>
            <a:off x="749808" y="5495544"/>
            <a:ext cx="10328870" cy="43891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t"/>
          <a:lstStyle/>
          <a:p>
            <a:pPr marL="0" indent="0">
              <a:buNone/>
            </a:pPr>
            <a:r>
              <a:rPr lang="en-US" sz="126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 Comité peut défendre des progrès réels en 2025, mais pas encore une maîtrise complète. La performance du processus dépendra désormais de la capacité à transformer le portefeuille “sans progrès” en résultats vérifiables en 2026.</a:t>
            </a:r>
            <a:endParaRPr lang="en-US" sz="126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0B3A74"/>
          </a:solidFill>
          <a:ln w="12700">
            <a:solidFill>
              <a:srgbClr val="0B3A7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0B3A74"/>
          </a:solidFill>
          <a:ln w="12700">
            <a:solidFill>
              <a:srgbClr val="0B3A7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6601968"/>
            <a:ext cx="3474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RAA 2025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1521440" y="6565392"/>
            <a:ext cx="411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07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680960" y="6601968"/>
            <a:ext cx="32918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Source : Rapport annuel d’avancement 2025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411480" y="411480"/>
            <a:ext cx="201168" cy="594360"/>
          </a:xfrm>
          <a:prstGeom prst="roundRect">
            <a:avLst>
              <a:gd name="adj" fmla="val 18182"/>
            </a:avLst>
          </a:prstGeom>
          <a:solidFill>
            <a:srgbClr val="1E63B5"/>
          </a:solidFill>
          <a:ln w="12700">
            <a:solidFill>
              <a:srgbClr val="1E63B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384048"/>
            <a:ext cx="8778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B3A74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6. Principaux résultats obtenus en 2025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749808" y="822960"/>
            <a:ext cx="10241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E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Les résultats sont à la fois techniques, institutionnels et politiques.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777240" y="1325880"/>
            <a:ext cx="3401568" cy="1664208"/>
          </a:xfrm>
          <a:prstGeom prst="roundRect">
            <a:avLst>
              <a:gd name="adj" fmla="val 3297"/>
            </a:avLst>
          </a:prstGeom>
          <a:solidFill>
            <a:srgbClr val="EAF3FF"/>
          </a:solidFill>
          <a:ln w="12700">
            <a:solidFill>
              <a:srgbClr val="EAF3FF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941832" y="1453896"/>
            <a:ext cx="307238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Publication ITIE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941832" y="1746504"/>
            <a:ext cx="3072384" cy="1133856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t"/>
          <a:lstStyle/>
          <a:p>
            <a:pPr marL="0" indent="0">
              <a:buNone/>
            </a:pPr>
            <a:r>
              <a:rPr lang="en-US" sz="122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Publication des rapports ITIE 2022 et 2023 au cours de la même année.</a:t>
            </a:r>
            <a:endParaRPr lang="en-US" sz="1220" dirty="0"/>
          </a:p>
        </p:txBody>
      </p:sp>
      <p:sp>
        <p:nvSpPr>
          <p:cNvPr id="13" name="Shape 11"/>
          <p:cNvSpPr/>
          <p:nvPr/>
        </p:nvSpPr>
        <p:spPr>
          <a:xfrm>
            <a:off x="3678294" y="1348740"/>
            <a:ext cx="3401568" cy="1664208"/>
          </a:xfrm>
          <a:prstGeom prst="roundRect">
            <a:avLst>
              <a:gd name="adj" fmla="val 3297"/>
            </a:avLst>
          </a:prstGeom>
          <a:solidFill>
            <a:srgbClr val="F5F9FF"/>
          </a:solidFill>
          <a:ln w="12700">
            <a:solidFill>
              <a:srgbClr val="F5F9FF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4709160" y="1453896"/>
            <a:ext cx="307238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Ponctualité retrouvée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709160" y="1746504"/>
            <a:ext cx="3072384" cy="1133856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t"/>
          <a:lstStyle/>
          <a:p>
            <a:pPr marL="0" indent="0">
              <a:buNone/>
            </a:pPr>
            <a:r>
              <a:rPr lang="en-US" sz="122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Retour à la ponctualité grâce à la publication du rapport 2023 en décembre 2025.</a:t>
            </a:r>
            <a:endParaRPr lang="en-US" sz="1220" dirty="0"/>
          </a:p>
        </p:txBody>
      </p:sp>
      <p:sp>
        <p:nvSpPr>
          <p:cNvPr id="16" name="Shape 14"/>
          <p:cNvSpPr/>
          <p:nvPr/>
        </p:nvSpPr>
        <p:spPr>
          <a:xfrm>
            <a:off x="8311896" y="1325880"/>
            <a:ext cx="3401568" cy="1664208"/>
          </a:xfrm>
          <a:prstGeom prst="roundRect">
            <a:avLst>
              <a:gd name="adj" fmla="val 3297"/>
            </a:avLst>
          </a:prstGeom>
          <a:solidFill>
            <a:srgbClr val="EAF3FF"/>
          </a:solidFill>
          <a:ln w="12700">
            <a:solidFill>
              <a:srgbClr val="EAF3FF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8476488" y="1453896"/>
            <a:ext cx="307238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Communication renforcée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476488" y="1746504"/>
            <a:ext cx="3072384" cy="1133856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t"/>
          <a:lstStyle/>
          <a:p>
            <a:pPr marL="0" indent="0">
              <a:buNone/>
            </a:pPr>
            <a:r>
              <a:rPr lang="en-US" sz="122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Stratégie nationale de communication actualisée et GPA opérationnel.</a:t>
            </a:r>
            <a:endParaRPr lang="en-US" sz="1220" dirty="0"/>
          </a:p>
        </p:txBody>
      </p:sp>
      <p:sp>
        <p:nvSpPr>
          <p:cNvPr id="19" name="Shape 17"/>
          <p:cNvSpPr/>
          <p:nvPr/>
        </p:nvSpPr>
        <p:spPr>
          <a:xfrm>
            <a:off x="777240" y="3383280"/>
            <a:ext cx="3401568" cy="1664208"/>
          </a:xfrm>
          <a:prstGeom prst="roundRect">
            <a:avLst>
              <a:gd name="adj" fmla="val 3297"/>
            </a:avLst>
          </a:prstGeom>
          <a:solidFill>
            <a:srgbClr val="F5F9FF"/>
          </a:solidFill>
          <a:ln w="12700">
            <a:solidFill>
              <a:srgbClr val="F5F9FF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941832" y="3511296"/>
            <a:ext cx="307238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Accessibilité accrue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941832" y="3803904"/>
            <a:ext cx="3072384" cy="1133856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t"/>
          <a:lstStyle/>
          <a:p>
            <a:pPr marL="0" indent="0">
              <a:buNone/>
            </a:pPr>
            <a:r>
              <a:rPr lang="en-US" sz="122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Ouverture de cinq plateformes numériques et notes d’analyse thématiques plus lisibles.</a:t>
            </a:r>
            <a:endParaRPr lang="en-US" sz="1220" dirty="0"/>
          </a:p>
        </p:txBody>
      </p:sp>
      <p:sp>
        <p:nvSpPr>
          <p:cNvPr id="22" name="Shape 20"/>
          <p:cNvSpPr/>
          <p:nvPr/>
        </p:nvSpPr>
        <p:spPr>
          <a:xfrm>
            <a:off x="4544568" y="3383280"/>
            <a:ext cx="3401568" cy="1664208"/>
          </a:xfrm>
          <a:prstGeom prst="roundRect">
            <a:avLst>
              <a:gd name="adj" fmla="val 3297"/>
            </a:avLst>
          </a:prstGeom>
          <a:solidFill>
            <a:srgbClr val="EAF3FF"/>
          </a:solidFill>
          <a:ln w="12700">
            <a:solidFill>
              <a:srgbClr val="EAF3FF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709160" y="3511296"/>
            <a:ext cx="307238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Intégration des données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4709160" y="3803904"/>
            <a:ext cx="3072384" cy="1133856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t"/>
          <a:lstStyle/>
          <a:p>
            <a:pPr marL="0" indent="0">
              <a:buNone/>
            </a:pPr>
            <a:r>
              <a:rPr lang="en-US" sz="122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Étude ENERTEAM présentée publiquement sur l’intégration des données ITIE dans les systèmes publics.</a:t>
            </a:r>
            <a:endParaRPr lang="en-US" sz="1220" dirty="0"/>
          </a:p>
        </p:txBody>
      </p:sp>
      <p:sp>
        <p:nvSpPr>
          <p:cNvPr id="25" name="Shape 23"/>
          <p:cNvSpPr/>
          <p:nvPr/>
        </p:nvSpPr>
        <p:spPr>
          <a:xfrm>
            <a:off x="8311896" y="3383280"/>
            <a:ext cx="3401568" cy="1664208"/>
          </a:xfrm>
          <a:prstGeom prst="roundRect">
            <a:avLst>
              <a:gd name="adj" fmla="val 3297"/>
            </a:avLst>
          </a:prstGeom>
          <a:solidFill>
            <a:srgbClr val="F5F9FF"/>
          </a:solidFill>
          <a:ln w="12700">
            <a:solidFill>
              <a:srgbClr val="F5F9FF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8476488" y="3511296"/>
            <a:ext cx="307238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Orientation stratégique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8476488" y="3803904"/>
            <a:ext cx="3072384" cy="1133856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t"/>
          <a:lstStyle/>
          <a:p>
            <a:pPr marL="0" indent="0">
              <a:buNone/>
            </a:pPr>
            <a:r>
              <a:rPr lang="en-US" sz="122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Adoption de notes de politique sur corruption, transition énergétique, genre et EMAPE.</a:t>
            </a:r>
            <a:endParaRPr lang="en-US" sz="1220" dirty="0"/>
          </a:p>
        </p:txBody>
      </p:sp>
      <p:sp>
        <p:nvSpPr>
          <p:cNvPr id="28" name="Shape 26"/>
          <p:cNvSpPr/>
          <p:nvPr/>
        </p:nvSpPr>
        <p:spPr>
          <a:xfrm>
            <a:off x="868680" y="5650992"/>
            <a:ext cx="10424160" cy="438912"/>
          </a:xfrm>
          <a:prstGeom prst="roundRect">
            <a:avLst>
              <a:gd name="adj" fmla="val 12500"/>
            </a:avLst>
          </a:prstGeom>
          <a:solidFill>
            <a:srgbClr val="0B3A74"/>
          </a:solidFill>
          <a:ln w="12700">
            <a:solidFill>
              <a:srgbClr val="0B3A74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1033272" y="5815584"/>
            <a:ext cx="10094976" cy="16459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t"/>
          <a:lstStyle/>
          <a:p>
            <a:pPr marL="0" indent="0">
              <a:buNone/>
            </a:pPr>
            <a:r>
              <a:rPr lang="en-US" sz="122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Résultat de fond : le Comité a regagné du terrain sur  la visibilité du processus ITIE, même si plusieurs chantiers restent incomplets.</a:t>
            </a:r>
            <a:endParaRPr lang="en-US" sz="122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0B3A74"/>
          </a:solidFill>
          <a:ln w="12700">
            <a:solidFill>
              <a:srgbClr val="0B3A7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0B3A74"/>
          </a:solidFill>
          <a:ln w="12700">
            <a:solidFill>
              <a:srgbClr val="0B3A7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6601968"/>
            <a:ext cx="3474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RAA 2025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1521440" y="6565392"/>
            <a:ext cx="411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08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680960" y="6601968"/>
            <a:ext cx="32918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Source : Rapport annuel d’avancement 2025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411480" y="411480"/>
            <a:ext cx="201168" cy="594360"/>
          </a:xfrm>
          <a:prstGeom prst="roundRect">
            <a:avLst>
              <a:gd name="adj" fmla="val 18182"/>
            </a:avLst>
          </a:prstGeom>
          <a:solidFill>
            <a:srgbClr val="1E63B5"/>
          </a:solidFill>
          <a:ln w="12700">
            <a:solidFill>
              <a:srgbClr val="1E63B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384048"/>
            <a:ext cx="8778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B3A74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7. Impact observé en 2025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749808" y="822960"/>
            <a:ext cx="10241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E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 rapport documente surtout des impacts de gouvernance, de transparence et d’orientation des réformes.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749808" y="1234440"/>
            <a:ext cx="3611880" cy="4754880"/>
          </a:xfrm>
          <a:prstGeom prst="roundRect">
            <a:avLst>
              <a:gd name="adj" fmla="val 1519"/>
            </a:avLst>
          </a:prstGeom>
          <a:solidFill>
            <a:srgbClr val="F5F9FF"/>
          </a:solidFill>
          <a:ln w="12700">
            <a:solidFill>
              <a:srgbClr val="F5F9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14400" y="1344168"/>
            <a:ext cx="328269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Gouvernance du processus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914400" y="1627632"/>
            <a:ext cx="3282696" cy="425196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t"/>
          <a:lstStyle/>
          <a:p>
            <a:pPr marL="0" indent="0">
              <a:buNone/>
            </a:pPr>
            <a:r>
              <a:rPr lang="en-US" sz="124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24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Meilleure compréhension de la réorganisation du Comité et alignement progressif avec la Norme ITIE.
</a:t>
            </a:r>
            <a:r>
              <a:rPr lang="en-US" sz="124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24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Indépendance du collège de la société civile consolidée par le décret et la désignation par les pairs.
</a:t>
            </a:r>
            <a:r>
              <a:rPr lang="en-US" sz="124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24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Supervision multipartite plus structurée autour du Comité, du GTSEC, du GPA et du Secrétariat Permanent.</a:t>
            </a:r>
            <a:endParaRPr lang="en-US" sz="1240" dirty="0"/>
          </a:p>
        </p:txBody>
      </p:sp>
      <p:sp>
        <p:nvSpPr>
          <p:cNvPr id="13" name="Shape 11"/>
          <p:cNvSpPr/>
          <p:nvPr/>
        </p:nvSpPr>
        <p:spPr>
          <a:xfrm>
            <a:off x="4526280" y="1234440"/>
            <a:ext cx="3611880" cy="4754880"/>
          </a:xfrm>
          <a:prstGeom prst="roundRect">
            <a:avLst>
              <a:gd name="adj" fmla="val 1519"/>
            </a:avLst>
          </a:prstGeom>
          <a:solidFill>
            <a:srgbClr val="EAF3FF"/>
          </a:solidFill>
          <a:ln w="12700">
            <a:solidFill>
              <a:srgbClr val="EAF3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690872" y="1344168"/>
            <a:ext cx="328269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Transparence et données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690872" y="1627632"/>
            <a:ext cx="3282696" cy="425196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t"/>
          <a:lstStyle/>
          <a:p>
            <a:pPr marL="0" indent="0">
              <a:buNone/>
            </a:pPr>
            <a:r>
              <a:rPr lang="en-US" sz="124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24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Création d’un Registre central des bénéficiaires effectifs à la DGI, même si l’accès public reste à renforcer.
</a:t>
            </a:r>
            <a:r>
              <a:rPr lang="en-US" sz="124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24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Centralisation des revenus extractifs dans le Compte unique du Trésor, améliorant la traçabilité des flux.
</a:t>
            </a:r>
            <a:r>
              <a:rPr lang="en-US" sz="124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24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Débat public renforcé autour de la filière aurifère, de sa traçabilité et des écarts observés.</a:t>
            </a:r>
            <a:endParaRPr lang="en-US" sz="1240" dirty="0"/>
          </a:p>
        </p:txBody>
      </p:sp>
      <p:sp>
        <p:nvSpPr>
          <p:cNvPr id="16" name="Shape 14"/>
          <p:cNvSpPr/>
          <p:nvPr/>
        </p:nvSpPr>
        <p:spPr>
          <a:xfrm>
            <a:off x="8302752" y="1234440"/>
            <a:ext cx="3154680" cy="4754880"/>
          </a:xfrm>
          <a:prstGeom prst="roundRect">
            <a:avLst>
              <a:gd name="adj" fmla="val 1739"/>
            </a:avLst>
          </a:prstGeom>
          <a:solidFill>
            <a:srgbClr val="F5F9FF"/>
          </a:solidFill>
          <a:ln w="12700">
            <a:solidFill>
              <a:srgbClr val="F5F9F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467344" y="1344168"/>
            <a:ext cx="282549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Réformes et cadre minier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467344" y="1627632"/>
            <a:ext cx="2825496" cy="425196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t"/>
          <a:lstStyle/>
          <a:p>
            <a:pPr marL="0" indent="0">
              <a:buNone/>
            </a:pPr>
            <a:r>
              <a:rPr lang="en-US" sz="121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21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Décisions du MINFI du 7 avril 2025 sur les prélèvements miniers et recettes en nature.
</a:t>
            </a:r>
            <a:r>
              <a:rPr lang="en-US" sz="121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21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Poursuite des textes d’application du Code minier 2023 et cadre de négociation des conventions minières.
</a:t>
            </a:r>
            <a:r>
              <a:rPr lang="en-US" sz="121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21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L’ITIE contribue davantage à la structuration du cadre juridique et institutionnel du secteur.</a:t>
            </a:r>
            <a:endParaRPr lang="en-US" sz="1210" dirty="0"/>
          </a:p>
        </p:txBody>
      </p:sp>
      <p:sp>
        <p:nvSpPr>
          <p:cNvPr id="19" name="Shape 17"/>
          <p:cNvSpPr/>
          <p:nvPr/>
        </p:nvSpPr>
        <p:spPr>
          <a:xfrm>
            <a:off x="841248" y="6144768"/>
            <a:ext cx="10561320" cy="310896"/>
          </a:xfrm>
          <a:prstGeom prst="roundRect">
            <a:avLst>
              <a:gd name="adj" fmla="val 17647"/>
            </a:avLst>
          </a:prstGeom>
          <a:solidFill>
            <a:srgbClr val="0B3A74"/>
          </a:solidFill>
          <a:ln w="12700">
            <a:solidFill>
              <a:srgbClr val="0B3A74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1005840" y="6309360"/>
            <a:ext cx="10232136" cy="36576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t"/>
          <a:lstStyle/>
          <a:p>
            <a:pPr marL="0" indent="0">
              <a:buNone/>
            </a:pPr>
            <a:r>
              <a:rPr lang="en-US" sz="116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Attention : l’impact documenté est surtout institutionnel et préparatoire ; l’impact social direct reste encore peu mesuré.</a:t>
            </a:r>
            <a:endParaRPr lang="en-US" sz="116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0B3A74"/>
          </a:solidFill>
          <a:ln w="12700">
            <a:solidFill>
              <a:srgbClr val="0B3A7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0B3A74"/>
          </a:solidFill>
          <a:ln w="12700">
            <a:solidFill>
              <a:srgbClr val="0B3A7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6601968"/>
            <a:ext cx="3474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RAA 2025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1521440" y="6565392"/>
            <a:ext cx="411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09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680960" y="6601968"/>
            <a:ext cx="32918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Source : Rapport annuel d’avancement 2025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411480" y="411480"/>
            <a:ext cx="201168" cy="594360"/>
          </a:xfrm>
          <a:prstGeom prst="roundRect">
            <a:avLst>
              <a:gd name="adj" fmla="val 18182"/>
            </a:avLst>
          </a:prstGeom>
          <a:solidFill>
            <a:srgbClr val="1E63B5"/>
          </a:solidFill>
          <a:ln w="12700">
            <a:solidFill>
              <a:srgbClr val="1E63B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384048"/>
            <a:ext cx="8778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B3A74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8. Faiblesses de la mise en œuvre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749808" y="822960"/>
            <a:ext cx="10241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E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 rapport est clair : 2025 montre des avancées, mais aussi des vulnérabilités structurelles persistantes.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768096" y="1298448"/>
            <a:ext cx="3703320" cy="4526280"/>
          </a:xfrm>
          <a:prstGeom prst="roundRect">
            <a:avLst>
              <a:gd name="adj" fmla="val 1481"/>
            </a:avLst>
          </a:prstGeom>
          <a:solidFill>
            <a:srgbClr val="FFF5F5"/>
          </a:solidFill>
          <a:ln w="12700">
            <a:solidFill>
              <a:srgbClr val="F5D7D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32688" y="1408176"/>
            <a:ext cx="33741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645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Faiblesses structurelles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932688" y="1691640"/>
            <a:ext cx="3374136" cy="402336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t"/>
          <a:lstStyle/>
          <a:p>
            <a:pPr marL="0" indent="0">
              <a:buNone/>
            </a:pPr>
            <a:r>
              <a:rPr lang="en-US" sz="1250" b="1" dirty="0">
                <a:solidFill>
                  <a:srgbClr val="D645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25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Retard dans la mise en place complète d’un Secrétariat Permanent fonctionnel et recrutement complémentaire non achevé.
</a:t>
            </a:r>
            <a:r>
              <a:rPr lang="en-US" sz="1250" b="1" dirty="0">
                <a:solidFill>
                  <a:srgbClr val="D645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25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Rôles des points focaux insuffisamment clarifiés dans la pratique quotidienne.
</a:t>
            </a:r>
            <a:r>
              <a:rPr lang="en-US" sz="1250" b="1" dirty="0">
                <a:solidFill>
                  <a:srgbClr val="D645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25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Institutionnalisation de l’ITIE non finalisée : autonomie financière et personnalité juridique encore à consolider.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4553712" y="1298448"/>
            <a:ext cx="3566160" cy="4526280"/>
          </a:xfrm>
          <a:prstGeom prst="roundRect">
            <a:avLst>
              <a:gd name="adj" fmla="val 1538"/>
            </a:avLst>
          </a:prstGeom>
          <a:solidFill>
            <a:srgbClr val="FFF8EA"/>
          </a:solidFill>
          <a:ln w="12700">
            <a:solidFill>
              <a:srgbClr val="F2E0B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718304" y="1408176"/>
            <a:ext cx="32369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9C6A0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Faiblesses opérationnelles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718304" y="1691640"/>
            <a:ext cx="3236976" cy="402336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t"/>
          <a:lstStyle/>
          <a:p>
            <a:pPr marL="0" indent="0">
              <a:buNone/>
            </a:pPr>
            <a:r>
              <a:rPr lang="en-US" sz="1250" b="1" dirty="0">
                <a:solidFill>
                  <a:srgbClr val="F29F0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25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Arriérés non totalement apurés au moment de l’évaluation.
</a:t>
            </a:r>
            <a:r>
              <a:rPr lang="en-US" sz="1250" b="1" dirty="0">
                <a:solidFill>
                  <a:srgbClr val="F29F0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25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Renforcement des capacités encore insuffisamment arrimé aux besoins réels.
</a:t>
            </a:r>
            <a:r>
              <a:rPr lang="en-US" sz="1250" b="1" dirty="0">
                <a:solidFill>
                  <a:srgbClr val="F29F0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25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Étude d’impact souhaitée par la société civile, mais non financée.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8183880" y="1298448"/>
            <a:ext cx="3063240" cy="4526280"/>
          </a:xfrm>
          <a:prstGeom prst="roundRect">
            <a:avLst>
              <a:gd name="adj" fmla="val 1791"/>
            </a:avLst>
          </a:prstGeom>
          <a:solidFill>
            <a:srgbClr val="F4F8FD"/>
          </a:solidFill>
          <a:ln w="12700">
            <a:solidFill>
              <a:srgbClr val="E6EDF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348472" y="1408176"/>
            <a:ext cx="273405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3A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Faiblesses de conformité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348472" y="1691640"/>
            <a:ext cx="2734056" cy="402336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t"/>
          <a:lstStyle/>
          <a:p>
            <a:pPr marL="0" indent="0">
              <a:buNone/>
            </a:pPr>
            <a:r>
              <a:rPr lang="en-US" sz="123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23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Écarts persistants sur la divulgation des contrats pétroliers et l’accès au bénéficiaire effectif.
</a:t>
            </a:r>
            <a:r>
              <a:rPr lang="en-US" sz="123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23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Protection de l’espace civique et des dénonciateurs non aboutie en 2025.
</a:t>
            </a:r>
            <a:r>
              <a:rPr lang="en-US" sz="1230" b="1" dirty="0">
                <a:solidFill>
                  <a:srgbClr val="1E63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</a:t>
            </a:r>
            <a:r>
              <a:rPr lang="en-US" sz="1230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Conformité du poste de Secrétaire Permanent aux lois nationales toujours posée comme exigence.</a:t>
            </a:r>
            <a:endParaRPr lang="en-US" sz="1230" dirty="0"/>
          </a:p>
        </p:txBody>
      </p:sp>
      <p:sp>
        <p:nvSpPr>
          <p:cNvPr id="19" name="Shape 17"/>
          <p:cNvSpPr/>
          <p:nvPr/>
        </p:nvSpPr>
        <p:spPr>
          <a:xfrm>
            <a:off x="932688" y="6053328"/>
            <a:ext cx="10058400" cy="402336"/>
          </a:xfrm>
          <a:prstGeom prst="roundRect">
            <a:avLst>
              <a:gd name="adj" fmla="val 13636"/>
            </a:avLst>
          </a:prstGeom>
          <a:solidFill>
            <a:srgbClr val="0B3A74"/>
          </a:solidFill>
          <a:ln w="12700">
            <a:solidFill>
              <a:srgbClr val="0B3A74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1097280" y="6217920"/>
            <a:ext cx="9729216" cy="128016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En termes de gouvernance, 2025 a été une année de reprise. En termes de robustesse institutionnelle, le chantier reste ouvert.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2047</Words>
  <Application>Microsoft Office PowerPoint</Application>
  <PresentationFormat>Grand écran</PresentationFormat>
  <Paragraphs>203</Paragraphs>
  <Slides>12</Slides>
  <Notes>12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RAA 2025 - Comité ITIE</dc:title>
  <dc:subject>RAA 2025 ITIE Cameroun</dc:subject>
  <dc:creator>OpenAI</dc:creator>
  <cp:lastModifiedBy>GENIUS ELECTRONICS</cp:lastModifiedBy>
  <cp:revision>5</cp:revision>
  <dcterms:created xsi:type="dcterms:W3CDTF">2026-03-29T21:45:18Z</dcterms:created>
  <dcterms:modified xsi:type="dcterms:W3CDTF">2026-03-31T04:38:58Z</dcterms:modified>
</cp:coreProperties>
</file>