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3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07630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83EFDA-999F-E4CC-AFF1-B43B781E3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6A9864-95FA-4242-A9C7-3EDE622F0A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EA902B-7DBF-C920-61FA-472080BC93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9FE33-BAE2-31F0-59DA-7E2C78FFFF4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568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7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2926080" cy="5070348"/>
          </a:xfrm>
          <a:prstGeom prst="rect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4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5840" y="1097280"/>
            <a:ext cx="914400" cy="9144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28600" y="2194560"/>
            <a:ext cx="24688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PLATEFORME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OSC-ITIE</a:t>
            </a:r>
            <a:endParaRPr lang="en-US" sz="1300" dirty="0"/>
          </a:p>
        </p:txBody>
      </p:sp>
      <p:sp>
        <p:nvSpPr>
          <p:cNvPr id="6" name="Text 3"/>
          <p:cNvSpPr/>
          <p:nvPr/>
        </p:nvSpPr>
        <p:spPr>
          <a:xfrm>
            <a:off x="228600" y="288036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kern="0" spc="300" dirty="0">
                <a:solidFill>
                  <a:srgbClr val="F4F7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CAMEROUN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182880" y="3383280"/>
            <a:ext cx="2560320" cy="640080"/>
          </a:xfrm>
          <a:prstGeom prst="roundRect">
            <a:avLst>
              <a:gd name="adj" fmla="val 14286"/>
            </a:avLst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182880" y="3401568"/>
            <a:ext cx="256032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SORTIE DE SUSPENSION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3200400" y="68580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400" dirty="0">
                <a:solidFill>
                  <a:srgbClr val="E9A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PRIORISÉ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3200400" y="1097280"/>
            <a:ext cx="5669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 Sortie de Suspension ITIE</a:t>
            </a:r>
            <a:endParaRPr lang="en-US" sz="2600" dirty="0"/>
          </a:p>
        </p:txBody>
      </p:sp>
      <p:sp>
        <p:nvSpPr>
          <p:cNvPr id="11" name="Text 8"/>
          <p:cNvSpPr/>
          <p:nvPr/>
        </p:nvSpPr>
        <p:spPr>
          <a:xfrm>
            <a:off x="3200400" y="1828800"/>
            <a:ext cx="5669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000" b="1" dirty="0">
                <a:solidFill>
                  <a:srgbClr val="52B788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Second Semestre 2026</a:t>
            </a:r>
            <a:endParaRPr lang="en-US" sz="2000" dirty="0"/>
          </a:p>
        </p:txBody>
      </p:sp>
      <p:sp>
        <p:nvSpPr>
          <p:cNvPr id="12" name="Shape 9"/>
          <p:cNvSpPr/>
          <p:nvPr/>
        </p:nvSpPr>
        <p:spPr>
          <a:xfrm>
            <a:off x="3200400" y="2377440"/>
            <a:ext cx="5303520" cy="2743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3200400" y="2514600"/>
            <a:ext cx="5669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9A8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Budget total : 30 000 000 FCFA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3200400" y="2971800"/>
            <a:ext cx="56692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pour examen par le Comité ITIE-Cameroun</a:t>
            </a:r>
            <a:endParaRPr lang="en-US" sz="1400" dirty="0"/>
          </a:p>
          <a:p>
            <a:pPr marL="0" indent="0" algn="l">
              <a:buNone/>
            </a:pPr>
            <a:r>
              <a:rPr lang="en-US" sz="1400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 du 13 mai 2026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200400" y="3657600"/>
            <a:ext cx="5669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200" i="1" dirty="0">
                <a:solidFill>
                  <a:srgbClr val="F4F7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Signataire : Jean MBALLA MBALLA / CRADEC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CONTEXTE &amp; OBJECTIF GÉNÉRAL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4160520" cy="3886200"/>
          </a:xfrm>
          <a:prstGeom prst="roundRect">
            <a:avLst>
              <a:gd name="adj" fmla="val 2824"/>
            </a:avLst>
          </a:prstGeom>
          <a:solidFill>
            <a:srgbClr val="FFFFFF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2240280" y="1097280"/>
            <a:ext cx="640080" cy="640080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0008" y="1207008"/>
            <a:ext cx="420624" cy="4206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457200" y="1828800"/>
            <a:ext cx="3886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Contexte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457200" y="2331720"/>
            <a:ext cx="388620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Cameroun fait face à une </a:t>
            </a:r>
            <a:r>
              <a:rPr lang="en-US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suspension du processus ITIE.</a:t>
            </a:r>
            <a:endParaRPr lang="en-US" dirty="0"/>
          </a:p>
          <a:p>
            <a:pPr marL="0" indent="0" algn="l">
              <a:buNone/>
            </a:pPr>
            <a:r>
              <a:rPr lang="en-US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présente proposition vise à concentrer les ressources disponibles sur les activités susceptibles d'améliorer la conformité aux exigences prioritaires de la Norme ITIE 2023 et de produire des preuves tangibles des progrès réalisés.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4663440" y="1005840"/>
            <a:ext cx="4160520" cy="3886200"/>
          </a:xfrm>
          <a:prstGeom prst="roundRect">
            <a:avLst>
              <a:gd name="adj" fmla="val 2824"/>
            </a:avLst>
          </a:prstGeom>
          <a:solidFill>
            <a:srgbClr val="1A4731"/>
          </a:solidFill>
          <a:ln w="12700">
            <a:solidFill>
              <a:srgbClr val="2D7D4F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0" name="Shape 7"/>
          <p:cNvSpPr/>
          <p:nvPr/>
        </p:nvSpPr>
        <p:spPr>
          <a:xfrm>
            <a:off x="6583680" y="1097280"/>
            <a:ext cx="640080" cy="640080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408" y="1207008"/>
            <a:ext cx="420624" cy="420624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800600" y="1828800"/>
            <a:ext cx="3886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Objectif Général</a:t>
            </a:r>
            <a:endParaRPr lang="en-US" dirty="0"/>
          </a:p>
        </p:txBody>
      </p:sp>
      <p:sp>
        <p:nvSpPr>
          <p:cNvPr id="13" name="Text 9"/>
          <p:cNvSpPr/>
          <p:nvPr/>
        </p:nvSpPr>
        <p:spPr>
          <a:xfrm>
            <a:off x="4800600" y="2331720"/>
            <a:ext cx="3886200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Contribuer à la levée de la suspension du Cameroun en renforçant :</a:t>
            </a:r>
            <a:endParaRPr lang="en-US" dirty="0"/>
          </a:p>
          <a:p>
            <a:pPr marL="0" indent="0" algn="l">
              <a:buNone/>
            </a:pPr>
            <a:endParaRPr lang="en-US" sz="800" dirty="0"/>
          </a:p>
          <a:p>
            <a:pPr marL="0" indent="0" algn="l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L'engagement des parties prenantes</a:t>
            </a:r>
            <a:endParaRPr lang="en-US" dirty="0"/>
          </a:p>
          <a:p>
            <a:pPr marL="0" indent="0" algn="l">
              <a:buNone/>
            </a:pPr>
            <a:endParaRPr lang="en-US" sz="800" dirty="0"/>
          </a:p>
          <a:p>
            <a:pPr marL="0" indent="0" algn="l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La transparence du secteur extractif</a:t>
            </a:r>
            <a:endParaRPr lang="en-US" dirty="0"/>
          </a:p>
          <a:p>
            <a:pPr marL="0" indent="0" algn="l">
              <a:buNone/>
            </a:pPr>
            <a:endParaRPr lang="en-US" sz="800" dirty="0"/>
          </a:p>
          <a:p>
            <a:pPr marL="0" indent="0" algn="l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L'utilisation des données ITIE dans le débat public</a:t>
            </a:r>
            <a:endParaRPr lang="en-US" dirty="0"/>
          </a:p>
        </p:txBody>
      </p:sp>
      <p:sp>
        <p:nvSpPr>
          <p:cNvPr id="14" name="Shape 10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CRITÈRES DE PRIORISATION &amp; STRUCTURE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69748" y="1005840"/>
            <a:ext cx="8503920" cy="1005840"/>
          </a:xfrm>
          <a:prstGeom prst="roundRect">
            <a:avLst>
              <a:gd name="adj" fmla="val 9091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548640" y="1024128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Exigences ciblées </a:t>
            </a:r>
            <a:r>
              <a:rPr lang="en-US" sz="11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: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48640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548640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1.3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1709928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1709928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1.4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2871216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2871216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1.5</a:t>
            </a:r>
            <a:endParaRPr lang="en-US" sz="2000" dirty="0"/>
          </a:p>
        </p:txBody>
      </p:sp>
      <p:sp>
        <p:nvSpPr>
          <p:cNvPr id="12" name="Shape 10"/>
          <p:cNvSpPr/>
          <p:nvPr/>
        </p:nvSpPr>
        <p:spPr>
          <a:xfrm>
            <a:off x="4032504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4032504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2.4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5193792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193792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2.5</a:t>
            </a:r>
            <a:endParaRPr lang="en-US" sz="2000" dirty="0"/>
          </a:p>
        </p:txBody>
      </p:sp>
      <p:sp>
        <p:nvSpPr>
          <p:cNvPr id="16" name="Shape 14"/>
          <p:cNvSpPr/>
          <p:nvPr/>
        </p:nvSpPr>
        <p:spPr>
          <a:xfrm>
            <a:off x="6355080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6355080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7.1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7516368" y="1371600"/>
            <a:ext cx="1005840" cy="457200"/>
          </a:xfrm>
          <a:prstGeom prst="roundRect">
            <a:avLst>
              <a:gd name="adj" fmla="val 160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7516368" y="13716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7.4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548640" y="1901952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recommandations issues de la Validation ITIE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320040" y="2148840"/>
            <a:ext cx="2697480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" name="Shape 20"/>
          <p:cNvSpPr/>
          <p:nvPr/>
        </p:nvSpPr>
        <p:spPr>
          <a:xfrm>
            <a:off x="1325880" y="2212848"/>
            <a:ext cx="685800" cy="685800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2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752" y="2340864"/>
            <a:ext cx="448056" cy="448056"/>
          </a:xfrm>
          <a:prstGeom prst="rect">
            <a:avLst/>
          </a:prstGeom>
        </p:spPr>
      </p:pic>
      <p:sp>
        <p:nvSpPr>
          <p:cNvPr id="24" name="Text 21"/>
          <p:cNvSpPr/>
          <p:nvPr/>
        </p:nvSpPr>
        <p:spPr>
          <a:xfrm>
            <a:off x="429768" y="2971800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Engagement des Parties Prenantes</a:t>
            </a:r>
            <a:endParaRPr lang="en-US" sz="1600" dirty="0"/>
          </a:p>
        </p:txBody>
      </p:sp>
      <p:sp>
        <p:nvSpPr>
          <p:cNvPr id="25" name="Shape 22"/>
          <p:cNvSpPr/>
          <p:nvPr/>
        </p:nvSpPr>
        <p:spPr>
          <a:xfrm>
            <a:off x="777240" y="3456432"/>
            <a:ext cx="1783080" cy="365760"/>
          </a:xfrm>
          <a:prstGeom prst="roundRect">
            <a:avLst>
              <a:gd name="adj" fmla="val 17500"/>
            </a:avLst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3"/>
          <p:cNvSpPr/>
          <p:nvPr/>
        </p:nvSpPr>
        <p:spPr>
          <a:xfrm>
            <a:off x="777240" y="34564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12 000 000 FCFA</a:t>
            </a:r>
            <a:endParaRPr lang="en-US" sz="1600" dirty="0"/>
          </a:p>
        </p:txBody>
      </p:sp>
      <p:sp>
        <p:nvSpPr>
          <p:cNvPr id="27" name="Text 24"/>
          <p:cNvSpPr/>
          <p:nvPr/>
        </p:nvSpPr>
        <p:spPr>
          <a:xfrm>
            <a:off x="429768" y="3858768"/>
            <a:ext cx="24871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du budget</a:t>
            </a:r>
            <a:endParaRPr lang="en-US" dirty="0"/>
          </a:p>
        </p:txBody>
      </p:sp>
      <p:sp>
        <p:nvSpPr>
          <p:cNvPr id="28" name="Shape 25"/>
          <p:cNvSpPr/>
          <p:nvPr/>
        </p:nvSpPr>
        <p:spPr>
          <a:xfrm>
            <a:off x="3172968" y="2148840"/>
            <a:ext cx="2697480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9" name="Shape 26"/>
          <p:cNvSpPr/>
          <p:nvPr/>
        </p:nvSpPr>
        <p:spPr>
          <a:xfrm>
            <a:off x="4178808" y="2212848"/>
            <a:ext cx="685800" cy="68580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7680" y="2340864"/>
            <a:ext cx="448056" cy="448056"/>
          </a:xfrm>
          <a:prstGeom prst="rect">
            <a:avLst/>
          </a:prstGeom>
        </p:spPr>
      </p:pic>
      <p:sp>
        <p:nvSpPr>
          <p:cNvPr id="31" name="Text 27"/>
          <p:cNvSpPr/>
          <p:nvPr/>
        </p:nvSpPr>
        <p:spPr>
          <a:xfrm>
            <a:off x="3282696" y="2971800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Transparence</a:t>
            </a:r>
            <a:endParaRPr lang="en-US" sz="1600" dirty="0"/>
          </a:p>
        </p:txBody>
      </p:sp>
      <p:sp>
        <p:nvSpPr>
          <p:cNvPr id="32" name="Shape 28"/>
          <p:cNvSpPr/>
          <p:nvPr/>
        </p:nvSpPr>
        <p:spPr>
          <a:xfrm>
            <a:off x="3630168" y="3456432"/>
            <a:ext cx="1783080" cy="365760"/>
          </a:xfrm>
          <a:prstGeom prst="roundRect">
            <a:avLst>
              <a:gd name="adj" fmla="val 17500"/>
            </a:avLst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29"/>
          <p:cNvSpPr/>
          <p:nvPr/>
        </p:nvSpPr>
        <p:spPr>
          <a:xfrm>
            <a:off x="3630168" y="34564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8 000 000 FCFA</a:t>
            </a:r>
            <a:endParaRPr lang="en-US" sz="1600" dirty="0"/>
          </a:p>
        </p:txBody>
      </p:sp>
      <p:sp>
        <p:nvSpPr>
          <p:cNvPr id="34" name="Text 30"/>
          <p:cNvSpPr/>
          <p:nvPr/>
        </p:nvSpPr>
        <p:spPr>
          <a:xfrm>
            <a:off x="3282696" y="3858768"/>
            <a:ext cx="24871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27% du budget</a:t>
            </a:r>
            <a:endParaRPr lang="en-US" dirty="0"/>
          </a:p>
        </p:txBody>
      </p:sp>
      <p:sp>
        <p:nvSpPr>
          <p:cNvPr id="35" name="Shape 31"/>
          <p:cNvSpPr/>
          <p:nvPr/>
        </p:nvSpPr>
        <p:spPr>
          <a:xfrm>
            <a:off x="6025896" y="2148840"/>
            <a:ext cx="2697480" cy="2697480"/>
          </a:xfrm>
          <a:prstGeom prst="roundRect">
            <a:avLst>
              <a:gd name="adj" fmla="val 4068"/>
            </a:avLst>
          </a:prstGeom>
          <a:solidFill>
            <a:srgbClr val="FFFFFF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6" name="Shape 32"/>
          <p:cNvSpPr/>
          <p:nvPr/>
        </p:nvSpPr>
        <p:spPr>
          <a:xfrm>
            <a:off x="7031736" y="2212848"/>
            <a:ext cx="685800" cy="68580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37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50608" y="2340864"/>
            <a:ext cx="448056" cy="448056"/>
          </a:xfrm>
          <a:prstGeom prst="rect">
            <a:avLst/>
          </a:prstGeom>
        </p:spPr>
      </p:pic>
      <p:sp>
        <p:nvSpPr>
          <p:cNvPr id="38" name="Text 33"/>
          <p:cNvSpPr/>
          <p:nvPr/>
        </p:nvSpPr>
        <p:spPr>
          <a:xfrm>
            <a:off x="6135624" y="2971800"/>
            <a:ext cx="248716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Impacts et Débat Public</a:t>
            </a:r>
            <a:endParaRPr lang="en-US" sz="1600" dirty="0"/>
          </a:p>
        </p:txBody>
      </p:sp>
      <p:sp>
        <p:nvSpPr>
          <p:cNvPr id="39" name="Shape 34"/>
          <p:cNvSpPr/>
          <p:nvPr/>
        </p:nvSpPr>
        <p:spPr>
          <a:xfrm>
            <a:off x="6483096" y="3456432"/>
            <a:ext cx="1783080" cy="365760"/>
          </a:xfrm>
          <a:prstGeom prst="roundRect">
            <a:avLst>
              <a:gd name="adj" fmla="val 17500"/>
            </a:avLst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5"/>
          <p:cNvSpPr/>
          <p:nvPr/>
        </p:nvSpPr>
        <p:spPr>
          <a:xfrm>
            <a:off x="6483096" y="3456432"/>
            <a:ext cx="17830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10 000 000 FCFA</a:t>
            </a:r>
            <a:endParaRPr lang="en-US" sz="1600" dirty="0"/>
          </a:p>
        </p:txBody>
      </p:sp>
      <p:sp>
        <p:nvSpPr>
          <p:cNvPr id="41" name="Text 36"/>
          <p:cNvSpPr/>
          <p:nvPr/>
        </p:nvSpPr>
        <p:spPr>
          <a:xfrm>
            <a:off x="6135624" y="3858768"/>
            <a:ext cx="2487168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i="1" dirty="0">
                <a:solidFill>
                  <a:srgbClr val="6B8F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33% du budget</a:t>
            </a:r>
            <a:endParaRPr lang="en-US" dirty="0"/>
          </a:p>
        </p:txBody>
      </p:sp>
      <p:sp>
        <p:nvSpPr>
          <p:cNvPr id="42" name="Shape 37"/>
          <p:cNvSpPr/>
          <p:nvPr/>
        </p:nvSpPr>
        <p:spPr>
          <a:xfrm>
            <a:off x="2286000" y="4690872"/>
            <a:ext cx="4572000" cy="347472"/>
          </a:xfrm>
          <a:prstGeom prst="roundRect">
            <a:avLst>
              <a:gd name="adj" fmla="val 21053"/>
            </a:avLst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3" name="Text 38"/>
          <p:cNvSpPr/>
          <p:nvPr/>
        </p:nvSpPr>
        <p:spPr>
          <a:xfrm>
            <a:off x="2286000" y="4690872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BUDGET TOTAL : 30 000 000 FCFA</a:t>
            </a:r>
            <a:endParaRPr lang="en-US" sz="1200" dirty="0"/>
          </a:p>
        </p:txBody>
      </p:sp>
      <p:sp>
        <p:nvSpPr>
          <p:cNvPr id="44" name="Shape 39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74320" y="137160"/>
            <a:ext cx="640080" cy="640080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137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1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8288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1 : ENGAGEMENT DES PARTIES PRENANTES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7315200" y="164592"/>
            <a:ext cx="1600200" cy="594360"/>
          </a:xfrm>
          <a:prstGeom prst="roundRect">
            <a:avLst>
              <a:gd name="adj" fmla="val 12308"/>
            </a:avLst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7315200" y="164592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12 000 000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FCFA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115568"/>
            <a:ext cx="347472" cy="347472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337560" y="1078992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3264408" y="1078992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2 000 000 FCFA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886968" y="1069848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Rapport semestriel sur l'espace civique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57200" y="1508760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Documentation de l'environnement de participation de la société civile au processus ITIE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4754880" y="1005840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115568"/>
            <a:ext cx="347472" cy="347472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7772400" y="1078992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3"/>
          <p:cNvSpPr/>
          <p:nvPr/>
        </p:nvSpPr>
        <p:spPr>
          <a:xfrm>
            <a:off x="7754112" y="1078992"/>
            <a:ext cx="1088136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500 000 FCFA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5321807" y="1069848"/>
            <a:ext cx="2506959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Note technique au Secrétariat international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4892040" y="1508760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Transmission des observations de la société civile camerounaise au Secrétariat ITIE international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320040" y="2304288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14016"/>
            <a:ext cx="347472" cy="347472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3337560" y="2377440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18"/>
          <p:cNvSpPr/>
          <p:nvPr/>
        </p:nvSpPr>
        <p:spPr>
          <a:xfrm>
            <a:off x="3264408" y="2377440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5 000 000 FCFA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886968" y="2368296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Deux séminaires OSC sur la Norme ITIE</a:t>
            </a:r>
            <a:endParaRPr lang="en-US" sz="1600" dirty="0"/>
          </a:p>
        </p:txBody>
      </p:sp>
      <p:sp>
        <p:nvSpPr>
          <p:cNvPr id="26" name="Text 20"/>
          <p:cNvSpPr/>
          <p:nvPr/>
        </p:nvSpPr>
        <p:spPr>
          <a:xfrm>
            <a:off x="457200" y="2807208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Renforcement des capacités des membres de la Plateforme sur les exigences de la Norme ITIE 2023</a:t>
            </a:r>
            <a:endParaRPr lang="en-US" sz="1400" dirty="0"/>
          </a:p>
        </p:txBody>
      </p:sp>
      <p:sp>
        <p:nvSpPr>
          <p:cNvPr id="27" name="Shape 21"/>
          <p:cNvSpPr/>
          <p:nvPr/>
        </p:nvSpPr>
        <p:spPr>
          <a:xfrm>
            <a:off x="4754880" y="2304288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414016"/>
            <a:ext cx="347472" cy="347472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7772400" y="2377440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3"/>
          <p:cNvSpPr/>
          <p:nvPr/>
        </p:nvSpPr>
        <p:spPr>
          <a:xfrm>
            <a:off x="7699248" y="2377440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1 200 000 FCFA</a:t>
            </a:r>
            <a:endParaRPr lang="en-US" sz="1200" dirty="0"/>
          </a:p>
        </p:txBody>
      </p:sp>
      <p:sp>
        <p:nvSpPr>
          <p:cNvPr id="31" name="Text 24"/>
          <p:cNvSpPr/>
          <p:nvPr/>
        </p:nvSpPr>
        <p:spPr>
          <a:xfrm>
            <a:off x="5321808" y="2368296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Coordination inter-OSC</a:t>
            </a:r>
            <a:endParaRPr lang="en-US" sz="1600" dirty="0"/>
          </a:p>
        </p:txBody>
      </p:sp>
      <p:sp>
        <p:nvSpPr>
          <p:cNvPr id="32" name="Text 25"/>
          <p:cNvSpPr/>
          <p:nvPr/>
        </p:nvSpPr>
        <p:spPr>
          <a:xfrm>
            <a:off x="4892040" y="2807208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Réunions de coordination entre les organisations de la société civile membres de la Plateforme</a:t>
            </a:r>
            <a:endParaRPr lang="en-US" sz="1400" dirty="0"/>
          </a:p>
        </p:txBody>
      </p:sp>
      <p:sp>
        <p:nvSpPr>
          <p:cNvPr id="33" name="Shape 26"/>
          <p:cNvSpPr/>
          <p:nvPr/>
        </p:nvSpPr>
        <p:spPr>
          <a:xfrm>
            <a:off x="320040" y="3602736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712464"/>
            <a:ext cx="347472" cy="347472"/>
          </a:xfrm>
          <a:prstGeom prst="rect">
            <a:avLst/>
          </a:prstGeom>
        </p:spPr>
      </p:pic>
      <p:sp>
        <p:nvSpPr>
          <p:cNvPr id="35" name="Shape 27"/>
          <p:cNvSpPr/>
          <p:nvPr/>
        </p:nvSpPr>
        <p:spPr>
          <a:xfrm>
            <a:off x="3337560" y="3675888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28"/>
          <p:cNvSpPr/>
          <p:nvPr/>
        </p:nvSpPr>
        <p:spPr>
          <a:xfrm>
            <a:off x="3264408" y="3675888"/>
            <a:ext cx="1143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1 000 000 FCFA</a:t>
            </a:r>
            <a:endParaRPr lang="en-US" sz="1200" dirty="0"/>
          </a:p>
        </p:txBody>
      </p:sp>
      <p:sp>
        <p:nvSpPr>
          <p:cNvPr id="37" name="Text 29"/>
          <p:cNvSpPr/>
          <p:nvPr/>
        </p:nvSpPr>
        <p:spPr>
          <a:xfrm>
            <a:off x="886968" y="3666744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Suivi du Code de conduite du GMP</a:t>
            </a:r>
            <a:endParaRPr lang="en-US" sz="1600" dirty="0"/>
          </a:p>
        </p:txBody>
      </p:sp>
      <p:sp>
        <p:nvSpPr>
          <p:cNvPr id="38" name="Text 30"/>
          <p:cNvSpPr/>
          <p:nvPr/>
        </p:nvSpPr>
        <p:spPr>
          <a:xfrm>
            <a:off x="457200" y="4105656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de l'application du Code de conduite au sein du Groupe Multipartite</a:t>
            </a:r>
            <a:endParaRPr lang="en-US" sz="1400" dirty="0"/>
          </a:p>
        </p:txBody>
      </p:sp>
      <p:sp>
        <p:nvSpPr>
          <p:cNvPr id="39" name="Shape 31"/>
          <p:cNvSpPr/>
          <p:nvPr/>
        </p:nvSpPr>
        <p:spPr>
          <a:xfrm>
            <a:off x="4754880" y="3602736"/>
            <a:ext cx="4206240" cy="1207008"/>
          </a:xfrm>
          <a:prstGeom prst="roundRect">
            <a:avLst>
              <a:gd name="adj" fmla="val 757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40" name="Image 6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3712464"/>
            <a:ext cx="347472" cy="347472"/>
          </a:xfrm>
          <a:prstGeom prst="rect">
            <a:avLst/>
          </a:prstGeom>
        </p:spPr>
      </p:pic>
      <p:sp>
        <p:nvSpPr>
          <p:cNvPr id="41" name="Shape 32"/>
          <p:cNvSpPr/>
          <p:nvPr/>
        </p:nvSpPr>
        <p:spPr>
          <a:xfrm>
            <a:off x="7772400" y="3675888"/>
            <a:ext cx="1069848" cy="274320"/>
          </a:xfrm>
          <a:prstGeom prst="roundRect">
            <a:avLst>
              <a:gd name="adj" fmla="val 2000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33"/>
          <p:cNvSpPr/>
          <p:nvPr/>
        </p:nvSpPr>
        <p:spPr>
          <a:xfrm>
            <a:off x="7680960" y="3675888"/>
            <a:ext cx="116128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2 300 000 FCFA</a:t>
            </a:r>
            <a:endParaRPr lang="en-US" sz="1200" dirty="0"/>
          </a:p>
        </p:txBody>
      </p:sp>
      <p:sp>
        <p:nvSpPr>
          <p:cNvPr id="43" name="Text 34"/>
          <p:cNvSpPr/>
          <p:nvPr/>
        </p:nvSpPr>
        <p:spPr>
          <a:xfrm>
            <a:off x="5321808" y="3666744"/>
            <a:ext cx="237744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Dossier Validation OSC</a:t>
            </a:r>
            <a:endParaRPr lang="en-US" sz="1600" dirty="0"/>
          </a:p>
        </p:txBody>
      </p:sp>
      <p:sp>
        <p:nvSpPr>
          <p:cNvPr id="44" name="Text 35"/>
          <p:cNvSpPr/>
          <p:nvPr/>
        </p:nvSpPr>
        <p:spPr>
          <a:xfrm>
            <a:off x="4892040" y="4105656"/>
            <a:ext cx="3950208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Préparation du dossier documentaire de la société civile pour la prochaine Validation ITIE</a:t>
            </a:r>
            <a:endParaRPr lang="en-US" sz="1400" dirty="0"/>
          </a:p>
        </p:txBody>
      </p:sp>
      <p:sp>
        <p:nvSpPr>
          <p:cNvPr id="45" name="Shape 3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74320" y="137160"/>
            <a:ext cx="640080" cy="640080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137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1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8288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2 : TRANSPARENCE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7315200" y="164592"/>
            <a:ext cx="1600200" cy="594360"/>
          </a:xfrm>
          <a:prstGeom prst="roundRect">
            <a:avLst>
              <a:gd name="adj" fmla="val 12308"/>
            </a:avLst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7315200" y="164592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8 000 000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FCFA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206240" cy="1261872"/>
          </a:xfrm>
          <a:prstGeom prst="roundRect">
            <a:avLst>
              <a:gd name="adj" fmla="val 724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115568"/>
            <a:ext cx="347472" cy="347472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429000" y="1938528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3355848" y="1938528"/>
            <a:ext cx="1170432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1 000 000 FCFA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886968" y="1069848"/>
            <a:ext cx="3520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7D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Suivi du PTA ITIE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320040" y="1577340"/>
            <a:ext cx="3931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Suivi de la mise en œuvre du Plan de Travail Annuel ITIE par les parties prenantes concernées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4617720" y="1005840"/>
            <a:ext cx="4206240" cy="1261872"/>
          </a:xfrm>
          <a:prstGeom prst="roundRect">
            <a:avLst>
              <a:gd name="adj" fmla="val 724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4880" y="1115568"/>
            <a:ext cx="347472" cy="347472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7726680" y="1938528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3"/>
          <p:cNvSpPr/>
          <p:nvPr/>
        </p:nvSpPr>
        <p:spPr>
          <a:xfrm>
            <a:off x="7562088" y="1938528"/>
            <a:ext cx="1271016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1 500 000 FCFA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5184648" y="1069848"/>
            <a:ext cx="3520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7D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Transparence contractuelle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4754880" y="1572768"/>
            <a:ext cx="352044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Analyse et suivi de la publication des contrats et conventions du secteur extractif camerounais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310896" y="2468880"/>
            <a:ext cx="2697480" cy="1845460"/>
          </a:xfrm>
          <a:prstGeom prst="roundRect">
            <a:avLst>
              <a:gd name="adj" fmla="val 724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578608"/>
            <a:ext cx="347472" cy="347472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1920240" y="3949918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18"/>
          <p:cNvSpPr/>
          <p:nvPr/>
        </p:nvSpPr>
        <p:spPr>
          <a:xfrm>
            <a:off x="1842516" y="3945636"/>
            <a:ext cx="116128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1 000 000 FCFA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886968" y="2532888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7D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Propriété effective</a:t>
            </a:r>
            <a:endParaRPr lang="en-US" sz="1600" dirty="0"/>
          </a:p>
        </p:txBody>
      </p:sp>
      <p:sp>
        <p:nvSpPr>
          <p:cNvPr id="26" name="Text 20"/>
          <p:cNvSpPr/>
          <p:nvPr/>
        </p:nvSpPr>
        <p:spPr>
          <a:xfrm>
            <a:off x="246888" y="3087282"/>
            <a:ext cx="2237148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Surveillance de la mise en œuvre des dispositions relatives à la propriété effective</a:t>
            </a:r>
            <a:endParaRPr lang="en-US" sz="1400" dirty="0"/>
          </a:p>
        </p:txBody>
      </p:sp>
      <p:sp>
        <p:nvSpPr>
          <p:cNvPr id="27" name="Shape 21"/>
          <p:cNvSpPr/>
          <p:nvPr/>
        </p:nvSpPr>
        <p:spPr>
          <a:xfrm>
            <a:off x="3218688" y="2468880"/>
            <a:ext cx="2697480" cy="1845460"/>
          </a:xfrm>
          <a:prstGeom prst="roundRect">
            <a:avLst>
              <a:gd name="adj" fmla="val 724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848" y="2578608"/>
            <a:ext cx="347472" cy="347472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4840171" y="4001392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3"/>
          <p:cNvSpPr/>
          <p:nvPr/>
        </p:nvSpPr>
        <p:spPr>
          <a:xfrm>
            <a:off x="4754880" y="3987676"/>
            <a:ext cx="1176423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3 000 000 FCFA</a:t>
            </a:r>
            <a:endParaRPr lang="en-US" sz="1200" dirty="0"/>
          </a:p>
        </p:txBody>
      </p:sp>
      <p:sp>
        <p:nvSpPr>
          <p:cNvPr id="31" name="Text 24"/>
          <p:cNvSpPr/>
          <p:nvPr/>
        </p:nvSpPr>
        <p:spPr>
          <a:xfrm>
            <a:off x="3785616" y="2555748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7D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Base de données sectorielle</a:t>
            </a:r>
            <a:endParaRPr lang="en-US" sz="1600" dirty="0"/>
          </a:p>
        </p:txBody>
      </p:sp>
      <p:sp>
        <p:nvSpPr>
          <p:cNvPr id="32" name="Text 25"/>
          <p:cNvSpPr/>
          <p:nvPr/>
        </p:nvSpPr>
        <p:spPr>
          <a:xfrm>
            <a:off x="3218688" y="3035807"/>
            <a:ext cx="2324468" cy="82989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Développement et mise à jour d'une base de données sur les entreprises et flux financiers extractifs</a:t>
            </a:r>
            <a:endParaRPr lang="en-US" sz="1400" dirty="0"/>
          </a:p>
        </p:txBody>
      </p:sp>
      <p:sp>
        <p:nvSpPr>
          <p:cNvPr id="33" name="Shape 26"/>
          <p:cNvSpPr/>
          <p:nvPr/>
        </p:nvSpPr>
        <p:spPr>
          <a:xfrm>
            <a:off x="6126480" y="2468880"/>
            <a:ext cx="2697480" cy="1856232"/>
          </a:xfrm>
          <a:prstGeom prst="roundRect">
            <a:avLst>
              <a:gd name="adj" fmla="val 7246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640" y="2578608"/>
            <a:ext cx="347472" cy="347472"/>
          </a:xfrm>
          <a:prstGeom prst="rect">
            <a:avLst/>
          </a:prstGeom>
        </p:spPr>
      </p:pic>
      <p:sp>
        <p:nvSpPr>
          <p:cNvPr id="35" name="Shape 27"/>
          <p:cNvSpPr/>
          <p:nvPr/>
        </p:nvSpPr>
        <p:spPr>
          <a:xfrm>
            <a:off x="7708392" y="3925062"/>
            <a:ext cx="1005840" cy="256032"/>
          </a:xfrm>
          <a:prstGeom prst="roundRect">
            <a:avLst>
              <a:gd name="adj" fmla="val 21429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28"/>
          <p:cNvSpPr/>
          <p:nvPr/>
        </p:nvSpPr>
        <p:spPr>
          <a:xfrm>
            <a:off x="7644384" y="3920805"/>
            <a:ext cx="11887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1 500 000 FCFA</a:t>
            </a:r>
            <a:endParaRPr lang="en-US" sz="1200" dirty="0"/>
          </a:p>
        </p:txBody>
      </p:sp>
      <p:sp>
        <p:nvSpPr>
          <p:cNvPr id="37" name="Text 29"/>
          <p:cNvSpPr/>
          <p:nvPr/>
        </p:nvSpPr>
        <p:spPr>
          <a:xfrm>
            <a:off x="6675120" y="2482595"/>
            <a:ext cx="2240280" cy="6786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D7D4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Suivi des recommandations de Validation</a:t>
            </a:r>
            <a:endParaRPr lang="en-US" sz="1600" dirty="0"/>
          </a:p>
        </p:txBody>
      </p:sp>
      <p:sp>
        <p:nvSpPr>
          <p:cNvPr id="38" name="Text 30"/>
          <p:cNvSpPr/>
          <p:nvPr/>
        </p:nvSpPr>
        <p:spPr>
          <a:xfrm>
            <a:off x="6126481" y="3472356"/>
            <a:ext cx="1819340" cy="50757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Monitoring de la mise en œuvre des mesures correctives issues de la Validation ITIE Cameroun</a:t>
            </a:r>
            <a:endParaRPr lang="en-US" sz="1400" dirty="0"/>
          </a:p>
        </p:txBody>
      </p:sp>
      <p:sp>
        <p:nvSpPr>
          <p:cNvPr id="39" name="Shape 3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274320" y="137160"/>
            <a:ext cx="640080" cy="640080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74320" y="13716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1400" dirty="0"/>
          </a:p>
        </p:txBody>
      </p:sp>
      <p:pic>
        <p:nvPicPr>
          <p:cNvPr id="5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560" y="182880"/>
            <a:ext cx="548640" cy="5486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737360" y="13716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7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3 : IMPACTS ET DÉBAT PUBLIC</a:t>
            </a:r>
            <a:endParaRPr lang="en-US" sz="1700" dirty="0"/>
          </a:p>
        </p:txBody>
      </p:sp>
      <p:sp>
        <p:nvSpPr>
          <p:cNvPr id="7" name="Shape 4"/>
          <p:cNvSpPr/>
          <p:nvPr/>
        </p:nvSpPr>
        <p:spPr>
          <a:xfrm>
            <a:off x="7315200" y="164592"/>
            <a:ext cx="1600200" cy="594360"/>
          </a:xfrm>
          <a:prstGeom prst="roundRect">
            <a:avLst>
              <a:gd name="adj" fmla="val 12308"/>
            </a:avLst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5"/>
          <p:cNvSpPr/>
          <p:nvPr/>
        </p:nvSpPr>
        <p:spPr>
          <a:xfrm>
            <a:off x="7315200" y="164592"/>
            <a:ext cx="1600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10 000 000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FCFA</a:t>
            </a:r>
            <a:endParaRPr lang="en-US" sz="1600" dirty="0"/>
          </a:p>
        </p:txBody>
      </p:sp>
      <p:sp>
        <p:nvSpPr>
          <p:cNvPr id="9" name="Shape 6"/>
          <p:cNvSpPr/>
          <p:nvPr/>
        </p:nvSpPr>
        <p:spPr>
          <a:xfrm>
            <a:off x="320040" y="1005840"/>
            <a:ext cx="420624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1124712"/>
            <a:ext cx="365760" cy="365760"/>
          </a:xfrm>
          <a:prstGeom prst="rect">
            <a:avLst/>
          </a:prstGeom>
        </p:spPr>
      </p:pic>
      <p:sp>
        <p:nvSpPr>
          <p:cNvPr id="11" name="Shape 7"/>
          <p:cNvSpPr/>
          <p:nvPr/>
        </p:nvSpPr>
        <p:spPr>
          <a:xfrm>
            <a:off x="3319272" y="1097280"/>
            <a:ext cx="1088136" cy="292608"/>
          </a:xfrm>
          <a:prstGeom prst="roundRect">
            <a:avLst>
              <a:gd name="adj" fmla="val 1875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8"/>
          <p:cNvSpPr/>
          <p:nvPr/>
        </p:nvSpPr>
        <p:spPr>
          <a:xfrm>
            <a:off x="3246120" y="1097280"/>
            <a:ext cx="11612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6 000 000 FCFA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914400" y="1078992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Deux forums citoyens régionaux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457200" y="1554480"/>
            <a:ext cx="3950208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Organisation de forums régionaux dans deux régions pour présenter et débattre des résultats ITIE avec les communautés riveraines des zones extractives</a:t>
            </a:r>
            <a:endParaRPr lang="en-US" sz="1400" dirty="0"/>
          </a:p>
        </p:txBody>
      </p:sp>
      <p:sp>
        <p:nvSpPr>
          <p:cNvPr id="15" name="Shape 11"/>
          <p:cNvSpPr/>
          <p:nvPr/>
        </p:nvSpPr>
        <p:spPr>
          <a:xfrm>
            <a:off x="4754880" y="1005840"/>
            <a:ext cx="420624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1124712"/>
            <a:ext cx="365760" cy="36576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7754112" y="1097280"/>
            <a:ext cx="1088136" cy="292608"/>
          </a:xfrm>
          <a:prstGeom prst="roundRect">
            <a:avLst>
              <a:gd name="adj" fmla="val 1875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3"/>
          <p:cNvSpPr/>
          <p:nvPr/>
        </p:nvSpPr>
        <p:spPr>
          <a:xfrm>
            <a:off x="7680960" y="1097280"/>
            <a:ext cx="11612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1 500 000 FCFA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5349240" y="1078992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Rapport alternatif &amp; analyse critique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4892040" y="1554480"/>
            <a:ext cx="3950208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Élaboration d'un rapport alternatif de la société civile sur le secteur extractif camerounais, incluant une analyse critique des rapports ITIE officiels</a:t>
            </a:r>
            <a:endParaRPr lang="en-US" sz="1400" dirty="0"/>
          </a:p>
        </p:txBody>
      </p:sp>
      <p:sp>
        <p:nvSpPr>
          <p:cNvPr id="21" name="Shape 16"/>
          <p:cNvSpPr/>
          <p:nvPr/>
        </p:nvSpPr>
        <p:spPr>
          <a:xfrm>
            <a:off x="320040" y="2971800"/>
            <a:ext cx="420624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2" name="Image 3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090672"/>
            <a:ext cx="365760" cy="365760"/>
          </a:xfrm>
          <a:prstGeom prst="rect">
            <a:avLst/>
          </a:prstGeom>
        </p:spPr>
      </p:pic>
      <p:sp>
        <p:nvSpPr>
          <p:cNvPr id="23" name="Shape 17"/>
          <p:cNvSpPr/>
          <p:nvPr/>
        </p:nvSpPr>
        <p:spPr>
          <a:xfrm>
            <a:off x="3319272" y="3063240"/>
            <a:ext cx="1088136" cy="292608"/>
          </a:xfrm>
          <a:prstGeom prst="roundRect">
            <a:avLst>
              <a:gd name="adj" fmla="val 1875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18"/>
          <p:cNvSpPr/>
          <p:nvPr/>
        </p:nvSpPr>
        <p:spPr>
          <a:xfrm>
            <a:off x="3319272" y="3063240"/>
            <a:ext cx="1088136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1 000 000 FCFA</a:t>
            </a:r>
            <a:endParaRPr lang="en-US" sz="750" dirty="0"/>
          </a:p>
        </p:txBody>
      </p:sp>
      <p:sp>
        <p:nvSpPr>
          <p:cNvPr id="25" name="Text 19"/>
          <p:cNvSpPr/>
          <p:nvPr/>
        </p:nvSpPr>
        <p:spPr>
          <a:xfrm>
            <a:off x="914400" y="3044952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Communication publique &amp; médias</a:t>
            </a:r>
            <a:endParaRPr lang="en-US" sz="1600" dirty="0"/>
          </a:p>
        </p:txBody>
      </p:sp>
      <p:sp>
        <p:nvSpPr>
          <p:cNvPr id="26" name="Text 20"/>
          <p:cNvSpPr/>
          <p:nvPr/>
        </p:nvSpPr>
        <p:spPr>
          <a:xfrm>
            <a:off x="457200" y="3520440"/>
            <a:ext cx="3950208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Campagne de communication dans les médias nationaux et locaux pour vulgariser les enjeux de la gouvernance extractive et du processus ITIE</a:t>
            </a:r>
            <a:endParaRPr lang="en-US" sz="1600" dirty="0"/>
          </a:p>
        </p:txBody>
      </p:sp>
      <p:sp>
        <p:nvSpPr>
          <p:cNvPr id="27" name="Shape 21"/>
          <p:cNvSpPr/>
          <p:nvPr/>
        </p:nvSpPr>
        <p:spPr>
          <a:xfrm>
            <a:off x="4754880" y="2971800"/>
            <a:ext cx="4206240" cy="18288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12700">
            <a:solidFill>
              <a:srgbClr val="D8EBE2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pic>
        <p:nvPicPr>
          <p:cNvPr id="28" name="Image 4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3090672"/>
            <a:ext cx="365760" cy="365760"/>
          </a:xfrm>
          <a:prstGeom prst="rect">
            <a:avLst/>
          </a:prstGeom>
        </p:spPr>
      </p:pic>
      <p:sp>
        <p:nvSpPr>
          <p:cNvPr id="29" name="Shape 22"/>
          <p:cNvSpPr/>
          <p:nvPr/>
        </p:nvSpPr>
        <p:spPr>
          <a:xfrm>
            <a:off x="7754112" y="3063240"/>
            <a:ext cx="1088136" cy="292608"/>
          </a:xfrm>
          <a:prstGeom prst="roundRect">
            <a:avLst>
              <a:gd name="adj" fmla="val 18750"/>
            </a:avLst>
          </a:prstGeom>
          <a:solidFill>
            <a:srgbClr val="EAF3EC"/>
          </a:solidFill>
          <a:ln w="12700">
            <a:solidFill>
              <a:srgbClr val="C5DEC9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3"/>
          <p:cNvSpPr/>
          <p:nvPr/>
        </p:nvSpPr>
        <p:spPr>
          <a:xfrm>
            <a:off x="7754112" y="3063240"/>
            <a:ext cx="1161288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1 500 000 FCFA</a:t>
            </a:r>
            <a:endParaRPr lang="en-US" sz="1200" dirty="0"/>
          </a:p>
        </p:txBody>
      </p:sp>
      <p:sp>
        <p:nvSpPr>
          <p:cNvPr id="31" name="Text 24"/>
          <p:cNvSpPr/>
          <p:nvPr/>
        </p:nvSpPr>
        <p:spPr>
          <a:xfrm>
            <a:off x="5349240" y="3044952"/>
            <a:ext cx="23317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2C3E35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Réseaux régionaux et internationaux</a:t>
            </a:r>
            <a:endParaRPr lang="en-US" sz="1600" dirty="0"/>
          </a:p>
        </p:txBody>
      </p:sp>
      <p:sp>
        <p:nvSpPr>
          <p:cNvPr id="32" name="Text 25"/>
          <p:cNvSpPr/>
          <p:nvPr/>
        </p:nvSpPr>
        <p:spPr>
          <a:xfrm>
            <a:off x="4892040" y="3520440"/>
            <a:ext cx="3950208" cy="11704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et contribution aux réseaux régionaux africains et internationaux de la société civile impliqués dans le suivi du secteur extractif</a:t>
            </a:r>
            <a:endParaRPr lang="en-US" sz="1400" dirty="0"/>
          </a:p>
        </p:txBody>
      </p:sp>
      <p:sp>
        <p:nvSpPr>
          <p:cNvPr id="33" name="Shape 26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CHRONOGRAMME &amp; RÉSULTATS ATTENDUS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05840"/>
            <a:ext cx="4206240" cy="2148840"/>
          </a:xfrm>
          <a:prstGeom prst="roundRect">
            <a:avLst>
              <a:gd name="adj" fmla="val 5106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640080" cy="640080"/>
          </a:xfrm>
          <a:prstGeom prst="ellipse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928" y="1170432"/>
            <a:ext cx="420624" cy="42062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115568"/>
            <a:ext cx="3154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T3 2026 (Juillet – Septembre)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502920" y="164592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6"/>
          <p:cNvSpPr/>
          <p:nvPr/>
        </p:nvSpPr>
        <p:spPr>
          <a:xfrm>
            <a:off x="777240" y="160934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Activités de diagnostic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502920" y="192024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8"/>
          <p:cNvSpPr/>
          <p:nvPr/>
        </p:nvSpPr>
        <p:spPr>
          <a:xfrm>
            <a:off x="777240" y="188366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Renforcement de capacités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502920" y="219456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0"/>
          <p:cNvSpPr/>
          <p:nvPr/>
        </p:nvSpPr>
        <p:spPr>
          <a:xfrm>
            <a:off x="777240" y="215798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Plaidoyers institutionnels</a:t>
            </a:r>
            <a:endParaRPr lang="en-US" sz="1400" dirty="0"/>
          </a:p>
        </p:txBody>
      </p:sp>
      <p:sp>
        <p:nvSpPr>
          <p:cNvPr id="14" name="Shape 11"/>
          <p:cNvSpPr/>
          <p:nvPr/>
        </p:nvSpPr>
        <p:spPr>
          <a:xfrm>
            <a:off x="502920" y="246888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2"/>
          <p:cNvSpPr/>
          <p:nvPr/>
        </p:nvSpPr>
        <p:spPr>
          <a:xfrm>
            <a:off x="777240" y="243230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Rapport semestriel sur l'espace civique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502920" y="274320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4"/>
          <p:cNvSpPr/>
          <p:nvPr/>
        </p:nvSpPr>
        <p:spPr>
          <a:xfrm>
            <a:off x="777240" y="270662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Notes techniques au Secrétariat ITIE</a:t>
            </a:r>
            <a:endParaRPr lang="en-US" sz="1400" dirty="0"/>
          </a:p>
        </p:txBody>
      </p:sp>
      <p:sp>
        <p:nvSpPr>
          <p:cNvPr id="18" name="Shape 15"/>
          <p:cNvSpPr/>
          <p:nvPr/>
        </p:nvSpPr>
        <p:spPr>
          <a:xfrm>
            <a:off x="4617720" y="1005840"/>
            <a:ext cx="4206240" cy="2148840"/>
          </a:xfrm>
          <a:prstGeom prst="roundRect">
            <a:avLst>
              <a:gd name="adj" fmla="val 5106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6"/>
          <p:cNvSpPr/>
          <p:nvPr/>
        </p:nvSpPr>
        <p:spPr>
          <a:xfrm>
            <a:off x="4754880" y="1051560"/>
            <a:ext cx="640080" cy="6400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20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608" y="1170432"/>
            <a:ext cx="420624" cy="420624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5532120" y="1115568"/>
            <a:ext cx="315468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T4 2026 (Octobre – Décembre)</a:t>
            </a:r>
            <a:endParaRPr lang="en-US" sz="1600" dirty="0"/>
          </a:p>
        </p:txBody>
      </p:sp>
      <p:sp>
        <p:nvSpPr>
          <p:cNvPr id="22" name="Shape 18"/>
          <p:cNvSpPr/>
          <p:nvPr/>
        </p:nvSpPr>
        <p:spPr>
          <a:xfrm>
            <a:off x="4800600" y="164592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19"/>
          <p:cNvSpPr/>
          <p:nvPr/>
        </p:nvSpPr>
        <p:spPr>
          <a:xfrm>
            <a:off x="5074920" y="160934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Forums citoyens régionaux</a:t>
            </a:r>
            <a:endParaRPr lang="en-US" sz="1400" dirty="0"/>
          </a:p>
        </p:txBody>
      </p:sp>
      <p:sp>
        <p:nvSpPr>
          <p:cNvPr id="24" name="Shape 20"/>
          <p:cNvSpPr/>
          <p:nvPr/>
        </p:nvSpPr>
        <p:spPr>
          <a:xfrm>
            <a:off x="4800600" y="192024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1"/>
          <p:cNvSpPr/>
          <p:nvPr/>
        </p:nvSpPr>
        <p:spPr>
          <a:xfrm>
            <a:off x="5074920" y="188366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Rapports de suivi ITIE</a:t>
            </a:r>
            <a:endParaRPr lang="en-US" sz="1400" dirty="0"/>
          </a:p>
        </p:txBody>
      </p:sp>
      <p:sp>
        <p:nvSpPr>
          <p:cNvPr id="26" name="Shape 22"/>
          <p:cNvSpPr/>
          <p:nvPr/>
        </p:nvSpPr>
        <p:spPr>
          <a:xfrm>
            <a:off x="4800600" y="219456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3"/>
          <p:cNvSpPr/>
          <p:nvPr/>
        </p:nvSpPr>
        <p:spPr>
          <a:xfrm>
            <a:off x="5074920" y="215798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Dossier de validation OSC</a:t>
            </a:r>
            <a:endParaRPr lang="en-US" sz="1400" dirty="0"/>
          </a:p>
        </p:txBody>
      </p:sp>
      <p:sp>
        <p:nvSpPr>
          <p:cNvPr id="28" name="Shape 24"/>
          <p:cNvSpPr/>
          <p:nvPr/>
        </p:nvSpPr>
        <p:spPr>
          <a:xfrm>
            <a:off x="4800600" y="246888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5"/>
          <p:cNvSpPr/>
          <p:nvPr/>
        </p:nvSpPr>
        <p:spPr>
          <a:xfrm>
            <a:off x="5074920" y="243230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publique &amp; médias</a:t>
            </a:r>
            <a:endParaRPr lang="en-US" sz="1400" dirty="0"/>
          </a:p>
        </p:txBody>
      </p:sp>
      <p:sp>
        <p:nvSpPr>
          <p:cNvPr id="30" name="Shape 26"/>
          <p:cNvSpPr/>
          <p:nvPr/>
        </p:nvSpPr>
        <p:spPr>
          <a:xfrm>
            <a:off x="4800600" y="2743200"/>
            <a:ext cx="164592" cy="164592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7"/>
          <p:cNvSpPr/>
          <p:nvPr/>
        </p:nvSpPr>
        <p:spPr>
          <a:xfrm>
            <a:off x="5074920" y="2706624"/>
            <a:ext cx="3611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Réseaux régionaux et internationaux</a:t>
            </a:r>
            <a:endParaRPr lang="en-US" sz="1400" dirty="0"/>
          </a:p>
        </p:txBody>
      </p:sp>
      <p:sp>
        <p:nvSpPr>
          <p:cNvPr id="32" name="Text 28"/>
          <p:cNvSpPr/>
          <p:nvPr/>
        </p:nvSpPr>
        <p:spPr>
          <a:xfrm>
            <a:off x="320040" y="3246120"/>
            <a:ext cx="85039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RÉSULTATS ATTENDUS</a:t>
            </a:r>
            <a:endParaRPr lang="en-US" sz="1600" dirty="0"/>
          </a:p>
        </p:txBody>
      </p:sp>
      <p:sp>
        <p:nvSpPr>
          <p:cNvPr id="33" name="Shape 29"/>
          <p:cNvSpPr/>
          <p:nvPr/>
        </p:nvSpPr>
        <p:spPr>
          <a:xfrm>
            <a:off x="320040" y="3639312"/>
            <a:ext cx="2788920" cy="475488"/>
          </a:xfrm>
          <a:prstGeom prst="roundRect">
            <a:avLst>
              <a:gd name="adj" fmla="val 15385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4" name="Shape 30"/>
          <p:cNvSpPr/>
          <p:nvPr/>
        </p:nvSpPr>
        <p:spPr>
          <a:xfrm>
            <a:off x="429768" y="3794760"/>
            <a:ext cx="182880" cy="1828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5" name="Text 31"/>
          <p:cNvSpPr/>
          <p:nvPr/>
        </p:nvSpPr>
        <p:spPr>
          <a:xfrm>
            <a:off x="704088" y="3730752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Meilleure documentation de l'espace civique</a:t>
            </a:r>
            <a:endParaRPr lang="en-US" sz="1400" dirty="0"/>
          </a:p>
        </p:txBody>
      </p:sp>
      <p:sp>
        <p:nvSpPr>
          <p:cNvPr id="36" name="Shape 32"/>
          <p:cNvSpPr/>
          <p:nvPr/>
        </p:nvSpPr>
        <p:spPr>
          <a:xfrm>
            <a:off x="3264408" y="3639312"/>
            <a:ext cx="2788920" cy="475488"/>
          </a:xfrm>
          <a:prstGeom prst="roundRect">
            <a:avLst>
              <a:gd name="adj" fmla="val 15385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37" name="Shape 33"/>
          <p:cNvSpPr/>
          <p:nvPr/>
        </p:nvSpPr>
        <p:spPr>
          <a:xfrm>
            <a:off x="3374136" y="3794760"/>
            <a:ext cx="182880" cy="1828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4"/>
          <p:cNvSpPr/>
          <p:nvPr/>
        </p:nvSpPr>
        <p:spPr>
          <a:xfrm>
            <a:off x="3648456" y="3730752"/>
            <a:ext cx="24688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Participation renforcée des OSC</a:t>
            </a:r>
            <a:endParaRPr lang="en-US" sz="1400" dirty="0"/>
          </a:p>
        </p:txBody>
      </p:sp>
      <p:sp>
        <p:nvSpPr>
          <p:cNvPr id="39" name="Shape 35"/>
          <p:cNvSpPr/>
          <p:nvPr/>
        </p:nvSpPr>
        <p:spPr>
          <a:xfrm>
            <a:off x="6208776" y="3639312"/>
            <a:ext cx="2788920" cy="475488"/>
          </a:xfrm>
          <a:prstGeom prst="roundRect">
            <a:avLst>
              <a:gd name="adj" fmla="val 15385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0" name="Shape 36"/>
          <p:cNvSpPr/>
          <p:nvPr/>
        </p:nvSpPr>
        <p:spPr>
          <a:xfrm>
            <a:off x="6318504" y="3794760"/>
            <a:ext cx="182880" cy="1828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1" name="Text 37"/>
          <p:cNvSpPr/>
          <p:nvPr/>
        </p:nvSpPr>
        <p:spPr>
          <a:xfrm>
            <a:off x="6592824" y="3730752"/>
            <a:ext cx="2331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Progrès sur la transparence contractuelle</a:t>
            </a:r>
            <a:endParaRPr lang="en-US" sz="1400" dirty="0"/>
          </a:p>
        </p:txBody>
      </p:sp>
      <p:sp>
        <p:nvSpPr>
          <p:cNvPr id="42" name="Shape 38"/>
          <p:cNvSpPr/>
          <p:nvPr/>
        </p:nvSpPr>
        <p:spPr>
          <a:xfrm>
            <a:off x="320040" y="4187952"/>
            <a:ext cx="4297680" cy="475488"/>
          </a:xfrm>
          <a:prstGeom prst="roundRect">
            <a:avLst>
              <a:gd name="adj" fmla="val 15385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3" name="Shape 39"/>
          <p:cNvSpPr/>
          <p:nvPr/>
        </p:nvSpPr>
        <p:spPr>
          <a:xfrm>
            <a:off x="429768" y="4343400"/>
            <a:ext cx="182880" cy="1828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0"/>
          <p:cNvSpPr/>
          <p:nvPr/>
        </p:nvSpPr>
        <p:spPr>
          <a:xfrm>
            <a:off x="704088" y="427939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Débat public enrichi sur le secteur extractif</a:t>
            </a:r>
            <a:endParaRPr lang="en-US" sz="1400" dirty="0"/>
          </a:p>
        </p:txBody>
      </p:sp>
      <p:sp>
        <p:nvSpPr>
          <p:cNvPr id="45" name="Shape 41"/>
          <p:cNvSpPr/>
          <p:nvPr/>
        </p:nvSpPr>
        <p:spPr>
          <a:xfrm>
            <a:off x="4800600" y="4187952"/>
            <a:ext cx="4297680" cy="475488"/>
          </a:xfrm>
          <a:prstGeom prst="roundRect">
            <a:avLst>
              <a:gd name="adj" fmla="val 15385"/>
            </a:avLst>
          </a:prstGeom>
          <a:solidFill>
            <a:srgbClr val="EAF3EC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46" name="Shape 42"/>
          <p:cNvSpPr/>
          <p:nvPr/>
        </p:nvSpPr>
        <p:spPr>
          <a:xfrm>
            <a:off x="4910328" y="4343400"/>
            <a:ext cx="182880" cy="182880"/>
          </a:xfrm>
          <a:prstGeom prst="ellipse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7" name="Text 43"/>
          <p:cNvSpPr/>
          <p:nvPr/>
        </p:nvSpPr>
        <p:spPr>
          <a:xfrm>
            <a:off x="5184648" y="427939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2C3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Preuves documentées pour la prochaine évaluation ITIE</a:t>
            </a:r>
            <a:endParaRPr lang="en-US" sz="1400" dirty="0"/>
          </a:p>
        </p:txBody>
      </p:sp>
      <p:sp>
        <p:nvSpPr>
          <p:cNvPr id="48" name="Shape 44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47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73152"/>
            <a:ext cx="4023360" cy="5070348"/>
          </a:xfrm>
          <a:prstGeom prst="rect">
            <a:avLst/>
          </a:prstGeom>
          <a:solidFill>
            <a:srgbClr val="2D7D4F"/>
          </a:solidFill>
          <a:ln w="12700">
            <a:solidFill>
              <a:srgbClr val="2D7D4F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" name="Text 2"/>
          <p:cNvSpPr/>
          <p:nvPr/>
        </p:nvSpPr>
        <p:spPr>
          <a:xfrm>
            <a:off x="228600" y="457200"/>
            <a:ext cx="3566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b="1" kern="0" spc="100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BUDGET CONSOLIDÉ</a:t>
            </a:r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228600" y="1051560"/>
            <a:ext cx="3566160" cy="868680"/>
          </a:xfrm>
          <a:prstGeom prst="roundRect">
            <a:avLst>
              <a:gd name="adj" fmla="val 10526"/>
            </a:avLst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65760" y="111556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1 – Engagement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365760" y="1490472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12 000 000 FCFA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2926080" y="1399032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40%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228600" y="2057400"/>
            <a:ext cx="3566160" cy="868680"/>
          </a:xfrm>
          <a:prstGeom prst="roundRect">
            <a:avLst>
              <a:gd name="adj" fmla="val 10526"/>
            </a:avLst>
          </a:prstGeom>
          <a:solidFill>
            <a:srgbClr val="1E6040"/>
          </a:solidFill>
          <a:ln w="12700">
            <a:solidFill>
              <a:srgbClr val="1E60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365760" y="212140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2 – Transparence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65760" y="2496312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8 000 000 FCFA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2926080" y="2404872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27%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228600" y="3063240"/>
            <a:ext cx="3566160" cy="868680"/>
          </a:xfrm>
          <a:prstGeom prst="roundRect">
            <a:avLst>
              <a:gd name="adj" fmla="val 10526"/>
            </a:avLst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365760" y="3127248"/>
            <a:ext cx="32918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Pilier 3 – Débat Public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365760" y="3502152"/>
            <a:ext cx="21945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10 000 000 FCFA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926080" y="3410712"/>
            <a:ext cx="777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20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33%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228600" y="4069080"/>
            <a:ext cx="3566160" cy="777240"/>
          </a:xfrm>
          <a:prstGeom prst="roundRect">
            <a:avLst>
              <a:gd name="adj" fmla="val 11765"/>
            </a:avLst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pic>
        <p:nvPicPr>
          <p:cNvPr id="1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472" y="4160520"/>
            <a:ext cx="457200" cy="457200"/>
          </a:xfrm>
          <a:prstGeom prst="rect">
            <a:avLst/>
          </a:prstGeom>
        </p:spPr>
      </p:pic>
      <p:sp>
        <p:nvSpPr>
          <p:cNvPr id="19" name="Text 16"/>
          <p:cNvSpPr/>
          <p:nvPr/>
        </p:nvSpPr>
        <p:spPr>
          <a:xfrm>
            <a:off x="896112" y="4133088"/>
            <a:ext cx="2788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1A473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TOTAL : 30 000 000 FCFA</a:t>
            </a:r>
            <a:endParaRPr lang="en-US" dirty="0"/>
          </a:p>
        </p:txBody>
      </p:sp>
      <p:sp>
        <p:nvSpPr>
          <p:cNvPr id="20" name="Text 17"/>
          <p:cNvSpPr/>
          <p:nvPr/>
        </p:nvSpPr>
        <p:spPr>
          <a:xfrm>
            <a:off x="4297680" y="411480"/>
            <a:ext cx="45720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RECOMMANDATION</a:t>
            </a:r>
            <a:endParaRPr lang="en-US" dirty="0"/>
          </a:p>
          <a:p>
            <a:pPr marL="0" indent="0" algn="l">
              <a:buNone/>
            </a:pPr>
            <a:r>
              <a:rPr lang="en-US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 COMITÉ</a:t>
            </a:r>
            <a:endParaRPr lang="en-US" dirty="0"/>
          </a:p>
        </p:txBody>
      </p:sp>
      <p:sp>
        <p:nvSpPr>
          <p:cNvPr id="21" name="Shape 18"/>
          <p:cNvSpPr/>
          <p:nvPr/>
        </p:nvSpPr>
        <p:spPr>
          <a:xfrm>
            <a:off x="4297680" y="1234440"/>
            <a:ext cx="4389120" cy="2743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19"/>
          <p:cNvSpPr/>
          <p:nvPr/>
        </p:nvSpPr>
        <p:spPr>
          <a:xfrm>
            <a:off x="4297680" y="1371600"/>
            <a:ext cx="4572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Approuver le financement prioritaire de ces activités afin d'accélérer la mise en œuvre des mesures correctives et soutenir la sortie de suspension du Cameroun.</a:t>
            </a:r>
            <a:endParaRPr lang="en-US" sz="1600" dirty="0"/>
          </a:p>
        </p:txBody>
      </p:sp>
      <p:sp>
        <p:nvSpPr>
          <p:cNvPr id="23" name="Text 20"/>
          <p:cNvSpPr/>
          <p:nvPr/>
        </p:nvSpPr>
        <p:spPr>
          <a:xfrm>
            <a:off x="4297680" y="2542032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E9A820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Engagements de la Plateforme :</a:t>
            </a:r>
            <a:endParaRPr lang="en-US" sz="1600" dirty="0"/>
          </a:p>
        </p:txBody>
      </p:sp>
      <p:sp>
        <p:nvSpPr>
          <p:cNvPr id="24" name="Shape 21"/>
          <p:cNvSpPr/>
          <p:nvPr/>
        </p:nvSpPr>
        <p:spPr>
          <a:xfrm>
            <a:off x="4315968" y="2944368"/>
            <a:ext cx="201168" cy="201168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2"/>
          <p:cNvSpPr/>
          <p:nvPr/>
        </p:nvSpPr>
        <p:spPr>
          <a:xfrm>
            <a:off x="4617720" y="2907792"/>
            <a:ext cx="4251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œuvre rigoureuse du Plan de Travail 2026</a:t>
            </a:r>
            <a:endParaRPr lang="en-US" sz="1400" dirty="0"/>
          </a:p>
        </p:txBody>
      </p:sp>
      <p:sp>
        <p:nvSpPr>
          <p:cNvPr id="26" name="Shape 23"/>
          <p:cNvSpPr/>
          <p:nvPr/>
        </p:nvSpPr>
        <p:spPr>
          <a:xfrm>
            <a:off x="4315968" y="3328416"/>
            <a:ext cx="201168" cy="201168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4"/>
          <p:cNvSpPr/>
          <p:nvPr/>
        </p:nvSpPr>
        <p:spPr>
          <a:xfrm>
            <a:off x="4617719" y="3291840"/>
            <a:ext cx="4362319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Contribution active aux objectifs du Groupe Multipartite</a:t>
            </a:r>
            <a:endParaRPr lang="en-US" sz="1400" dirty="0"/>
          </a:p>
        </p:txBody>
      </p:sp>
      <p:sp>
        <p:nvSpPr>
          <p:cNvPr id="28" name="Shape 25"/>
          <p:cNvSpPr/>
          <p:nvPr/>
        </p:nvSpPr>
        <p:spPr>
          <a:xfrm>
            <a:off x="4315968" y="3712464"/>
            <a:ext cx="201168" cy="201168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6"/>
          <p:cNvSpPr/>
          <p:nvPr/>
        </p:nvSpPr>
        <p:spPr>
          <a:xfrm>
            <a:off x="4617720" y="3675888"/>
            <a:ext cx="4362318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de livrables de qualité pour chaque activité</a:t>
            </a:r>
            <a:endParaRPr lang="en-US" sz="1400" dirty="0"/>
          </a:p>
        </p:txBody>
      </p:sp>
      <p:sp>
        <p:nvSpPr>
          <p:cNvPr id="30" name="Shape 27"/>
          <p:cNvSpPr/>
          <p:nvPr/>
        </p:nvSpPr>
        <p:spPr>
          <a:xfrm>
            <a:off x="4315968" y="4096512"/>
            <a:ext cx="201168" cy="201168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1" name="Text 28"/>
          <p:cNvSpPr/>
          <p:nvPr/>
        </p:nvSpPr>
        <p:spPr>
          <a:xfrm>
            <a:off x="4617720" y="4059936"/>
            <a:ext cx="4251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Reporting régulier au Comité ITIE sur l'avancement</a:t>
            </a:r>
            <a:endParaRPr lang="en-US" sz="1400" dirty="0"/>
          </a:p>
        </p:txBody>
      </p:sp>
      <p:sp>
        <p:nvSpPr>
          <p:cNvPr id="32" name="Shape 29"/>
          <p:cNvSpPr/>
          <p:nvPr/>
        </p:nvSpPr>
        <p:spPr>
          <a:xfrm>
            <a:off x="4315968" y="4480560"/>
            <a:ext cx="201168" cy="201168"/>
          </a:xfrm>
          <a:prstGeom prst="ellipse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3" name="Text 30"/>
          <p:cNvSpPr/>
          <p:nvPr/>
        </p:nvSpPr>
        <p:spPr>
          <a:xfrm>
            <a:off x="4617720" y="4443984"/>
            <a:ext cx="42519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Respect des principes de transparence &amp; redevabilité</a:t>
            </a:r>
            <a:endParaRPr lang="en-US" sz="1400" dirty="0"/>
          </a:p>
        </p:txBody>
      </p:sp>
      <p:sp>
        <p:nvSpPr>
          <p:cNvPr id="36" name="Shape 33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7F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D8A92D-C4D3-6C77-CD02-8FCB5C2045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>
            <a:extLst>
              <a:ext uri="{FF2B5EF4-FFF2-40B4-BE49-F238E27FC236}">
                <a16:creationId xmlns:a16="http://schemas.microsoft.com/office/drawing/2014/main" id="{19A1DE91-A87D-0491-DDF7-27F2607F10C7}"/>
              </a:ext>
            </a:extLst>
          </p:cNvPr>
          <p:cNvSpPr/>
          <p:nvPr/>
        </p:nvSpPr>
        <p:spPr>
          <a:xfrm>
            <a:off x="320040" y="600745"/>
            <a:ext cx="8155502" cy="3886200"/>
          </a:xfrm>
          <a:prstGeom prst="roundRect">
            <a:avLst>
              <a:gd name="adj" fmla="val 2824"/>
            </a:avLst>
          </a:prstGeom>
          <a:solidFill>
            <a:srgbClr val="FFFFFF"/>
          </a:solidFill>
          <a:ln w="12700">
            <a:solidFill>
              <a:srgbClr val="D6EADA"/>
            </a:solidFill>
            <a:prstDash val="solid"/>
          </a:ln>
          <a:effectLst>
            <a:outerShdw blurRad="101600" dist="381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Text 5">
            <a:extLst>
              <a:ext uri="{FF2B5EF4-FFF2-40B4-BE49-F238E27FC236}">
                <a16:creationId xmlns:a16="http://schemas.microsoft.com/office/drawing/2014/main" id="{60524251-FDED-75E2-276B-35DE3C7F030D}"/>
              </a:ext>
            </a:extLst>
          </p:cNvPr>
          <p:cNvSpPr/>
          <p:nvPr/>
        </p:nvSpPr>
        <p:spPr>
          <a:xfrm>
            <a:off x="545487" y="1148637"/>
            <a:ext cx="7583214" cy="2423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C0392B"/>
                </a:solidFill>
                <a:effectLst/>
                <a:uLnTx/>
                <a:uFillTx/>
                <a:latin typeface="Bradley Hand ITC" panose="03070402050302030203" pitchFamily="66" charset="0"/>
                <a:ea typeface="Calibri" pitchFamily="34" charset="-122"/>
                <a:cs typeface="Calibri" pitchFamily="34" charset="-120"/>
              </a:rPr>
              <a:t>MERCI POUR VOTRE AIMABLE ATTENTION</a:t>
            </a:r>
            <a:endParaRPr kumimoji="0" lang="en-US" sz="5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radley Hand ITC" panose="03070402050302030203" pitchFamily="66" charset="0"/>
            </a:endParaRPr>
          </a:p>
        </p:txBody>
      </p:sp>
      <p:sp>
        <p:nvSpPr>
          <p:cNvPr id="14" name="Shape 10">
            <a:extLst>
              <a:ext uri="{FF2B5EF4-FFF2-40B4-BE49-F238E27FC236}">
                <a16:creationId xmlns:a16="http://schemas.microsoft.com/office/drawing/2014/main" id="{6C374AA4-B94F-B075-6166-EEE0301D814B}"/>
              </a:ext>
            </a:extLst>
          </p:cNvPr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E9A820"/>
          </a:solidFill>
          <a:ln w="12700">
            <a:solidFill>
              <a:srgbClr val="E9A82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9671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790</Words>
  <Application>Microsoft Office PowerPoint</Application>
  <PresentationFormat>Affichage à l'écran (16:9)</PresentationFormat>
  <Paragraphs>149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Bradley Hand ITC</vt:lpstr>
      <vt:lpstr>Calibri</vt:lpstr>
      <vt:lpstr>Cambria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Priorisé de Sortie de Suspension ITIE - OSC Cameroun 2026</dc:title>
  <dc:subject>PptxGenJS Presentation</dc:subject>
  <dc:creator>PptxGenJS</dc:creator>
  <cp:lastModifiedBy>Jean Mballa Mballa</cp:lastModifiedBy>
  <cp:revision>2</cp:revision>
  <dcterms:created xsi:type="dcterms:W3CDTF">2026-06-09T10:35:03Z</dcterms:created>
  <dcterms:modified xsi:type="dcterms:W3CDTF">2026-06-09T11:25:52Z</dcterms:modified>
</cp:coreProperties>
</file>