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90" r:id="rId5"/>
  </p:sldMasterIdLst>
  <p:notesMasterIdLst>
    <p:notesMasterId r:id="rId80"/>
  </p:notesMasterIdLst>
  <p:sldIdLst>
    <p:sldId id="582" r:id="rId6"/>
    <p:sldId id="331" r:id="rId7"/>
    <p:sldId id="277" r:id="rId8"/>
    <p:sldId id="639" r:id="rId9"/>
    <p:sldId id="585" r:id="rId10"/>
    <p:sldId id="621" r:id="rId11"/>
    <p:sldId id="622" r:id="rId12"/>
    <p:sldId id="623" r:id="rId13"/>
    <p:sldId id="624" r:id="rId14"/>
    <p:sldId id="625" r:id="rId15"/>
    <p:sldId id="588" r:id="rId16"/>
    <p:sldId id="318" r:id="rId17"/>
    <p:sldId id="319" r:id="rId18"/>
    <p:sldId id="320" r:id="rId19"/>
    <p:sldId id="584" r:id="rId20"/>
    <p:sldId id="324" r:id="rId21"/>
    <p:sldId id="321" r:id="rId22"/>
    <p:sldId id="323" r:id="rId23"/>
    <p:sldId id="339" r:id="rId24"/>
    <p:sldId id="327" r:id="rId25"/>
    <p:sldId id="342" r:id="rId26"/>
    <p:sldId id="315" r:id="rId27"/>
    <p:sldId id="335" r:id="rId28"/>
    <p:sldId id="334" r:id="rId29"/>
    <p:sldId id="303" r:id="rId30"/>
    <p:sldId id="333" r:id="rId31"/>
    <p:sldId id="302" r:id="rId32"/>
    <p:sldId id="430" r:id="rId33"/>
    <p:sldId id="304" r:id="rId34"/>
    <p:sldId id="305" r:id="rId35"/>
    <p:sldId id="306" r:id="rId36"/>
    <p:sldId id="307" r:id="rId37"/>
    <p:sldId id="408" r:id="rId38"/>
    <p:sldId id="313" r:id="rId39"/>
    <p:sldId id="309" r:id="rId40"/>
    <p:sldId id="431" r:id="rId41"/>
    <p:sldId id="311" r:id="rId42"/>
    <p:sldId id="312" r:id="rId43"/>
    <p:sldId id="587" r:id="rId44"/>
    <p:sldId id="347" r:id="rId45"/>
    <p:sldId id="437" r:id="rId46"/>
    <p:sldId id="412" r:id="rId47"/>
    <p:sldId id="627" r:id="rId48"/>
    <p:sldId id="628" r:id="rId49"/>
    <p:sldId id="346" r:id="rId50"/>
    <p:sldId id="336" r:id="rId51"/>
    <p:sldId id="411" r:id="rId52"/>
    <p:sldId id="432" r:id="rId53"/>
    <p:sldId id="629" r:id="rId54"/>
    <p:sldId id="348" r:id="rId55"/>
    <p:sldId id="640" r:id="rId56"/>
    <p:sldId id="413" r:id="rId57"/>
    <p:sldId id="630" r:id="rId58"/>
    <p:sldId id="641" r:id="rId59"/>
    <p:sldId id="415" r:id="rId60"/>
    <p:sldId id="631" r:id="rId61"/>
    <p:sldId id="638" r:id="rId62"/>
    <p:sldId id="341" r:id="rId63"/>
    <p:sldId id="414" r:id="rId64"/>
    <p:sldId id="632" r:id="rId65"/>
    <p:sldId id="338" r:id="rId66"/>
    <p:sldId id="447" r:id="rId67"/>
    <p:sldId id="418" r:id="rId68"/>
    <p:sldId id="634" r:id="rId69"/>
    <p:sldId id="636" r:id="rId70"/>
    <p:sldId id="344" r:id="rId71"/>
    <p:sldId id="637" r:id="rId72"/>
    <p:sldId id="423" r:id="rId73"/>
    <p:sldId id="446" r:id="rId74"/>
    <p:sldId id="438" r:id="rId75"/>
    <p:sldId id="590" r:id="rId76"/>
    <p:sldId id="591" r:id="rId77"/>
    <p:sldId id="620" r:id="rId78"/>
    <p:sldId id="284" r:id="rId79"/>
  </p:sldIdLst>
  <p:sldSz cx="12192000" cy="6858000"/>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in Wuadom Warden" initials="EW" lastIdx="1" clrIdx="0">
    <p:extLst>
      <p:ext uri="{19B8F6BF-5375-455C-9EA6-DF929625EA0E}">
        <p15:presenceInfo xmlns:p15="http://schemas.microsoft.com/office/powerpoint/2012/main" userId="S::ewarden@eiti.org::0631b0cd-48f9-4aa4-b50f-875a7be10e5e" providerId="AD"/>
      </p:ext>
    </p:extLst>
  </p:cmAuthor>
  <p:cmAuthor id="2" name="EWW - EITI International Secretariat" initials="EWW" lastIdx="4" clrIdx="1">
    <p:extLst>
      <p:ext uri="{19B8F6BF-5375-455C-9EA6-DF929625EA0E}">
        <p15:presenceInfo xmlns:p15="http://schemas.microsoft.com/office/powerpoint/2012/main" userId="EWW - EITI International Secretariat" providerId="None"/>
      </p:ext>
    </p:extLst>
  </p:cmAuthor>
  <p:cmAuthor id="3" name="International Secretariat CB" initials="CB" lastIdx="7" clrIdx="2">
    <p:extLst>
      <p:ext uri="{19B8F6BF-5375-455C-9EA6-DF929625EA0E}">
        <p15:presenceInfo xmlns:p15="http://schemas.microsoft.com/office/powerpoint/2012/main" userId="International Secretariat C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a:srgbClr val="00C3F0"/>
    <a:srgbClr val="005B8C"/>
    <a:srgbClr val="2C8536"/>
    <a:srgbClr val="EBEBEB"/>
    <a:srgbClr val="002157"/>
    <a:srgbClr val="EBCB9F"/>
    <a:srgbClr val="6D5339"/>
    <a:srgbClr val="0090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4"/>
    <p:restoredTop sz="94694"/>
  </p:normalViewPr>
  <p:slideViewPr>
    <p:cSldViewPr snapToGrid="0">
      <p:cViewPr varScale="1">
        <p:scale>
          <a:sx n="59" d="100"/>
          <a:sy n="59" d="100"/>
        </p:scale>
        <p:origin x="756"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med" userId="9befab2cf13c53ff" providerId="LiveId" clId="{462038DC-D4F0-4578-B4BE-3EF6B6F42980}"/>
    <pc:docChg chg="custSel">
      <pc:chgData name="Ahmed" userId="9befab2cf13c53ff" providerId="LiveId" clId="{462038DC-D4F0-4578-B4BE-3EF6B6F42980}" dt="2023-04-18T07:07:04.309" v="0" actId="1592"/>
      <pc:docMkLst>
        <pc:docMk/>
      </pc:docMkLst>
      <pc:sldChg chg="delCm">
        <pc:chgData name="Ahmed" userId="9befab2cf13c53ff" providerId="LiveId" clId="{462038DC-D4F0-4578-B4BE-3EF6B6F42980}" dt="2023-04-18T07:07:04.309" v="0" actId="1592"/>
        <pc:sldMkLst>
          <pc:docMk/>
          <pc:sldMk cId="486598688" sldId="3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12</a:t>
            </a:fld>
            <a:endParaRPr lang="nb-NO"/>
          </a:p>
        </p:txBody>
      </p:sp>
    </p:spTree>
    <p:extLst>
      <p:ext uri="{BB962C8B-B14F-4D97-AF65-F5344CB8AC3E}">
        <p14:creationId xmlns:p14="http://schemas.microsoft.com/office/powerpoint/2010/main" val="380794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dirty="0"/>
              <a:t>Même si pas tout les score sont « pleinement </a:t>
            </a:r>
            <a:r>
              <a:rPr lang="fr-FR" dirty="0" err="1"/>
              <a:t>respectee</a:t>
            </a:r>
            <a:r>
              <a:rPr lang="fr-FR" dirty="0"/>
              <a:t> » - toujours un score « </a:t>
            </a:r>
            <a:r>
              <a:rPr lang="fr-FR" dirty="0" err="1"/>
              <a:t>eleve</a:t>
            </a:r>
            <a:r>
              <a:rPr lang="fr-FR" dirty="0"/>
              <a:t> » possible. </a:t>
            </a:r>
            <a:r>
              <a:rPr lang="fr-FR" dirty="0" err="1"/>
              <a:t>Different</a:t>
            </a:r>
            <a:r>
              <a:rPr lang="fr-FR" dirty="0"/>
              <a:t>!</a:t>
            </a:r>
          </a:p>
          <a:p>
            <a:pPr marL="171450" indent="-171450">
              <a:buFontTx/>
              <a:buChar char="-"/>
            </a:pPr>
            <a:r>
              <a:rPr lang="fr-FR" dirty="0"/>
              <a:t>Ca veux dire: pays peuvent prendre une approche plus </a:t>
            </a:r>
            <a:r>
              <a:rPr lang="fr-FR" dirty="0" err="1"/>
              <a:t>strategique</a:t>
            </a:r>
            <a:r>
              <a:rPr lang="fr-FR" dirty="0"/>
              <a:t> pour mettre en avant les aspects d’impact et contribution . Ne vont plus être </a:t>
            </a:r>
            <a:r>
              <a:rPr lang="fr-FR" dirty="0" err="1"/>
              <a:t>penalise</a:t>
            </a:r>
            <a:r>
              <a:rPr lang="fr-FR" dirty="0"/>
              <a:t> si pas </a:t>
            </a:r>
            <a:r>
              <a:rPr lang="fr-FR" dirty="0" err="1"/>
              <a:t>complemtent</a:t>
            </a:r>
            <a:r>
              <a:rPr lang="fr-FR" dirty="0"/>
              <a:t> respecte sur tout les scores. Mais toujours visible pour parties </a:t>
            </a:r>
            <a:r>
              <a:rPr lang="fr-FR" dirty="0" err="1"/>
              <a:t>prenanntes</a:t>
            </a:r>
            <a:r>
              <a:rPr lang="fr-FR" dirty="0"/>
              <a:t> (comme vous) ou sont les faiblesses. </a:t>
            </a:r>
          </a:p>
          <a:p>
            <a:pPr marL="171450" indent="-171450">
              <a:buFontTx/>
              <a:buChar char="-"/>
            </a:pPr>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21</a:t>
            </a:fld>
            <a:endParaRPr lang="nb-NO"/>
          </a:p>
        </p:txBody>
      </p:sp>
    </p:spTree>
    <p:extLst>
      <p:ext uri="{BB962C8B-B14F-4D97-AF65-F5344CB8AC3E}">
        <p14:creationId xmlns:p14="http://schemas.microsoft.com/office/powerpoint/2010/main" val="313851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22</a:t>
            </a:fld>
            <a:endParaRPr lang="nb-NO"/>
          </a:p>
        </p:txBody>
      </p:sp>
    </p:spTree>
    <p:extLst>
      <p:ext uri="{BB962C8B-B14F-4D97-AF65-F5344CB8AC3E}">
        <p14:creationId xmlns:p14="http://schemas.microsoft.com/office/powerpoint/2010/main" val="2492259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10133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134887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373655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26</a:t>
            </a:fld>
            <a:endParaRPr lang="nb-NO"/>
          </a:p>
        </p:txBody>
      </p:sp>
    </p:spTree>
    <p:extLst>
      <p:ext uri="{BB962C8B-B14F-4D97-AF65-F5344CB8AC3E}">
        <p14:creationId xmlns:p14="http://schemas.microsoft.com/office/powerpoint/2010/main" val="1934009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46</a:t>
            </a:fld>
            <a:endParaRPr lang="nb-NO"/>
          </a:p>
        </p:txBody>
      </p:sp>
    </p:spTree>
    <p:extLst>
      <p:ext uri="{BB962C8B-B14F-4D97-AF65-F5344CB8AC3E}">
        <p14:creationId xmlns:p14="http://schemas.microsoft.com/office/powerpoint/2010/main" val="3589459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0F0302-BE9E-8A47-8FBA-EF4A5D6A0C17}" type="slidenum">
              <a:rPr lang="nb-NO" smtClean="0"/>
              <a:t>52</a:t>
            </a:fld>
            <a:endParaRPr lang="nb-NO"/>
          </a:p>
        </p:txBody>
      </p:sp>
    </p:spTree>
    <p:extLst>
      <p:ext uri="{BB962C8B-B14F-4D97-AF65-F5344CB8AC3E}">
        <p14:creationId xmlns:p14="http://schemas.microsoft.com/office/powerpoint/2010/main" val="1930202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1452819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14</a:t>
            </a:fld>
            <a:endParaRPr lang="nb-NO"/>
          </a:p>
        </p:txBody>
      </p:sp>
    </p:spTree>
    <p:extLst>
      <p:ext uri="{BB962C8B-B14F-4D97-AF65-F5344CB8AC3E}">
        <p14:creationId xmlns:p14="http://schemas.microsoft.com/office/powerpoint/2010/main" val="2703144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3177913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408991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1" dirty="0"/>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351894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67568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19</a:t>
            </a:fld>
            <a:endParaRPr lang="nb-NO"/>
          </a:p>
        </p:txBody>
      </p:sp>
    </p:spTree>
    <p:extLst>
      <p:ext uri="{BB962C8B-B14F-4D97-AF65-F5344CB8AC3E}">
        <p14:creationId xmlns:p14="http://schemas.microsoft.com/office/powerpoint/2010/main" val="3880155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F0F0302-BE9E-8A47-8FBA-EF4A5D6A0C17}" type="slidenum">
              <a:rPr lang="nb-NO" smtClean="0"/>
              <a:t>20</a:t>
            </a:fld>
            <a:endParaRPr lang="nb-NO"/>
          </a:p>
        </p:txBody>
      </p:sp>
    </p:spTree>
    <p:extLst>
      <p:ext uri="{BB962C8B-B14F-4D97-AF65-F5344CB8AC3E}">
        <p14:creationId xmlns:p14="http://schemas.microsoft.com/office/powerpoint/2010/main" val="1211814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257926" y="5808678"/>
            <a:ext cx="5290640" cy="707886"/>
          </a:xfrm>
          <a:prstGeom prst="rect">
            <a:avLst/>
          </a:prstGeom>
          <a:noFill/>
        </p:spPr>
        <p:txBody>
          <a:bodyPr wrap="square" rtlCol="0">
            <a:spAutoFit/>
          </a:bodyPr>
          <a:lstStyle/>
          <a:p>
            <a:pPr algn="r"/>
            <a:r>
              <a:rPr lang="nb-NO" sz="2000" b="0" i="0" kern="1200">
                <a:solidFill>
                  <a:srgbClr val="FFFFFF"/>
                </a:solidFill>
                <a:effectLst/>
                <a:latin typeface="+mj-lt"/>
                <a:ea typeface="+mn-ea"/>
                <a:cs typeface="+mn-cs"/>
              </a:rPr>
              <a:t>La </a:t>
            </a:r>
            <a:r>
              <a:rPr lang="nb-NO" sz="2000" b="0" i="0" kern="1200" err="1">
                <a:solidFill>
                  <a:srgbClr val="FFFFFF"/>
                </a:solidFill>
                <a:effectLst/>
                <a:latin typeface="+mj-lt"/>
                <a:ea typeface="+mn-ea"/>
                <a:cs typeface="+mn-cs"/>
              </a:rPr>
              <a:t>norme</a:t>
            </a:r>
            <a:r>
              <a:rPr lang="nb-NO" sz="2000" b="0" i="0" kern="1200">
                <a:solidFill>
                  <a:srgbClr val="FFFFFF"/>
                </a:solidFill>
                <a:effectLst/>
                <a:latin typeface="+mj-lt"/>
                <a:ea typeface="+mn-ea"/>
                <a:cs typeface="+mn-cs"/>
              </a:rPr>
              <a:t> mondiale </a:t>
            </a:r>
            <a:r>
              <a:rPr lang="nb-NO" sz="2000" b="0" i="0" kern="1200" err="1">
                <a:solidFill>
                  <a:srgbClr val="FFFFFF"/>
                </a:solidFill>
                <a:effectLst/>
                <a:latin typeface="+mj-lt"/>
                <a:ea typeface="+mn-ea"/>
                <a:cs typeface="+mn-cs"/>
              </a:rPr>
              <a:t>pour</a:t>
            </a:r>
            <a:r>
              <a:rPr lang="nb-NO" sz="2000" b="0" i="0" kern="1200">
                <a:solidFill>
                  <a:srgbClr val="FFFFFF"/>
                </a:solidFill>
                <a:effectLst/>
                <a:latin typeface="+mj-lt"/>
                <a:ea typeface="+mn-ea"/>
                <a:cs typeface="+mn-cs"/>
              </a:rPr>
              <a:t> la bonne </a:t>
            </a:r>
            <a:r>
              <a:rPr lang="nb-NO" sz="2000" b="0" i="0" kern="1200" err="1">
                <a:solidFill>
                  <a:srgbClr val="FFFFFF"/>
                </a:solidFill>
                <a:effectLst/>
                <a:latin typeface="+mj-lt"/>
                <a:ea typeface="+mn-ea"/>
                <a:cs typeface="+mn-cs"/>
              </a:rPr>
              <a:t>gestion</a:t>
            </a:r>
            <a:r>
              <a:rPr lang="nb-NO" sz="2000" b="0" i="0" kern="1200">
                <a:solidFill>
                  <a:srgbClr val="FFFFFF"/>
                </a:solidFill>
                <a:effectLst/>
                <a:latin typeface="+mj-lt"/>
                <a:ea typeface="+mn-ea"/>
                <a:cs typeface="+mn-cs"/>
              </a:rPr>
              <a:t> des </a:t>
            </a:r>
            <a:r>
              <a:rPr lang="nb-NO" sz="2000" b="0" i="0" kern="1200" err="1">
                <a:solidFill>
                  <a:srgbClr val="FFFFFF"/>
                </a:solidFill>
                <a:effectLst/>
                <a:latin typeface="+mj-lt"/>
                <a:ea typeface="+mn-ea"/>
                <a:cs typeface="+mn-cs"/>
              </a:rPr>
              <a:t>ressources</a:t>
            </a:r>
            <a:r>
              <a:rPr lang="nb-NO" sz="2000" b="0" i="0" kern="1200">
                <a:solidFill>
                  <a:srgbClr val="FFFFFF"/>
                </a:solidFill>
                <a:effectLst/>
                <a:latin typeface="+mj-lt"/>
                <a:ea typeface="+mn-ea"/>
                <a:cs typeface="+mn-cs"/>
              </a:rPr>
              <a:t> </a:t>
            </a:r>
            <a:r>
              <a:rPr lang="nb-NO" sz="2000" b="0" i="0" kern="1200" err="1">
                <a:solidFill>
                  <a:srgbClr val="FFFFFF"/>
                </a:solidFill>
                <a:effectLst/>
                <a:latin typeface="+mj-lt"/>
                <a:ea typeface="+mn-ea"/>
                <a:cs typeface="+mn-cs"/>
              </a:rPr>
              <a:t>pétrolières</a:t>
            </a:r>
            <a:r>
              <a:rPr lang="nb-NO" sz="2000" b="0" i="0" kern="1200">
                <a:solidFill>
                  <a:srgbClr val="FFFFFF"/>
                </a:solidFill>
                <a:effectLst/>
                <a:latin typeface="+mj-lt"/>
                <a:ea typeface="+mn-ea"/>
                <a:cs typeface="+mn-cs"/>
              </a:rPr>
              <a:t>, </a:t>
            </a:r>
            <a:r>
              <a:rPr lang="nb-NO" sz="2000" b="0" i="0" kern="1200" err="1">
                <a:solidFill>
                  <a:srgbClr val="FFFFFF"/>
                </a:solidFill>
                <a:effectLst/>
                <a:latin typeface="+mj-lt"/>
                <a:ea typeface="+mn-ea"/>
                <a:cs typeface="+mn-cs"/>
              </a:rPr>
              <a:t>gazières</a:t>
            </a:r>
            <a:r>
              <a:rPr lang="nb-NO" sz="2000" b="0" i="0" kern="1200">
                <a:solidFill>
                  <a:srgbClr val="FFFFFF"/>
                </a:solidFill>
                <a:effectLst/>
                <a:latin typeface="+mj-lt"/>
                <a:ea typeface="+mn-ea"/>
                <a:cs typeface="+mn-cs"/>
              </a:rPr>
              <a:t> et </a:t>
            </a:r>
            <a:r>
              <a:rPr lang="nb-NO" sz="2000" b="0" i="0" kern="1200" err="1">
                <a:solidFill>
                  <a:srgbClr val="FFFFFF"/>
                </a:solidFill>
                <a:effectLst/>
                <a:latin typeface="+mj-lt"/>
                <a:ea typeface="+mn-ea"/>
                <a:cs typeface="+mn-cs"/>
              </a:rPr>
              <a:t>minières</a:t>
            </a:r>
            <a:endParaRPr lang="nb-NO" sz="2000" b="0" i="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US"/>
              <a:t>Click to edit Master title style</a:t>
            </a:r>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US"/>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US"/>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US"/>
              <a:t>Click icon to add picture</a:t>
            </a:r>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2"/>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US"/>
              <a:t>Click icon to add picture</a:t>
            </a:r>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FFFFFF"/>
                </a:solidFill>
                <a:effectLst/>
                <a:latin typeface="+mj-lt"/>
                <a:ea typeface="+mn-ea"/>
                <a:cs typeface="+mn-cs"/>
              </a:rPr>
              <a:t>The global standard for </a:t>
            </a:r>
            <a:r>
              <a:rPr lang="nb-NO" sz="2000" b="0" i="0" kern="1200" err="1">
                <a:solidFill>
                  <a:srgbClr val="FFFFFF"/>
                </a:solidFill>
                <a:effectLst/>
                <a:latin typeface="+mj-lt"/>
                <a:ea typeface="+mn-ea"/>
                <a:cs typeface="+mn-cs"/>
              </a:rPr>
              <a:t>the</a:t>
            </a:r>
            <a:r>
              <a:rPr lang="nb-NO" sz="2000" b="0" i="0" kern="1200">
                <a:solidFill>
                  <a:srgbClr val="FFFFFF"/>
                </a:solidFill>
                <a:effectLst/>
                <a:latin typeface="+mj-lt"/>
                <a:ea typeface="+mn-ea"/>
                <a:cs typeface="+mn-cs"/>
              </a:rPr>
              <a:t> </a:t>
            </a:r>
            <a:r>
              <a:rPr lang="nb-NO" sz="2000" b="0" i="0" kern="1200" err="1">
                <a:solidFill>
                  <a:srgbClr val="FFFFFF"/>
                </a:solidFill>
                <a:effectLst/>
                <a:latin typeface="+mj-lt"/>
                <a:ea typeface="+mn-ea"/>
                <a:cs typeface="+mn-cs"/>
              </a:rPr>
              <a:t>good</a:t>
            </a:r>
            <a:r>
              <a:rPr lang="nb-NO" sz="2000" b="0" i="0" kern="1200">
                <a:solidFill>
                  <a:srgbClr val="FFFFFF"/>
                </a:solidFill>
                <a:effectLst/>
                <a:latin typeface="+mj-lt"/>
                <a:ea typeface="+mn-ea"/>
                <a:cs typeface="+mn-cs"/>
              </a:rPr>
              <a:t> </a:t>
            </a:r>
            <a:r>
              <a:rPr lang="nb-NO" sz="2000" b="0" i="0" kern="1200" err="1">
                <a:solidFill>
                  <a:srgbClr val="FFFFFF"/>
                </a:solidFill>
                <a:effectLst/>
                <a:latin typeface="+mj-lt"/>
                <a:ea typeface="+mn-ea"/>
                <a:cs typeface="+mn-cs"/>
              </a:rPr>
              <a:t>governance</a:t>
            </a:r>
            <a:r>
              <a:rPr lang="nb-NO" sz="2000" b="0" i="0" kern="1200">
                <a:solidFill>
                  <a:srgbClr val="FFFFFF"/>
                </a:solidFill>
                <a:effectLst/>
                <a:latin typeface="+mj-lt"/>
                <a:ea typeface="+mn-ea"/>
                <a:cs typeface="+mn-cs"/>
              </a:rPr>
              <a:t> </a:t>
            </a:r>
            <a:r>
              <a:rPr lang="nb-NO" sz="2000" b="0" i="0" kern="1200" err="1">
                <a:solidFill>
                  <a:srgbClr val="FFFFFF"/>
                </a:solidFill>
                <a:effectLst/>
                <a:latin typeface="+mj-lt"/>
                <a:ea typeface="+mn-ea"/>
                <a:cs typeface="+mn-cs"/>
              </a:rPr>
              <a:t>of</a:t>
            </a:r>
            <a:r>
              <a:rPr lang="nb-NO" sz="2000" b="0" i="0" kern="1200">
                <a:solidFill>
                  <a:srgbClr val="FFFFFF"/>
                </a:solidFill>
                <a:effectLst/>
                <a:latin typeface="+mj-lt"/>
                <a:ea typeface="+mn-ea"/>
                <a:cs typeface="+mn-cs"/>
              </a:rPr>
              <a:t> </a:t>
            </a:r>
            <a:r>
              <a:rPr lang="nb-NO" sz="2000" b="0" i="0" kern="1200" err="1">
                <a:solidFill>
                  <a:srgbClr val="FFFFFF"/>
                </a:solidFill>
                <a:effectLst/>
                <a:latin typeface="+mj-lt"/>
                <a:ea typeface="+mn-ea"/>
                <a:cs typeface="+mn-cs"/>
              </a:rPr>
              <a:t>oil</a:t>
            </a:r>
            <a:r>
              <a:rPr lang="nb-NO" sz="2000" b="0" i="0" kern="1200">
                <a:solidFill>
                  <a:srgbClr val="FFFFFF"/>
                </a:solidFill>
                <a:effectLst/>
                <a:latin typeface="+mj-lt"/>
                <a:ea typeface="+mn-ea"/>
                <a:cs typeface="+mn-cs"/>
              </a:rPr>
              <a:t>, gas and mineral </a:t>
            </a:r>
            <a:r>
              <a:rPr lang="nb-NO" sz="2000" b="0" i="0" kern="1200" err="1">
                <a:solidFill>
                  <a:srgbClr val="FFFFFF"/>
                </a:solidFill>
                <a:effectLst/>
                <a:latin typeface="+mj-lt"/>
                <a:ea typeface="+mn-ea"/>
                <a:cs typeface="+mn-cs"/>
              </a:rPr>
              <a:t>resources</a:t>
            </a:r>
            <a:r>
              <a:rPr lang="nb-NO" sz="2000" b="0" i="0" kern="1200">
                <a:solidFill>
                  <a:srgbClr val="FFFFFF"/>
                </a:solidFill>
                <a:effectLst/>
                <a:latin typeface="+mj-lt"/>
                <a:ea typeface="+mn-ea"/>
                <a:cs typeface="+mn-cs"/>
              </a:rPr>
              <a:t>.</a:t>
            </a:r>
            <a:endParaRPr lang="nb-NO" sz="2000" b="0" i="0">
              <a:solidFill>
                <a:srgbClr val="FFFFFF"/>
              </a:solidFill>
              <a:latin typeface="+mj-lt"/>
            </a:endParaRPr>
          </a:p>
        </p:txBody>
      </p:sp>
    </p:spTree>
    <p:extLst>
      <p:ext uri="{BB962C8B-B14F-4D97-AF65-F5344CB8AC3E}">
        <p14:creationId xmlns:p14="http://schemas.microsoft.com/office/powerpoint/2010/main" val="751391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77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91618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966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68754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69775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US"/>
              <a:t>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US"/>
              <a:t>Click icon to add picture</a:t>
            </a:r>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5859415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US"/>
              <a:t>Click to edit Master title style</a:t>
            </a:r>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US"/>
              <a:t>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7949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US"/>
              <a:t>Click to edit Master title style</a:t>
            </a:r>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US"/>
              <a:t>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US"/>
              <a:t>Click icon to add picture</a:t>
            </a:r>
          </a:p>
        </p:txBody>
      </p:sp>
    </p:spTree>
    <p:extLst>
      <p:ext uri="{BB962C8B-B14F-4D97-AF65-F5344CB8AC3E}">
        <p14:creationId xmlns:p14="http://schemas.microsoft.com/office/powerpoint/2010/main" val="3936242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US"/>
              <a:t>Click to edit Master title style</a:t>
            </a:r>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US"/>
              <a:t>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US"/>
              <a:t>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11203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tel og innhold">
    <p:bg>
      <p:bgPr>
        <a:gradFill>
          <a:gsLst>
            <a:gs pos="0">
              <a:srgbClr val="165B89">
                <a:alpha val="90000"/>
              </a:srgbClr>
            </a:gs>
            <a:gs pos="100000">
              <a:srgbClr val="132856"/>
            </a:gs>
          </a:gsLst>
          <a:lin ang="10800000" scaled="0"/>
        </a:gra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1315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4006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1182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40517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438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US"/>
              <a:t>Click icon to add picture</a:t>
            </a:r>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4085949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2"/>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4083026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34501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248401" y="5775649"/>
            <a:ext cx="5214440" cy="707886"/>
          </a:xfrm>
          <a:prstGeom prst="rect">
            <a:avLst/>
          </a:prstGeom>
          <a:noFill/>
        </p:spPr>
        <p:txBody>
          <a:bodyPr wrap="square" rtlCol="0">
            <a:spAutoFit/>
          </a:bodyPr>
          <a:lstStyle/>
          <a:p>
            <a:pPr algn="r"/>
            <a:r>
              <a:rPr lang="fr-FR" sz="2000" b="0" i="0" kern="1200">
                <a:solidFill>
                  <a:srgbClr val="002157"/>
                </a:solidFill>
                <a:effectLst/>
                <a:latin typeface="+mj-lt"/>
                <a:ea typeface="+mn-ea"/>
                <a:cs typeface="+mn-cs"/>
              </a:rPr>
              <a:t>La norme mondiale pour la bonne gestion des ressources pétrolières, gazières et minières</a:t>
            </a: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US"/>
              <a:t>Click icon to add picture</a:t>
            </a:r>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US"/>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US"/>
              <a:t>Click icon to add picture</a:t>
            </a:r>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US"/>
              <a:t>Click to edit Master title style</a:t>
            </a:r>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US"/>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US"/>
              <a:t>Click to edit Master title style</a:t>
            </a:r>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US"/>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US"/>
              <a:t>Click icon to add picture</a:t>
            </a:r>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4/18/2023</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extLst>
      <p:ext uri="{BB962C8B-B14F-4D97-AF65-F5344CB8AC3E}">
        <p14:creationId xmlns:p14="http://schemas.microsoft.com/office/powerpoint/2010/main" val="6676110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eiti.org/fr/validation" TargetMode="External"/><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eiti.org/sites/default/files/attachments/fr_outcomes_and_impact_1.docx" TargetMode="External"/><Relationship Id="rId5" Type="http://schemas.openxmlformats.org/officeDocument/2006/relationships/hyperlink" Target="https://eiti.org/sites/default/files/attachments/fr_transparency_template_v.1.1.xlsx" TargetMode="External"/><Relationship Id="rId4" Type="http://schemas.openxmlformats.org/officeDocument/2006/relationships/hyperlink" Target="https://eiti.org/sites/default/files/attachments/fr_stakeholder_engagement_template_1.doc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emf"/><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0.emf"/><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s://eiti.org/fr/document/2021-validation-modeles"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hyperlink" Target="https://eiti.org/fr/document/2021-guide-validation-itie"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hyperlink" Target="https://spcommreports.ohchr.org/TMResultsBase/DownLoadPublicCommunicationFile?gId=27212" TargetMode="External"/><Relationship Id="rId4" Type="http://schemas.openxmlformats.org/officeDocument/2006/relationships/hyperlink" Target="https://www.lemonde.fr/afrique/article/2023/01/23/cameroun-mort-d-un-journaliste-dans-des-circonstances-troubles-accusations-d-assassinat_6158935_3212.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hyperlink" Target="https://mali.revenuedev.org/dashboard" TargetMode="External"/><Relationship Id="rId2" Type="http://schemas.openxmlformats.org/officeDocument/2006/relationships/image" Target="../media/image50.png"/><Relationship Id="rId1" Type="http://schemas.openxmlformats.org/officeDocument/2006/relationships/slideLayout" Target="../slideLayouts/slideLayout26.xml"/><Relationship Id="rId4" Type="http://schemas.openxmlformats.org/officeDocument/2006/relationships/hyperlink" Target="https://app.powerbi.com/view?r=eyJrIjoiNDQ3NmFiNzAtZWIwZC00YWIzLWIyZDMtZmY3NGJiYWRmMWJkIiwidCI6ImQwNDBmNjc3LTIxOTgtNGZkNC05YjIzLWJlYTQzNTJhNGRlMyIsImMiOjh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itie.cg/home/modelisat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hyperlink" Target="https://www.snh.cm/images/espace%20ITIE/Liste%20des%20contrats%20p%C3%A9troliers%20sign%C3%A9s%20depuis%20la%20promulgation%20de%20la%20loi%20n%C2%B099013%20portant%20Code%20P%C3%A9trolier.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s://peps.directoriolegislativo.org/" TargetMode="External"/><Relationship Id="rId2" Type="http://schemas.openxmlformats.org/officeDocument/2006/relationships/hyperlink" Target="https://www.eiticolombia.gov.co/es/datos-del-sector/" TargetMode="Externa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www.imf.org/en/Publications/CR/Issues/2022/08/04/Cameroon-521724" TargetMode="External"/><Relationship Id="rId2" Type="http://schemas.openxmlformats.org/officeDocument/2006/relationships/image" Target="../media/image69.png"/><Relationship Id="rId1" Type="http://schemas.openxmlformats.org/officeDocument/2006/relationships/slideLayout" Target="../slideLayouts/slideLayout10.xml"/><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hyperlink" Target="https://app.powerbi.com/view?r=eyJrIjoiZDY1NzM1MGMtYzAyYS00Yzk4LWEyMTgtZTY3M2VlZjhmMTZlIiwidCI6ImQwNDBmNjc3LTIxOTgtNGZkNC05YjIzLWJlYTQzNTJhNGRlMyIsImMiOjh9" TargetMode="External"/><Relationship Id="rId2" Type="http://schemas.openxmlformats.org/officeDocument/2006/relationships/hyperlink" Target="https://eiticameroon.org/post/639" TargetMode="External"/><Relationship Id="rId1" Type="http://schemas.openxmlformats.org/officeDocument/2006/relationships/slideLayout" Target="../slideLayouts/slideLayout26.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9.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7.xml"/><Relationship Id="rId6" Type="http://schemas.openxmlformats.org/officeDocument/2006/relationships/hyperlink" Target="https://eiti.org/sites/default/files/2022-12/Rapport-ITIE-Cameroun-2020-Final.pdf"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ieiti.org.iq/en/listing/reports-and-publications/annual-report" TargetMode="External"/><Relationship Id="rId2" Type="http://schemas.openxmlformats.org/officeDocument/2006/relationships/image" Target="../media/image88.png"/><Relationship Id="rId1" Type="http://schemas.openxmlformats.org/officeDocument/2006/relationships/slideLayout" Target="../slideLayouts/slideLayout26.xml"/><Relationship Id="rId4" Type="http://schemas.openxmlformats.org/officeDocument/2006/relationships/hyperlink" Target="https://app.powerbi.com/view?r=eyJrIjoiODQ1ODI0ZmYtZTgyOC00ZWJhLWExYjQtZDJjYmZiYmQ2MDc0IiwidCI6ImQwNDBmNjc3LTIxOTgtNGZkNC05YjIzLWJlYTQzNTJhNGRlMyIsImMiOjh9&amp;pageName=ReportSection"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a:xfrm>
            <a:off x="964547" y="2446901"/>
            <a:ext cx="11227453" cy="1190645"/>
          </a:xfrm>
        </p:spPr>
        <p:txBody>
          <a:bodyPr>
            <a:normAutofit fontScale="70000" lnSpcReduction="20000"/>
          </a:bodyPr>
          <a:lstStyle/>
          <a:p>
            <a:pPr algn="ctr"/>
            <a:r>
              <a:rPr lang="fr-FR" b="0" dirty="0"/>
              <a:t>Mission de pré-validation Cameroun</a:t>
            </a:r>
          </a:p>
          <a:p>
            <a:pPr algn="ctr"/>
            <a:r>
              <a:rPr lang="fr-FR" b="0" dirty="0"/>
              <a:t>Préparation à la prochaine Validation</a:t>
            </a:r>
          </a:p>
        </p:txBody>
      </p:sp>
      <p:sp>
        <p:nvSpPr>
          <p:cNvPr id="4" name="Text Placeholder 2">
            <a:extLst>
              <a:ext uri="{FF2B5EF4-FFF2-40B4-BE49-F238E27FC236}">
                <a16:creationId xmlns:a16="http://schemas.microsoft.com/office/drawing/2014/main" id="{173E9F67-0D85-4C7E-9DA7-383F7C3180D1}"/>
              </a:ext>
            </a:extLst>
          </p:cNvPr>
          <p:cNvSpPr txBox="1">
            <a:spLocks/>
          </p:cNvSpPr>
          <p:nvPr/>
        </p:nvSpPr>
        <p:spPr>
          <a:xfrm>
            <a:off x="6096000" y="4763382"/>
            <a:ext cx="5506720" cy="744996"/>
          </a:xfrm>
          <a:prstGeom prst="rect">
            <a:avLst/>
          </a:prstGeom>
        </p:spPr>
        <p:txBody>
          <a:bodyPr vert="horz" lIns="91440" tIns="45720" rIns="91440" bIns="45720" rtlCol="0" anchor="t">
            <a:noAutofit/>
          </a:bodyPr>
          <a:lstStyle>
            <a:lvl1pPr marL="0" indent="0" algn="l" defTabSz="914400" rtl="0" eaLnBrk="1" latinLnBrk="0" hangingPunct="1">
              <a:lnSpc>
                <a:spcPct val="94000"/>
              </a:lnSpc>
              <a:spcBef>
                <a:spcPts val="1000"/>
              </a:spcBef>
              <a:spcAft>
                <a:spcPts val="200"/>
              </a:spcAft>
              <a:buFontTx/>
              <a:buNone/>
              <a:defRPr sz="5600" b="1" i="0" kern="1200" baseline="0">
                <a:solidFill>
                  <a:srgbClr val="FFFFFF"/>
                </a:solidFill>
                <a:latin typeface="Franklin Gothic Demi" panose="020B0603020102020204" pitchFamily="34" charset="0"/>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fr-FR" sz="1800" b="0" dirty="0"/>
              <a:t>Mardi le 18 avril 2023</a:t>
            </a:r>
          </a:p>
        </p:txBody>
      </p:sp>
    </p:spTree>
    <p:extLst>
      <p:ext uri="{BB962C8B-B14F-4D97-AF65-F5344CB8AC3E}">
        <p14:creationId xmlns:p14="http://schemas.microsoft.com/office/powerpoint/2010/main" val="123427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DE8D44-4BD9-7629-C43F-699D3633E582}"/>
              </a:ext>
            </a:extLst>
          </p:cNvPr>
          <p:cNvSpPr>
            <a:spLocks noGrp="1"/>
          </p:cNvSpPr>
          <p:nvPr>
            <p:ph type="body" sz="quarter" idx="13"/>
          </p:nvPr>
        </p:nvSpPr>
        <p:spPr>
          <a:xfrm>
            <a:off x="642812" y="1194998"/>
            <a:ext cx="9564878" cy="744996"/>
          </a:xfrm>
        </p:spPr>
        <p:txBody>
          <a:bodyPr>
            <a:normAutofit/>
          </a:bodyPr>
          <a:lstStyle/>
          <a:p>
            <a:r>
              <a:rPr lang="fr-FR" dirty="0"/>
              <a:t>Résultat et impact</a:t>
            </a:r>
          </a:p>
        </p:txBody>
      </p:sp>
      <p:graphicFrame>
        <p:nvGraphicFramePr>
          <p:cNvPr id="3" name="Table 2">
            <a:extLst>
              <a:ext uri="{FF2B5EF4-FFF2-40B4-BE49-F238E27FC236}">
                <a16:creationId xmlns:a16="http://schemas.microsoft.com/office/drawing/2014/main" id="{E363A53E-1FC3-8016-8A0E-5E51B04D1ADE}"/>
              </a:ext>
            </a:extLst>
          </p:cNvPr>
          <p:cNvGraphicFramePr>
            <a:graphicFrameLocks noGrp="1"/>
          </p:cNvGraphicFramePr>
          <p:nvPr>
            <p:extLst>
              <p:ext uri="{D42A27DB-BD31-4B8C-83A1-F6EECF244321}">
                <p14:modId xmlns:p14="http://schemas.microsoft.com/office/powerpoint/2010/main" val="2464615055"/>
              </p:ext>
            </p:extLst>
          </p:nvPr>
        </p:nvGraphicFramePr>
        <p:xfrm>
          <a:off x="642812" y="1939994"/>
          <a:ext cx="10488608" cy="3922100"/>
        </p:xfrm>
        <a:graphic>
          <a:graphicData uri="http://schemas.openxmlformats.org/drawingml/2006/table">
            <a:tbl>
              <a:tblPr/>
              <a:tblGrid>
                <a:gridCol w="3318213">
                  <a:extLst>
                    <a:ext uri="{9D8B030D-6E8A-4147-A177-3AD203B41FA5}">
                      <a16:colId xmlns:a16="http://schemas.microsoft.com/office/drawing/2014/main" val="368469301"/>
                    </a:ext>
                  </a:extLst>
                </a:gridCol>
                <a:gridCol w="7170395">
                  <a:extLst>
                    <a:ext uri="{9D8B030D-6E8A-4147-A177-3AD203B41FA5}">
                      <a16:colId xmlns:a16="http://schemas.microsoft.com/office/drawing/2014/main" val="3162044802"/>
                    </a:ext>
                  </a:extLst>
                </a:gridCol>
              </a:tblGrid>
              <a:tr h="173304">
                <a:tc>
                  <a:txBody>
                    <a:bodyPr/>
                    <a:lstStyle/>
                    <a:p>
                      <a:pPr algn="l" fontAlgn="ctr"/>
                      <a:r>
                        <a:rPr lang="fr-FR" sz="1800" b="1" i="0" u="none" strike="noStrike" dirty="0">
                          <a:solidFill>
                            <a:srgbClr val="FF0000"/>
                          </a:solidFill>
                          <a:effectLst/>
                          <a:latin typeface="Franklin Gothic Book" panose="020B0503020102020204" pitchFamily="34" charset="0"/>
                        </a:rPr>
                        <a:t>Exigences</a:t>
                      </a:r>
                    </a:p>
                  </a:txBody>
                  <a:tcPr marL="6146" marR="6146" marT="6146" marB="29499" anchor="ctr">
                    <a:lnL>
                      <a:noFill/>
                    </a:lnL>
                    <a:lnR>
                      <a:noFill/>
                    </a:lnR>
                    <a:lnT>
                      <a:noFill/>
                    </a:lnT>
                    <a:lnB w="12700" cap="flat" cmpd="sng" algn="ctr">
                      <a:solidFill>
                        <a:schemeClr val="tx1"/>
                      </a:solidFill>
                      <a:prstDash val="solid"/>
                      <a:round/>
                      <a:headEnd type="none" w="med" len="med"/>
                      <a:tailEnd type="none" w="med" len="med"/>
                    </a:lnB>
                    <a:solidFill>
                      <a:srgbClr val="DDEBF7"/>
                    </a:solidFill>
                  </a:tcPr>
                </a:tc>
                <a:tc>
                  <a:txBody>
                    <a:bodyPr/>
                    <a:lstStyle/>
                    <a:p>
                      <a:pPr algn="ctr" fontAlgn="ctr"/>
                      <a:r>
                        <a:rPr lang="fr-FR" sz="1800" b="1" i="0" u="none" strike="noStrike" dirty="0">
                          <a:solidFill>
                            <a:srgbClr val="FF0000"/>
                          </a:solidFill>
                          <a:effectLst/>
                          <a:latin typeface="Franklin Gothic Book" panose="020B0503020102020204" pitchFamily="34" charset="0"/>
                        </a:rPr>
                        <a:t>Mesures correctives</a:t>
                      </a:r>
                    </a:p>
                  </a:txBody>
                  <a:tcPr marL="6146" marR="6146" marT="6146" marB="29499"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8023101"/>
                  </a:ext>
                </a:extLst>
              </a:tr>
              <a:tr h="608407">
                <a:tc>
                  <a:txBody>
                    <a:bodyPr/>
                    <a:lstStyle/>
                    <a:p>
                      <a:pPr algn="l" fontAlgn="ctr"/>
                      <a:r>
                        <a:rPr lang="fr-FR" sz="1800" b="0" i="0" u="none" strike="noStrike" dirty="0">
                          <a:solidFill>
                            <a:srgbClr val="000000"/>
                          </a:solidFill>
                          <a:effectLst/>
                          <a:latin typeface="Franklin Gothic Book" panose="020B0503020102020204" pitchFamily="34" charset="0"/>
                        </a:rPr>
                        <a:t>Le plan de travail (Exigence 1.5)</a:t>
                      </a:r>
                    </a:p>
                  </a:txBody>
                  <a:tcPr marL="6146" marR="6146" marT="6146" marB="29499"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fr-FR" sz="1000" b="0" i="0" u="none" strike="noStrike" dirty="0">
                          <a:solidFill>
                            <a:srgbClr val="000000"/>
                          </a:solidFill>
                          <a:effectLst/>
                          <a:latin typeface="Franklin Gothic Book" panose="020B0503020102020204" pitchFamily="34" charset="0"/>
                        </a:rPr>
                        <a:t>Conformément à l’Exigence 1.5, le Groupe multipartite devra convenir d’un plan de travail qui est axé sur les priorités nationales et qui sera revu chaque année pour tenir compte de l’évolution des conditions et des possibilités, en fonction des commentaires des divers collèges. Le Cameroun devra veiller à ce que son plan de travail de l’ITIE mis à jour chaque année soit disponible au public, ce qui est essentiel pour renforcer la responsabilité des membres du Groupe multipartite à l’égard de leurs collèges respectifs.</a:t>
                      </a:r>
                    </a:p>
                  </a:txBody>
                  <a:tcPr marL="6146" marR="6146" marT="6146" marB="29499"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031624"/>
                  </a:ext>
                </a:extLst>
              </a:tr>
              <a:tr h="1560963">
                <a:tc>
                  <a:txBody>
                    <a:bodyPr/>
                    <a:lstStyle/>
                    <a:p>
                      <a:pPr algn="l" fontAlgn="ctr"/>
                      <a:r>
                        <a:rPr lang="fr-FR" sz="1800" b="0" i="0" u="none" strike="noStrike" dirty="0">
                          <a:solidFill>
                            <a:srgbClr val="000000"/>
                          </a:solidFill>
                          <a:effectLst/>
                          <a:latin typeface="Franklin Gothic Book" panose="020B0503020102020204" pitchFamily="34" charset="0"/>
                        </a:rPr>
                        <a:t>Le débat public (Exigence 7.1)</a:t>
                      </a:r>
                    </a:p>
                  </a:txBody>
                  <a:tcPr marL="6146" marR="6146" marT="6146" marB="29499"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fr-FR" sz="1000" b="0" i="0" u="none" strike="noStrike" dirty="0">
                          <a:solidFill>
                            <a:srgbClr val="000000"/>
                          </a:solidFill>
                          <a:effectLst/>
                          <a:latin typeface="Franklin Gothic Book" panose="020B0503020102020204" pitchFamily="34" charset="0"/>
                        </a:rPr>
                        <a:t>Conformément à l’Exigence 7.1.a.i-ii, le Cameroun devra veiller à ce que les constatations de l’ITIE et les données ITIE soient largement accessibles et distribuées, tant dans les langues officielles (français et anglais) que dans des formats qui sont plus accessibles que la version complète du Rapport ITIE. Le Cameroun devra s’assurer que les données ITIE et les constatations sont compréhensibles, notamment en examinant les difficultés d’accès et les besoins en informations des différents genres et sous-groupes de citoyens. Conformément à l’Exigence 7.1.a.iii, le Cameroun devra veiller à ce que des actions de sensibilisation, organisées par le gouvernement, la société civile ou les entreprises, soient menées afin de mieux faire connaître et de faciliter le dialogue à propos de la gouvernance des ressources extractives, sur la base des divulgations ITIE dans le pays et dans un objectif d’inclusion sociale. Conformément à l’Exigence 7.1.b.iii,le Cameroun est encouragé à organiser des activités de renforcement des capacités, en particulier au niveau de la société civile et avec ses organisations, afin d’améliorer la compréhension des informations et des données contenues dans les rapports et les divulgations en ligne, et d’encourager l’utilisation des informations par les citoyens, les médias et les autres parties intéressées.</a:t>
                      </a:r>
                    </a:p>
                  </a:txBody>
                  <a:tcPr marL="6146" marR="6146" marT="6146" marB="29499"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6008895"/>
                  </a:ext>
                </a:extLst>
              </a:tr>
              <a:tr h="1130776">
                <a:tc>
                  <a:txBody>
                    <a:bodyPr/>
                    <a:lstStyle/>
                    <a:p>
                      <a:pPr algn="l" fontAlgn="ctr"/>
                      <a:r>
                        <a:rPr lang="fr-FR" sz="1800" b="0" i="0" u="none" strike="noStrike" dirty="0">
                          <a:solidFill>
                            <a:srgbClr val="000000"/>
                          </a:solidFill>
                          <a:effectLst/>
                          <a:latin typeface="Franklin Gothic Book" panose="020B0503020102020204" pitchFamily="34" charset="0"/>
                        </a:rPr>
                        <a:t>Les résultats et l’impact de la mise en œuvre (Exigence 7.4)</a:t>
                      </a:r>
                    </a:p>
                  </a:txBody>
                  <a:tcPr marL="6146" marR="6146" marT="6146" marB="29499" anchor="ctr">
                    <a:lnL>
                      <a:noFill/>
                    </a:lnL>
                    <a:lnR>
                      <a:noFill/>
                    </a:lnR>
                    <a:lnT w="6350" cap="flat" cmpd="sng" algn="ctr">
                      <a:solidFill>
                        <a:srgbClr val="000000"/>
                      </a:solidFill>
                      <a:prstDash val="solid"/>
                      <a:round/>
                      <a:headEnd type="none" w="med" len="med"/>
                      <a:tailEnd type="none" w="med" len="med"/>
                    </a:lnT>
                    <a:lnB>
                      <a:noFill/>
                    </a:lnB>
                    <a:solidFill>
                      <a:srgbClr val="DDEBF7"/>
                    </a:solidFill>
                  </a:tcPr>
                </a:tc>
                <a:tc>
                  <a:txBody>
                    <a:bodyPr/>
                    <a:lstStyle/>
                    <a:p>
                      <a:pPr algn="l" fontAlgn="ctr"/>
                      <a:r>
                        <a:rPr lang="fr-FR" sz="1000" b="0" i="0" u="none" strike="noStrike" dirty="0">
                          <a:solidFill>
                            <a:srgbClr val="000000"/>
                          </a:solidFill>
                          <a:effectLst/>
                          <a:latin typeface="Franklin Gothic Book" panose="020B0503020102020204" pitchFamily="34" charset="0"/>
                        </a:rPr>
                        <a:t>Conformément à l’Exigence 7.4.a., le Cameroun devra mener un examen annuel en vue de documenter les résultats et l’impact du processus ITIE dans le pays. Aux termes de l’Exigence 7.4.a.iv, l’examen par le Cameroun des résultats et de l’impact devra comprendre les progrès accomplis relativement aux Exigences ITIE, le suivi des recommandations de l’ITIE, les progrès réalisés dans l’atteinte des objectifs du plan de travail et un compte rendu des efforts déployés pour renforcer l’impact de la mise en œuvre de l’ITIE sur la gouvernance des ressources naturelles. Conformément à l’Exigence 7.4.b, le Groupe multipartite devra s’assurer que toutes les parties prenantes sont en mesure de participer à l’examen annuel de l’impact de la mise en œuvre de l’ITIE, y compris celles qui siègent au Groupe multipartite. Pour renforcer la mise en œuvre, le Cameroun pourrait envisager de mener une évaluation formalisée de l’impact après treize années de mise en œuvre de l’ITIE.</a:t>
                      </a:r>
                    </a:p>
                  </a:txBody>
                  <a:tcPr marL="6146" marR="6146" marT="6146" marB="29499"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71532604"/>
                  </a:ext>
                </a:extLst>
              </a:tr>
            </a:tbl>
          </a:graphicData>
        </a:graphic>
      </p:graphicFrame>
    </p:spTree>
    <p:extLst>
      <p:ext uri="{BB962C8B-B14F-4D97-AF65-F5344CB8AC3E}">
        <p14:creationId xmlns:p14="http://schemas.microsoft.com/office/powerpoint/2010/main" val="2113010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39A572D-FB57-2B48-8755-094582EC3BE7}"/>
              </a:ext>
            </a:extLst>
          </p:cNvPr>
          <p:cNvSpPr/>
          <p:nvPr/>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xt Placeholder 1">
            <a:extLst>
              <a:ext uri="{FF2B5EF4-FFF2-40B4-BE49-F238E27FC236}">
                <a16:creationId xmlns:a16="http://schemas.microsoft.com/office/drawing/2014/main" id="{9574274A-5FC6-E043-AE53-5929E41D604D}"/>
              </a:ext>
            </a:extLst>
          </p:cNvPr>
          <p:cNvSpPr>
            <a:spLocks noGrp="1"/>
          </p:cNvSpPr>
          <p:nvPr>
            <p:ph type="body" sz="quarter" idx="15"/>
          </p:nvPr>
        </p:nvSpPr>
        <p:spPr/>
        <p:txBody>
          <a:bodyPr>
            <a:normAutofit fontScale="92500" lnSpcReduction="20000"/>
          </a:bodyPr>
          <a:lstStyle/>
          <a:p>
            <a:pPr lvl="0"/>
            <a:r>
              <a:rPr lang="fr-FR" sz="6000" dirty="0"/>
              <a:t>Nouveau modèle de Validation </a:t>
            </a:r>
          </a:p>
        </p:txBody>
      </p:sp>
      <p:pic>
        <p:nvPicPr>
          <p:cNvPr id="5" name="Picture 7">
            <a:extLst>
              <a:ext uri="{FF2B5EF4-FFF2-40B4-BE49-F238E27FC236}">
                <a16:creationId xmlns:a16="http://schemas.microsoft.com/office/drawing/2014/main" id="{3185615D-E01B-364F-968C-C5B3920D082A}"/>
              </a:ext>
            </a:extLst>
          </p:cNvPr>
          <p:cNvPicPr>
            <a:picLocks noChangeAspect="1"/>
          </p:cNvPicPr>
          <p:nvPr/>
        </p:nvPicPr>
        <p:blipFill>
          <a:blip r:embed="rId2"/>
          <a:stretch>
            <a:fillRect/>
          </a:stretch>
        </p:blipFill>
        <p:spPr>
          <a:xfrm>
            <a:off x="643435" y="5825339"/>
            <a:ext cx="1495765" cy="673730"/>
          </a:xfrm>
          <a:prstGeom prst="rect">
            <a:avLst/>
          </a:prstGeom>
        </p:spPr>
      </p:pic>
      <p:sp>
        <p:nvSpPr>
          <p:cNvPr id="6" name="Rectangle 10">
            <a:extLst>
              <a:ext uri="{FF2B5EF4-FFF2-40B4-BE49-F238E27FC236}">
                <a16:creationId xmlns:a16="http://schemas.microsoft.com/office/drawing/2014/main" id="{92340C30-A2B1-8E4F-A30C-C0341EF84745}"/>
              </a:ext>
            </a:extLst>
          </p:cNvPr>
          <p:cNvSpPr/>
          <p:nvPr/>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12">
            <a:extLst>
              <a:ext uri="{FF2B5EF4-FFF2-40B4-BE49-F238E27FC236}">
                <a16:creationId xmlns:a16="http://schemas.microsoft.com/office/drawing/2014/main" id="{7352587D-5B18-7341-B425-9DC9C448BFD6}"/>
              </a:ext>
            </a:extLst>
          </p:cNvPr>
          <p:cNvSpPr/>
          <p:nvPr/>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13">
            <a:extLst>
              <a:ext uri="{FF2B5EF4-FFF2-40B4-BE49-F238E27FC236}">
                <a16:creationId xmlns:a16="http://schemas.microsoft.com/office/drawing/2014/main" id="{73736CBF-7F13-3D4E-8973-E2A19830FBC6}"/>
              </a:ext>
            </a:extLst>
          </p:cNvPr>
          <p:cNvSpPr/>
          <p:nvPr/>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14">
            <a:extLst>
              <a:ext uri="{FF2B5EF4-FFF2-40B4-BE49-F238E27FC236}">
                <a16:creationId xmlns:a16="http://schemas.microsoft.com/office/drawing/2014/main" id="{DC95800F-320D-7840-A47C-F19241667698}"/>
              </a:ext>
            </a:extLst>
          </p:cNvPr>
          <p:cNvSpPr/>
          <p:nvPr/>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15">
            <a:extLst>
              <a:ext uri="{FF2B5EF4-FFF2-40B4-BE49-F238E27FC236}">
                <a16:creationId xmlns:a16="http://schemas.microsoft.com/office/drawing/2014/main" id="{B80657BA-5174-3A44-9BEC-FBB0EF7D80EE}"/>
              </a:ext>
            </a:extLst>
          </p:cNvPr>
          <p:cNvSpPr/>
          <p:nvPr/>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7">
            <a:extLst>
              <a:ext uri="{FF2B5EF4-FFF2-40B4-BE49-F238E27FC236}">
                <a16:creationId xmlns:a16="http://schemas.microsoft.com/office/drawing/2014/main" id="{24026979-9A98-F046-BF6C-BE5C828365B1}"/>
              </a:ext>
            </a:extLst>
          </p:cNvPr>
          <p:cNvSpPr/>
          <p:nvPr/>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8">
            <a:extLst>
              <a:ext uri="{FF2B5EF4-FFF2-40B4-BE49-F238E27FC236}">
                <a16:creationId xmlns:a16="http://schemas.microsoft.com/office/drawing/2014/main" id="{9899ED60-588F-D345-9D04-BE38213E3BEF}"/>
              </a:ext>
            </a:extLst>
          </p:cNvPr>
          <p:cNvSpPr/>
          <p:nvPr/>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45410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349C-BE57-4EE8-8030-01D5AE956E8C}"/>
              </a:ext>
            </a:extLst>
          </p:cNvPr>
          <p:cNvSpPr>
            <a:spLocks noGrp="1"/>
          </p:cNvSpPr>
          <p:nvPr>
            <p:ph type="title"/>
          </p:nvPr>
        </p:nvSpPr>
        <p:spPr/>
        <p:txBody>
          <a:bodyPr/>
          <a:lstStyle/>
          <a:p>
            <a:r>
              <a:rPr lang="nb-NO"/>
              <a:t>Pourquoi valider les pays?</a:t>
            </a:r>
            <a:endParaRPr lang="fr-FR"/>
          </a:p>
        </p:txBody>
      </p:sp>
      <p:sp>
        <p:nvSpPr>
          <p:cNvPr id="3" name="Content Placeholder 2">
            <a:extLst>
              <a:ext uri="{FF2B5EF4-FFF2-40B4-BE49-F238E27FC236}">
                <a16:creationId xmlns:a16="http://schemas.microsoft.com/office/drawing/2014/main" id="{1A2994EA-F015-41E1-BABF-EE1A851005B9}"/>
              </a:ext>
            </a:extLst>
          </p:cNvPr>
          <p:cNvSpPr>
            <a:spLocks noGrp="1"/>
          </p:cNvSpPr>
          <p:nvPr>
            <p:ph idx="1"/>
          </p:nvPr>
        </p:nvSpPr>
        <p:spPr/>
        <p:txBody>
          <a:bodyPr vert="horz" lIns="91440" tIns="45720" rIns="91440" bIns="45720" rtlCol="0" anchor="t">
            <a:normAutofit/>
          </a:bodyPr>
          <a:lstStyle/>
          <a:p>
            <a:pPr marL="0" indent="0">
              <a:buNone/>
            </a:pPr>
            <a:br>
              <a:rPr lang="fr-FR" sz="3200"/>
            </a:br>
            <a:r>
              <a:rPr lang="fr-FR" sz="3200" u="sng"/>
              <a:t>Assurer</a:t>
            </a:r>
          </a:p>
          <a:p>
            <a:pPr marL="383540" indent="-383540"/>
            <a:r>
              <a:rPr lang="fr-FR" sz="3200"/>
              <a:t>la </a:t>
            </a:r>
            <a:r>
              <a:rPr lang="fr-FR" sz="3200" u="sng"/>
              <a:t>crédibilité</a:t>
            </a:r>
            <a:r>
              <a:rPr lang="fr-FR" sz="3200"/>
              <a:t> en examinant régulièrement si les exigences de la Norme ITIE ont été respectées et</a:t>
            </a:r>
          </a:p>
          <a:p>
            <a:pPr marL="383540" indent="-383540"/>
            <a:r>
              <a:rPr lang="fr-FR" sz="3200"/>
              <a:t>que la mise en œuvre </a:t>
            </a:r>
            <a:r>
              <a:rPr lang="fr-FR" sz="3200" u="sng"/>
              <a:t>réponde aux priorités nationales</a:t>
            </a:r>
            <a:r>
              <a:rPr lang="fr-FR" sz="3200"/>
              <a:t>. </a:t>
            </a:r>
          </a:p>
        </p:txBody>
      </p:sp>
    </p:spTree>
    <p:extLst>
      <p:ext uri="{BB962C8B-B14F-4D97-AF65-F5344CB8AC3E}">
        <p14:creationId xmlns:p14="http://schemas.microsoft.com/office/powerpoint/2010/main" val="395032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E0AE-7FFD-445D-B24B-D2DCB1AAB4F6}"/>
              </a:ext>
            </a:extLst>
          </p:cNvPr>
          <p:cNvSpPr>
            <a:spLocks noGrp="1"/>
          </p:cNvSpPr>
          <p:nvPr>
            <p:ph type="title"/>
          </p:nvPr>
        </p:nvSpPr>
        <p:spPr/>
        <p:txBody>
          <a:bodyPr/>
          <a:lstStyle/>
          <a:p>
            <a:r>
              <a:rPr lang="fr-FR">
                <a:latin typeface="Franklin Gothic Demi"/>
              </a:rPr>
              <a:t>Changements clés </a:t>
            </a:r>
            <a:endParaRPr lang="nb-NO">
              <a:latin typeface="Franklin Gothic Demi"/>
            </a:endParaRPr>
          </a:p>
        </p:txBody>
      </p:sp>
      <p:sp>
        <p:nvSpPr>
          <p:cNvPr id="3" name="Content Placeholder 2">
            <a:extLst>
              <a:ext uri="{FF2B5EF4-FFF2-40B4-BE49-F238E27FC236}">
                <a16:creationId xmlns:a16="http://schemas.microsoft.com/office/drawing/2014/main" id="{6F4221E0-108D-4580-A3CF-C9D1FE7AAB99}"/>
              </a:ext>
            </a:extLst>
          </p:cNvPr>
          <p:cNvSpPr>
            <a:spLocks noGrp="1"/>
          </p:cNvSpPr>
          <p:nvPr>
            <p:ph idx="1"/>
          </p:nvPr>
        </p:nvSpPr>
        <p:spPr/>
        <p:txBody>
          <a:bodyPr vert="horz" lIns="91440" tIns="45720" rIns="91440" bIns="45720" rtlCol="0" anchor="t">
            <a:normAutofit lnSpcReduction="10000"/>
          </a:bodyPr>
          <a:lstStyle/>
          <a:p>
            <a:pPr marL="457200" indent="-457200">
              <a:buFont typeface="+mj-lt"/>
              <a:buAutoNum type="arabicPeriod"/>
            </a:pPr>
            <a:r>
              <a:rPr lang="fr-FR" sz="3200"/>
              <a:t>Plus de nuance dans la notation et plus de poids accordé à </a:t>
            </a:r>
            <a:r>
              <a:rPr lang="fr-FR" sz="3200" b="1" u="sng"/>
              <a:t>l'impact</a:t>
            </a:r>
            <a:r>
              <a:rPr lang="fr-FR" sz="3200" b="1"/>
              <a:t> de la mise en œuvre</a:t>
            </a:r>
            <a:br>
              <a:rPr lang="fr-FR" sz="3200"/>
            </a:br>
            <a:endParaRPr lang="fr-FR" sz="3200"/>
          </a:p>
          <a:p>
            <a:pPr marL="457200" indent="-457200">
              <a:buFont typeface="+mj-lt"/>
              <a:buAutoNum type="arabicPeriod"/>
            </a:pPr>
            <a:r>
              <a:rPr lang="fr-FR" sz="3200"/>
              <a:t>Plus de responsabilités pour le GMP et le secrétariat national dans la </a:t>
            </a:r>
            <a:r>
              <a:rPr lang="fr-FR" sz="3200" b="1" u="sng"/>
              <a:t>préparation</a:t>
            </a:r>
            <a:r>
              <a:rPr lang="fr-FR" sz="3200"/>
              <a:t> à la Validation</a:t>
            </a:r>
            <a:br>
              <a:rPr lang="fr-FR" sz="3200"/>
            </a:br>
            <a:endParaRPr lang="fr-FR" sz="3200"/>
          </a:p>
          <a:p>
            <a:pPr marL="457200" indent="-457200">
              <a:buFont typeface="+mj-lt"/>
              <a:buAutoNum type="arabicPeriod"/>
            </a:pPr>
            <a:r>
              <a:rPr lang="fr-FR" sz="3200"/>
              <a:t>La Validation </a:t>
            </a:r>
            <a:r>
              <a:rPr lang="fr-FR" sz="3200" b="1" u="sng"/>
              <a:t>renforce</a:t>
            </a:r>
            <a:r>
              <a:rPr lang="fr-FR" sz="3200"/>
              <a:t> la mise en œuvre</a:t>
            </a:r>
          </a:p>
        </p:txBody>
      </p:sp>
    </p:spTree>
    <p:extLst>
      <p:ext uri="{BB962C8B-B14F-4D97-AF65-F5344CB8AC3E}">
        <p14:creationId xmlns:p14="http://schemas.microsoft.com/office/powerpoint/2010/main" val="1385756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32E8-FB0F-4BE0-B2C2-7C64B18613E4}"/>
              </a:ext>
            </a:extLst>
          </p:cNvPr>
          <p:cNvSpPr>
            <a:spLocks noGrp="1"/>
          </p:cNvSpPr>
          <p:nvPr>
            <p:ph type="title"/>
          </p:nvPr>
        </p:nvSpPr>
        <p:spPr/>
        <p:txBody>
          <a:bodyPr/>
          <a:lstStyle/>
          <a:p>
            <a:r>
              <a:rPr lang="fr-FR">
                <a:latin typeface="Franklin Gothic Demi"/>
              </a:rPr>
              <a:t>Méthodologie plus nuancée</a:t>
            </a:r>
          </a:p>
        </p:txBody>
      </p:sp>
      <p:sp>
        <p:nvSpPr>
          <p:cNvPr id="3" name="Content Placeholder 2">
            <a:extLst>
              <a:ext uri="{FF2B5EF4-FFF2-40B4-BE49-F238E27FC236}">
                <a16:creationId xmlns:a16="http://schemas.microsoft.com/office/drawing/2014/main" id="{6ED939AD-BC82-4CD0-94E3-B4B371D1D701}"/>
              </a:ext>
            </a:extLst>
          </p:cNvPr>
          <p:cNvSpPr>
            <a:spLocks noGrp="1"/>
          </p:cNvSpPr>
          <p:nvPr>
            <p:ph idx="1"/>
          </p:nvPr>
        </p:nvSpPr>
        <p:spPr>
          <a:xfrm>
            <a:off x="642812" y="2574388"/>
            <a:ext cx="10905753" cy="3026804"/>
          </a:xfrm>
        </p:spPr>
        <p:txBody>
          <a:bodyPr vert="horz" lIns="91440" tIns="45720" rIns="91440" bIns="45720" rtlCol="0" anchor="t">
            <a:normAutofit/>
          </a:bodyPr>
          <a:lstStyle/>
          <a:p>
            <a:pPr marL="383540" indent="-383540"/>
            <a:r>
              <a:rPr lang="fr-FR" sz="2800" dirty="0"/>
              <a:t>Évaluation des critères techniques </a:t>
            </a:r>
            <a:r>
              <a:rPr lang="fr-FR" sz="2800" u="sng" dirty="0"/>
              <a:t>et</a:t>
            </a:r>
            <a:r>
              <a:rPr lang="fr-FR" sz="2800" dirty="0"/>
              <a:t> de l’objectif sous-jacent</a:t>
            </a:r>
            <a:endParaRPr lang="nb-NO" sz="2800" dirty="0"/>
          </a:p>
          <a:p>
            <a:pPr marL="383540" indent="-383540"/>
            <a:r>
              <a:rPr lang="fr-FR" sz="2800" dirty="0">
                <a:ea typeface="+mj-lt"/>
                <a:cs typeface="+mj-lt"/>
              </a:rPr>
              <a:t>Trois composantes générales qui ont le même poids: transparence, impact, partie prenantes</a:t>
            </a:r>
          </a:p>
          <a:p>
            <a:pPr marL="383540" indent="-383540"/>
            <a:r>
              <a:rPr lang="fr-FR" sz="2800" dirty="0"/>
              <a:t>Notation </a:t>
            </a:r>
            <a:r>
              <a:rPr lang="fr-FR" sz="2800" b="1" dirty="0"/>
              <a:t>numérique</a:t>
            </a:r>
            <a:endParaRPr lang="fr-FR" sz="2800" dirty="0"/>
          </a:p>
          <a:p>
            <a:pPr marL="383540" lvl="0" indent="-383540"/>
            <a:r>
              <a:rPr lang="fr-FR" sz="2800" dirty="0"/>
              <a:t>Points supplémentaires pour l’efficacité et la viabilité de la mise en œuvre</a:t>
            </a:r>
            <a:endParaRPr lang="nb-NO" sz="2800" dirty="0"/>
          </a:p>
        </p:txBody>
      </p:sp>
    </p:spTree>
    <p:extLst>
      <p:ext uri="{BB962C8B-B14F-4D97-AF65-F5344CB8AC3E}">
        <p14:creationId xmlns:p14="http://schemas.microsoft.com/office/powerpoint/2010/main" val="2563267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32E8-FB0F-4BE0-B2C2-7C64B18613E4}"/>
              </a:ext>
            </a:extLst>
          </p:cNvPr>
          <p:cNvSpPr>
            <a:spLocks noGrp="1"/>
          </p:cNvSpPr>
          <p:nvPr>
            <p:ph type="title"/>
          </p:nvPr>
        </p:nvSpPr>
        <p:spPr>
          <a:xfrm>
            <a:off x="642813" y="1194998"/>
            <a:ext cx="7072534" cy="671660"/>
          </a:xfrm>
        </p:spPr>
        <p:txBody>
          <a:bodyPr anchor="t">
            <a:normAutofit/>
          </a:bodyPr>
          <a:lstStyle/>
          <a:p>
            <a:r>
              <a:rPr lang="fr-FR"/>
              <a:t>Cycle annuel de divulgation</a:t>
            </a:r>
          </a:p>
        </p:txBody>
      </p:sp>
      <p:sp>
        <p:nvSpPr>
          <p:cNvPr id="3" name="Content Placeholder 2">
            <a:extLst>
              <a:ext uri="{FF2B5EF4-FFF2-40B4-BE49-F238E27FC236}">
                <a16:creationId xmlns:a16="http://schemas.microsoft.com/office/drawing/2014/main" id="{6ED939AD-BC82-4CD0-94E3-B4B371D1D701}"/>
              </a:ext>
            </a:extLst>
          </p:cNvPr>
          <p:cNvSpPr>
            <a:spLocks noGrp="1"/>
          </p:cNvSpPr>
          <p:nvPr>
            <p:ph idx="1"/>
          </p:nvPr>
        </p:nvSpPr>
        <p:spPr>
          <a:xfrm>
            <a:off x="6096000" y="2151767"/>
            <a:ext cx="5529387" cy="3643210"/>
          </a:xfrm>
        </p:spPr>
        <p:txBody>
          <a:bodyPr vert="horz" lIns="91440" tIns="45720" rIns="91440" bIns="45720" rtlCol="0">
            <a:normAutofit fontScale="85000" lnSpcReduction="20000"/>
          </a:bodyPr>
          <a:lstStyle/>
          <a:p>
            <a:pPr algn="just" fontAlgn="base"/>
            <a:r>
              <a:rPr lang="fr-FR" b="0" i="0" dirty="0">
                <a:solidFill>
                  <a:srgbClr val="000000"/>
                </a:solidFill>
                <a:effectLst/>
                <a:latin typeface="+mn-lt"/>
              </a:rPr>
              <a:t>Lors de leur préparation d’une </a:t>
            </a:r>
            <a:r>
              <a:rPr lang="fr-FR" b="0" i="0" u="none" strike="noStrike" dirty="0">
                <a:solidFill>
                  <a:srgbClr val="000000"/>
                </a:solidFill>
                <a:effectLst/>
                <a:latin typeface="+mn-lt"/>
                <a:hlinkClick r:id="rId3"/>
              </a:rPr>
              <a:t>Validation</a:t>
            </a:r>
            <a:r>
              <a:rPr lang="fr-FR" b="0" i="0" dirty="0">
                <a:solidFill>
                  <a:srgbClr val="000000"/>
                </a:solidFill>
                <a:effectLst/>
                <a:latin typeface="+mn-lt"/>
              </a:rPr>
              <a:t>, les Groupes multipartites devront se servir de modèles aux fins de fourniture d’informations probantes afférentes aux progrès accomplis au niveau de chacune des trois composantes de la Validation. Ces modèles devront être soumis au Secrétariat international de l’ITIE avant que ne commence la Validation.</a:t>
            </a:r>
          </a:p>
          <a:p>
            <a:pPr algn="just" fontAlgn="base"/>
            <a:r>
              <a:rPr lang="fr-FR" b="0" i="0" dirty="0">
                <a:solidFill>
                  <a:srgbClr val="000000"/>
                </a:solidFill>
                <a:effectLst/>
                <a:latin typeface="+mn-lt"/>
              </a:rPr>
              <a:t>Voici les modèles :</a:t>
            </a:r>
          </a:p>
          <a:p>
            <a:pPr algn="just" fontAlgn="base">
              <a:buFont typeface="+mj-lt"/>
              <a:buAutoNum type="arabicPeriod"/>
            </a:pPr>
            <a:r>
              <a:rPr lang="fr-FR" b="0" i="0" dirty="0">
                <a:solidFill>
                  <a:srgbClr val="000000"/>
                </a:solidFill>
                <a:effectLst/>
                <a:latin typeface="+mn-lt"/>
              </a:rPr>
              <a:t>Composante 1 - </a:t>
            </a:r>
            <a:r>
              <a:rPr lang="fr-FR" b="0" i="0" u="none" strike="noStrike" dirty="0">
                <a:solidFill>
                  <a:srgbClr val="000000"/>
                </a:solidFill>
                <a:effectLst/>
                <a:latin typeface="+mn-lt"/>
                <a:hlinkClick r:id="rId4"/>
              </a:rPr>
              <a:t>l’engagement des parties prenantes</a:t>
            </a:r>
            <a:r>
              <a:rPr lang="fr-FR" b="0" i="0" dirty="0">
                <a:solidFill>
                  <a:srgbClr val="000000"/>
                </a:solidFill>
                <a:effectLst/>
                <a:latin typeface="+mn-lt"/>
              </a:rPr>
              <a:t>,</a:t>
            </a:r>
          </a:p>
          <a:p>
            <a:pPr algn="just" fontAlgn="base">
              <a:buFont typeface="+mj-lt"/>
              <a:buAutoNum type="arabicPeriod"/>
            </a:pPr>
            <a:r>
              <a:rPr lang="fr-FR" b="0" i="0" dirty="0">
                <a:solidFill>
                  <a:srgbClr val="000000"/>
                </a:solidFill>
                <a:effectLst/>
                <a:latin typeface="+mn-lt"/>
              </a:rPr>
              <a:t>Composante 2 - </a:t>
            </a:r>
            <a:r>
              <a:rPr lang="fr-FR" b="0" i="0" u="none" strike="noStrike" dirty="0">
                <a:solidFill>
                  <a:srgbClr val="000000"/>
                </a:solidFill>
                <a:effectLst/>
                <a:latin typeface="+mn-lt"/>
                <a:hlinkClick r:id="rId5"/>
              </a:rPr>
              <a:t>la cartographie de la transparence</a:t>
            </a:r>
            <a:r>
              <a:rPr lang="fr-FR" b="0" i="0" dirty="0">
                <a:solidFill>
                  <a:srgbClr val="000000"/>
                </a:solidFill>
                <a:effectLst/>
                <a:latin typeface="+mn-lt"/>
              </a:rPr>
              <a:t> </a:t>
            </a:r>
          </a:p>
          <a:p>
            <a:pPr algn="just" fontAlgn="base">
              <a:buFont typeface="+mj-lt"/>
              <a:buAutoNum type="arabicPeriod"/>
            </a:pPr>
            <a:r>
              <a:rPr lang="fr-FR" b="0" i="0" dirty="0">
                <a:solidFill>
                  <a:srgbClr val="000000"/>
                </a:solidFill>
                <a:effectLst/>
                <a:latin typeface="+mn-lt"/>
              </a:rPr>
              <a:t>Composante 3 - </a:t>
            </a:r>
            <a:r>
              <a:rPr lang="fr-FR" b="0" i="0" u="none" strike="noStrike" dirty="0">
                <a:solidFill>
                  <a:srgbClr val="000000"/>
                </a:solidFill>
                <a:effectLst/>
                <a:latin typeface="+mn-lt"/>
                <a:hlinkClick r:id="rId6"/>
              </a:rPr>
              <a:t>les résultats et impacts</a:t>
            </a:r>
            <a:endParaRPr lang="fr-FR" b="0" i="0" dirty="0">
              <a:solidFill>
                <a:srgbClr val="000000"/>
              </a:solidFill>
              <a:effectLst/>
              <a:latin typeface="+mn-lt"/>
            </a:endParaRPr>
          </a:p>
          <a:p>
            <a:pPr algn="just" fontAlgn="base"/>
            <a:r>
              <a:rPr lang="fr-FR" b="0" i="0" dirty="0">
                <a:solidFill>
                  <a:srgbClr val="000000"/>
                </a:solidFill>
                <a:effectLst/>
                <a:latin typeface="+mn-lt"/>
              </a:rPr>
              <a:t>Le GMP est encouragé à utiliser les modèles pour soutenir sa supervision régulière de la mise en œuvre de l’ITIE, y compris entre les Validations.</a:t>
            </a:r>
          </a:p>
        </p:txBody>
      </p:sp>
      <p:pic>
        <p:nvPicPr>
          <p:cNvPr id="1028" name="Picture 4">
            <a:extLst>
              <a:ext uri="{FF2B5EF4-FFF2-40B4-BE49-F238E27FC236}">
                <a16:creationId xmlns:a16="http://schemas.microsoft.com/office/drawing/2014/main" id="{CAE1D268-7378-6A74-23CB-AECE426AB0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13" t="4615" b="5826"/>
          <a:stretch/>
        </p:blipFill>
        <p:spPr bwMode="auto">
          <a:xfrm>
            <a:off x="523740" y="2151767"/>
            <a:ext cx="5529387" cy="338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0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72B1-3876-4CB8-AD83-3DC9ED5138F1}"/>
              </a:ext>
            </a:extLst>
          </p:cNvPr>
          <p:cNvSpPr>
            <a:spLocks noGrp="1"/>
          </p:cNvSpPr>
          <p:nvPr>
            <p:ph type="title"/>
          </p:nvPr>
        </p:nvSpPr>
        <p:spPr/>
        <p:txBody>
          <a:bodyPr/>
          <a:lstStyle/>
          <a:p>
            <a:r>
              <a:rPr lang="nb-NO"/>
              <a:t>Double approche </a:t>
            </a:r>
            <a:endParaRPr lang="fr-FR"/>
          </a:p>
        </p:txBody>
      </p:sp>
      <p:sp>
        <p:nvSpPr>
          <p:cNvPr id="3" name="Content Placeholder 2">
            <a:extLst>
              <a:ext uri="{FF2B5EF4-FFF2-40B4-BE49-F238E27FC236}">
                <a16:creationId xmlns:a16="http://schemas.microsoft.com/office/drawing/2014/main" id="{0841CB77-79E9-41AB-ABBE-F24AA37A509A}"/>
              </a:ext>
            </a:extLst>
          </p:cNvPr>
          <p:cNvSpPr>
            <a:spLocks noGrp="1"/>
          </p:cNvSpPr>
          <p:nvPr>
            <p:ph idx="1"/>
          </p:nvPr>
        </p:nvSpPr>
        <p:spPr>
          <a:xfrm>
            <a:off x="642814" y="1866658"/>
            <a:ext cx="4941720" cy="4463804"/>
          </a:xfrm>
        </p:spPr>
        <p:txBody>
          <a:bodyPr vert="horz" lIns="91440" tIns="45720" rIns="91440" bIns="45720" rtlCol="0" anchor="t">
            <a:normAutofit/>
          </a:bodyPr>
          <a:lstStyle/>
          <a:p>
            <a:pPr marL="0" indent="0">
              <a:lnSpc>
                <a:spcPct val="110000"/>
              </a:lnSpc>
              <a:buNone/>
            </a:pPr>
            <a:r>
              <a:rPr lang="fr-FR" sz="2400" b="1" dirty="0"/>
              <a:t>Nouveau: La réalisation de l’objectif général sous-tendant</a:t>
            </a:r>
            <a:r>
              <a:rPr lang="fr-FR" sz="2400" dirty="0"/>
              <a:t> chaque exigence</a:t>
            </a:r>
          </a:p>
          <a:p>
            <a:pPr marL="0" indent="0">
              <a:lnSpc>
                <a:spcPct val="110000"/>
              </a:lnSpc>
              <a:buNone/>
            </a:pPr>
            <a:r>
              <a:rPr lang="fr-FR" sz="2400" dirty="0"/>
              <a:t>+</a:t>
            </a:r>
          </a:p>
          <a:p>
            <a:pPr marL="0" indent="0">
              <a:lnSpc>
                <a:spcPct val="110000"/>
              </a:lnSpc>
              <a:buNone/>
            </a:pPr>
            <a:r>
              <a:rPr lang="fr-FR" sz="2400" b="1" dirty="0"/>
              <a:t>une évaluation technique des progrès </a:t>
            </a:r>
            <a:r>
              <a:rPr lang="fr-FR" sz="2400" dirty="0"/>
              <a:t>dans la mise en œuvre de tous les aspects d’une exigence </a:t>
            </a:r>
          </a:p>
          <a:p>
            <a:pPr marL="0" indent="0">
              <a:lnSpc>
                <a:spcPct val="110000"/>
              </a:lnSpc>
              <a:buNone/>
            </a:pPr>
            <a:endParaRPr lang="fr-FR" sz="2400" dirty="0"/>
          </a:p>
          <a:p>
            <a:pPr marL="0" indent="0">
              <a:lnSpc>
                <a:spcPct val="110000"/>
              </a:lnSpc>
              <a:buNone/>
            </a:pPr>
            <a:endParaRPr lang="fr-FR" sz="4000" dirty="0"/>
          </a:p>
        </p:txBody>
      </p:sp>
      <p:pic>
        <p:nvPicPr>
          <p:cNvPr id="4" name="Picture 3">
            <a:extLst>
              <a:ext uri="{FF2B5EF4-FFF2-40B4-BE49-F238E27FC236}">
                <a16:creationId xmlns:a16="http://schemas.microsoft.com/office/drawing/2014/main" id="{DD7E418A-A8BA-45D9-B603-1AFDF47CB930}"/>
              </a:ext>
            </a:extLst>
          </p:cNvPr>
          <p:cNvPicPr>
            <a:picLocks noChangeAspect="1"/>
          </p:cNvPicPr>
          <p:nvPr/>
        </p:nvPicPr>
        <p:blipFill>
          <a:blip r:embed="rId3"/>
          <a:stretch>
            <a:fillRect/>
          </a:stretch>
        </p:blipFill>
        <p:spPr>
          <a:xfrm>
            <a:off x="5584533" y="352696"/>
            <a:ext cx="6607467" cy="6162404"/>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0BC8E4C1-2531-4D23-92E0-ABA22D0B803D}"/>
              </a:ext>
            </a:extLst>
          </p:cNvPr>
          <p:cNvSpPr/>
          <p:nvPr/>
        </p:nvSpPr>
        <p:spPr>
          <a:xfrm>
            <a:off x="6790008" y="1336431"/>
            <a:ext cx="4941720" cy="108109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val 6">
            <a:extLst>
              <a:ext uri="{FF2B5EF4-FFF2-40B4-BE49-F238E27FC236}">
                <a16:creationId xmlns:a16="http://schemas.microsoft.com/office/drawing/2014/main" id="{58BA711C-343A-421A-A0CA-80D59C7A9D8D}"/>
              </a:ext>
            </a:extLst>
          </p:cNvPr>
          <p:cNvSpPr/>
          <p:nvPr/>
        </p:nvSpPr>
        <p:spPr>
          <a:xfrm>
            <a:off x="6607468" y="3165837"/>
            <a:ext cx="2114841" cy="68336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a:extLst>
              <a:ext uri="{FF2B5EF4-FFF2-40B4-BE49-F238E27FC236}">
                <a16:creationId xmlns:a16="http://schemas.microsoft.com/office/drawing/2014/main" id="{B30A1EE1-6697-480E-AC5E-2255049F007F}"/>
              </a:ext>
            </a:extLst>
          </p:cNvPr>
          <p:cNvSpPr/>
          <p:nvPr/>
        </p:nvSpPr>
        <p:spPr>
          <a:xfrm>
            <a:off x="6607467" y="4311882"/>
            <a:ext cx="2114841" cy="68336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0BCC1BC-4E2A-4F0C-9704-07C8471ABD01}"/>
              </a:ext>
            </a:extLst>
          </p:cNvPr>
          <p:cNvSpPr/>
          <p:nvPr/>
        </p:nvSpPr>
        <p:spPr>
          <a:xfrm>
            <a:off x="524107" y="1854167"/>
            <a:ext cx="5060425" cy="15158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peech Bubble: Rectangle 4">
            <a:extLst>
              <a:ext uri="{FF2B5EF4-FFF2-40B4-BE49-F238E27FC236}">
                <a16:creationId xmlns:a16="http://schemas.microsoft.com/office/drawing/2014/main" id="{91537B68-8FFC-4F71-8920-8804BB0B5853}"/>
              </a:ext>
            </a:extLst>
          </p:cNvPr>
          <p:cNvSpPr/>
          <p:nvPr/>
        </p:nvSpPr>
        <p:spPr>
          <a:xfrm>
            <a:off x="3087080" y="5205802"/>
            <a:ext cx="2066794" cy="914400"/>
          </a:xfrm>
          <a:prstGeom prst="wedgeRectCallout">
            <a:avLst>
              <a:gd name="adj1" fmla="val 68258"/>
              <a:gd name="adj2" fmla="val -566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Nouveau </a:t>
            </a:r>
            <a:br>
              <a:rPr lang="fr-FR" dirty="0"/>
            </a:br>
            <a:r>
              <a:rPr lang="fr-FR" dirty="0"/>
              <a:t>Guide de Validation</a:t>
            </a:r>
          </a:p>
        </p:txBody>
      </p:sp>
    </p:spTree>
    <p:extLst>
      <p:ext uri="{BB962C8B-B14F-4D97-AF65-F5344CB8AC3E}">
        <p14:creationId xmlns:p14="http://schemas.microsoft.com/office/powerpoint/2010/main" val="359845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419908-CADF-48F7-ADDC-1FCE2BC0E5FF}"/>
              </a:ext>
            </a:extLst>
          </p:cNvPr>
          <p:cNvSpPr/>
          <p:nvPr/>
        </p:nvSpPr>
        <p:spPr>
          <a:xfrm>
            <a:off x="8119168" y="5815070"/>
            <a:ext cx="4072832" cy="905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3FEE08A5-4E22-6349-B535-1C8C09AB60E5}"/>
              </a:ext>
            </a:extLst>
          </p:cNvPr>
          <p:cNvSpPr>
            <a:spLocks noGrp="1"/>
          </p:cNvSpPr>
          <p:nvPr>
            <p:ph type="title"/>
          </p:nvPr>
        </p:nvSpPr>
        <p:spPr/>
        <p:txBody>
          <a:bodyPr/>
          <a:lstStyle/>
          <a:p>
            <a:r>
              <a:rPr lang="en-GB" b="0" dirty="0">
                <a:latin typeface="Franklin Gothic Demi"/>
              </a:rPr>
              <a:t>Notation par les trois </a:t>
            </a:r>
            <a:r>
              <a:rPr lang="en-GB" b="0" dirty="0" err="1">
                <a:latin typeface="Franklin Gothic Demi"/>
              </a:rPr>
              <a:t>composantes</a:t>
            </a:r>
            <a:endParaRPr lang="en-GB" b="0" dirty="0">
              <a:latin typeface="Franklin Gothic Demi"/>
            </a:endParaRPr>
          </a:p>
        </p:txBody>
      </p:sp>
      <p:grpSp>
        <p:nvGrpSpPr>
          <p:cNvPr id="20" name="Group 19">
            <a:extLst>
              <a:ext uri="{FF2B5EF4-FFF2-40B4-BE49-F238E27FC236}">
                <a16:creationId xmlns:a16="http://schemas.microsoft.com/office/drawing/2014/main" id="{8B8AF06F-6FB2-9D46-B118-67EB463B6272}"/>
              </a:ext>
            </a:extLst>
          </p:cNvPr>
          <p:cNvGrpSpPr/>
          <p:nvPr/>
        </p:nvGrpSpPr>
        <p:grpSpPr>
          <a:xfrm>
            <a:off x="553121" y="2121409"/>
            <a:ext cx="3634831" cy="2263335"/>
            <a:chOff x="553121" y="2122285"/>
            <a:chExt cx="3544177" cy="2399091"/>
          </a:xfrm>
        </p:grpSpPr>
        <p:sp>
          <p:nvSpPr>
            <p:cNvPr id="8" name="TextBox 7">
              <a:extLst>
                <a:ext uri="{FF2B5EF4-FFF2-40B4-BE49-F238E27FC236}">
                  <a16:creationId xmlns:a16="http://schemas.microsoft.com/office/drawing/2014/main" id="{370D2543-B860-C841-A3E7-7F61C4C0DD03}"/>
                </a:ext>
              </a:extLst>
            </p:cNvPr>
            <p:cNvSpPr txBox="1"/>
            <p:nvPr/>
          </p:nvSpPr>
          <p:spPr>
            <a:xfrm>
              <a:off x="553121" y="3690379"/>
              <a:ext cx="3544177" cy="830997"/>
            </a:xfrm>
            <a:prstGeom prst="rect">
              <a:avLst/>
            </a:prstGeom>
            <a:noFill/>
          </p:spPr>
          <p:txBody>
            <a:bodyPr wrap="square" lIns="91440" tIns="45720" rIns="91440" bIns="45720" rtlCol="0" anchor="t">
              <a:spAutoFit/>
            </a:bodyPr>
            <a:lstStyle/>
            <a:p>
              <a:pPr algn="ctr"/>
              <a:r>
                <a:rPr lang="en-GB" sz="2400">
                  <a:latin typeface="Franklin Gothic Medium"/>
                </a:rPr>
                <a:t>Engagement des parties ​</a:t>
              </a:r>
            </a:p>
            <a:p>
              <a:pPr algn="ctr"/>
              <a:r>
                <a:rPr lang="en-GB" sz="2400">
                  <a:latin typeface="Franklin Gothic Medium"/>
                </a:rPr>
                <a:t>prenantes​</a:t>
              </a:r>
            </a:p>
          </p:txBody>
        </p:sp>
        <p:pic>
          <p:nvPicPr>
            <p:cNvPr id="13" name="Picture 12">
              <a:extLst>
                <a:ext uri="{FF2B5EF4-FFF2-40B4-BE49-F238E27FC236}">
                  <a16:creationId xmlns:a16="http://schemas.microsoft.com/office/drawing/2014/main" id="{13A8F6C3-5200-7C4C-9E35-025DB61E58C5}"/>
                </a:ext>
              </a:extLst>
            </p:cNvPr>
            <p:cNvPicPr>
              <a:picLocks noChangeAspect="1"/>
            </p:cNvPicPr>
            <p:nvPr/>
          </p:nvPicPr>
          <p:blipFill>
            <a:blip r:embed="rId3"/>
            <a:stretch>
              <a:fillRect/>
            </a:stretch>
          </p:blipFill>
          <p:spPr>
            <a:xfrm>
              <a:off x="1528334" y="2122285"/>
              <a:ext cx="1470172" cy="1383692"/>
            </a:xfrm>
            <a:prstGeom prst="rect">
              <a:avLst/>
            </a:prstGeom>
          </p:spPr>
        </p:pic>
      </p:grpSp>
      <p:grpSp>
        <p:nvGrpSpPr>
          <p:cNvPr id="21" name="Group 20">
            <a:extLst>
              <a:ext uri="{FF2B5EF4-FFF2-40B4-BE49-F238E27FC236}">
                <a16:creationId xmlns:a16="http://schemas.microsoft.com/office/drawing/2014/main" id="{8DAF5060-FC14-B14A-9406-F76DD455C20E}"/>
              </a:ext>
            </a:extLst>
          </p:cNvPr>
          <p:cNvGrpSpPr/>
          <p:nvPr/>
        </p:nvGrpSpPr>
        <p:grpSpPr>
          <a:xfrm>
            <a:off x="4682673" y="1947467"/>
            <a:ext cx="2833695" cy="2067943"/>
            <a:chOff x="4682673" y="2005976"/>
            <a:chExt cx="3185416" cy="2146068"/>
          </a:xfrm>
        </p:grpSpPr>
        <p:sp>
          <p:nvSpPr>
            <p:cNvPr id="9" name="TextBox 8">
              <a:extLst>
                <a:ext uri="{FF2B5EF4-FFF2-40B4-BE49-F238E27FC236}">
                  <a16:creationId xmlns:a16="http://schemas.microsoft.com/office/drawing/2014/main" id="{494FC01D-2543-184A-99C5-5BAEFA2C7F96}"/>
                </a:ext>
              </a:extLst>
            </p:cNvPr>
            <p:cNvSpPr txBox="1"/>
            <p:nvPr/>
          </p:nvSpPr>
          <p:spPr>
            <a:xfrm>
              <a:off x="4682673" y="3690379"/>
              <a:ext cx="3185416" cy="461665"/>
            </a:xfrm>
            <a:prstGeom prst="rect">
              <a:avLst/>
            </a:prstGeom>
            <a:noFill/>
          </p:spPr>
          <p:txBody>
            <a:bodyPr wrap="square" lIns="91440" tIns="45720" rIns="91440" bIns="45720" rtlCol="0" anchor="t">
              <a:spAutoFit/>
            </a:bodyPr>
            <a:lstStyle/>
            <a:p>
              <a:pPr algn="ctr"/>
              <a:r>
                <a:rPr lang="en-GB" sz="2400">
                  <a:latin typeface="Franklin Gothic Medium"/>
                </a:rPr>
                <a:t>Transparence</a:t>
              </a:r>
              <a:endParaRPr lang="en-GB" sz="1400">
                <a:solidFill>
                  <a:srgbClr val="424242"/>
                </a:solidFill>
                <a:latin typeface="Franklin Gothic Medium"/>
              </a:endParaRPr>
            </a:p>
          </p:txBody>
        </p:sp>
        <p:pic>
          <p:nvPicPr>
            <p:cNvPr id="14" name="Picture 13">
              <a:extLst>
                <a:ext uri="{FF2B5EF4-FFF2-40B4-BE49-F238E27FC236}">
                  <a16:creationId xmlns:a16="http://schemas.microsoft.com/office/drawing/2014/main" id="{25343098-F109-BF4A-84DD-C89AB9E10CBC}"/>
                </a:ext>
              </a:extLst>
            </p:cNvPr>
            <p:cNvPicPr>
              <a:picLocks noChangeAspect="1"/>
            </p:cNvPicPr>
            <p:nvPr/>
          </p:nvPicPr>
          <p:blipFill>
            <a:blip r:embed="rId4"/>
            <a:stretch>
              <a:fillRect/>
            </a:stretch>
          </p:blipFill>
          <p:spPr>
            <a:xfrm>
              <a:off x="5525380" y="2005976"/>
              <a:ext cx="1500001" cy="1500001"/>
            </a:xfrm>
            <a:prstGeom prst="rect">
              <a:avLst/>
            </a:prstGeom>
          </p:spPr>
        </p:pic>
      </p:grpSp>
      <p:grpSp>
        <p:nvGrpSpPr>
          <p:cNvPr id="22" name="Group 21">
            <a:extLst>
              <a:ext uri="{FF2B5EF4-FFF2-40B4-BE49-F238E27FC236}">
                <a16:creationId xmlns:a16="http://schemas.microsoft.com/office/drawing/2014/main" id="{F7DA7605-3BA8-CA4B-9EC7-FAD50BD70709}"/>
              </a:ext>
            </a:extLst>
          </p:cNvPr>
          <p:cNvGrpSpPr/>
          <p:nvPr/>
        </p:nvGrpSpPr>
        <p:grpSpPr>
          <a:xfrm>
            <a:off x="8453464" y="2121409"/>
            <a:ext cx="2833695" cy="1894002"/>
            <a:chOff x="8453464" y="2084101"/>
            <a:chExt cx="3185416" cy="2067943"/>
          </a:xfrm>
        </p:grpSpPr>
        <p:sp>
          <p:nvSpPr>
            <p:cNvPr id="10" name="TextBox 9">
              <a:extLst>
                <a:ext uri="{FF2B5EF4-FFF2-40B4-BE49-F238E27FC236}">
                  <a16:creationId xmlns:a16="http://schemas.microsoft.com/office/drawing/2014/main" id="{14F735E3-4826-8848-AC4D-32EFF4F713AD}"/>
                </a:ext>
              </a:extLst>
            </p:cNvPr>
            <p:cNvSpPr txBox="1"/>
            <p:nvPr/>
          </p:nvSpPr>
          <p:spPr>
            <a:xfrm>
              <a:off x="8453464" y="3690379"/>
              <a:ext cx="3185416" cy="461665"/>
            </a:xfrm>
            <a:prstGeom prst="rect">
              <a:avLst/>
            </a:prstGeom>
            <a:noFill/>
          </p:spPr>
          <p:txBody>
            <a:bodyPr wrap="square" lIns="91440" tIns="45720" rIns="91440" bIns="45720" rtlCol="0" anchor="t">
              <a:spAutoFit/>
            </a:bodyPr>
            <a:lstStyle/>
            <a:p>
              <a:pPr algn="ctr"/>
              <a:r>
                <a:rPr lang="en-GB" sz="2400">
                  <a:latin typeface="Franklin Gothic Medium"/>
                </a:rPr>
                <a:t>Résultats et impact​</a:t>
              </a:r>
              <a:endParaRPr lang="en-GB" sz="1400">
                <a:solidFill>
                  <a:srgbClr val="424242"/>
                </a:solidFill>
                <a:latin typeface="Franklin Gothic Medium"/>
              </a:endParaRPr>
            </a:p>
          </p:txBody>
        </p:sp>
        <p:pic>
          <p:nvPicPr>
            <p:cNvPr id="15" name="Picture 14">
              <a:extLst>
                <a:ext uri="{FF2B5EF4-FFF2-40B4-BE49-F238E27FC236}">
                  <a16:creationId xmlns:a16="http://schemas.microsoft.com/office/drawing/2014/main" id="{6DBEE0AC-26CB-D742-9B29-63DAB409D5F7}"/>
                </a:ext>
              </a:extLst>
            </p:cNvPr>
            <p:cNvPicPr>
              <a:picLocks noChangeAspect="1"/>
            </p:cNvPicPr>
            <p:nvPr/>
          </p:nvPicPr>
          <p:blipFill>
            <a:blip r:embed="rId5"/>
            <a:stretch>
              <a:fillRect/>
            </a:stretch>
          </p:blipFill>
          <p:spPr>
            <a:xfrm>
              <a:off x="9374296" y="2084101"/>
              <a:ext cx="1343751" cy="1343751"/>
            </a:xfrm>
            <a:prstGeom prst="rect">
              <a:avLst/>
            </a:prstGeom>
          </p:spPr>
        </p:pic>
      </p:grpSp>
      <p:sp>
        <p:nvSpPr>
          <p:cNvPr id="17" name="TextBox 16">
            <a:extLst>
              <a:ext uri="{FF2B5EF4-FFF2-40B4-BE49-F238E27FC236}">
                <a16:creationId xmlns:a16="http://schemas.microsoft.com/office/drawing/2014/main" id="{84D43FBE-33F7-5B42-9B44-BCE083CD32D0}"/>
              </a:ext>
            </a:extLst>
          </p:cNvPr>
          <p:cNvSpPr txBox="1"/>
          <p:nvPr/>
        </p:nvSpPr>
        <p:spPr>
          <a:xfrm>
            <a:off x="553120" y="4411376"/>
            <a:ext cx="3544177" cy="1077218"/>
          </a:xfrm>
          <a:prstGeom prst="rect">
            <a:avLst/>
          </a:prstGeom>
          <a:noFill/>
        </p:spPr>
        <p:txBody>
          <a:bodyPr wrap="square" lIns="91440" tIns="45720" rIns="91440" bIns="45720" rtlCol="0" anchor="t">
            <a:spAutoFit/>
          </a:bodyPr>
          <a:lstStyle/>
          <a:p>
            <a:pPr algn="ctr"/>
            <a:r>
              <a:rPr lang="en-GB" sz="1600" b="1">
                <a:solidFill>
                  <a:srgbClr val="1BC2EE"/>
                </a:solidFill>
              </a:rPr>
              <a:t>Exigences de l’ITIE 1.1 à 1.4</a:t>
            </a:r>
            <a:br>
              <a:rPr lang="en-GB" sz="1600" b="1"/>
            </a:br>
            <a:br>
              <a:rPr lang="en-GB" sz="1600" b="1"/>
            </a:br>
            <a:r>
              <a:rPr lang="en-GB" sz="1600">
                <a:solidFill>
                  <a:srgbClr val="424242"/>
                </a:solidFill>
              </a:rPr>
              <a:t>Participation des </a:t>
            </a:r>
            <a:r>
              <a:rPr lang="en-GB" sz="1600" err="1">
                <a:solidFill>
                  <a:srgbClr val="424242"/>
                </a:solidFill>
              </a:rPr>
              <a:t>collèges</a:t>
            </a:r>
            <a:r>
              <a:rPr lang="en-GB" sz="1600">
                <a:solidFill>
                  <a:srgbClr val="424242"/>
                </a:solidFill>
              </a:rPr>
              <a:t> et supervision du Groupe multipartite</a:t>
            </a:r>
          </a:p>
        </p:txBody>
      </p:sp>
      <p:sp>
        <p:nvSpPr>
          <p:cNvPr id="18" name="TextBox 17">
            <a:extLst>
              <a:ext uri="{FF2B5EF4-FFF2-40B4-BE49-F238E27FC236}">
                <a16:creationId xmlns:a16="http://schemas.microsoft.com/office/drawing/2014/main" id="{38EBC46A-6806-5F45-BD87-9DB01460FAD0}"/>
              </a:ext>
            </a:extLst>
          </p:cNvPr>
          <p:cNvSpPr txBox="1"/>
          <p:nvPr/>
        </p:nvSpPr>
        <p:spPr>
          <a:xfrm>
            <a:off x="4590549" y="4411376"/>
            <a:ext cx="3369661" cy="1077218"/>
          </a:xfrm>
          <a:prstGeom prst="rect">
            <a:avLst/>
          </a:prstGeom>
          <a:noFill/>
        </p:spPr>
        <p:txBody>
          <a:bodyPr wrap="square" lIns="91440" tIns="45720" rIns="91440" bIns="45720" rtlCol="0" anchor="t">
            <a:spAutoFit/>
          </a:bodyPr>
          <a:lstStyle/>
          <a:p>
            <a:pPr algn="ctr"/>
            <a:r>
              <a:rPr lang="en-GB" sz="1600" b="1">
                <a:solidFill>
                  <a:srgbClr val="1BC2EE"/>
                </a:solidFill>
              </a:rPr>
              <a:t>Exigences 2 à 6 de l’ITIE</a:t>
            </a:r>
            <a:br>
              <a:rPr lang="en-GB" sz="1600"/>
            </a:br>
            <a:br>
              <a:rPr lang="en-GB" sz="1600"/>
            </a:br>
            <a:r>
              <a:rPr lang="en-GB" sz="1600">
                <a:solidFill>
                  <a:srgbClr val="424242"/>
                </a:solidFill>
              </a:rPr>
              <a:t>Mise en oeuvre des exigences de divulgation</a:t>
            </a:r>
          </a:p>
        </p:txBody>
      </p:sp>
      <p:sp>
        <p:nvSpPr>
          <p:cNvPr id="19" name="TextBox 18">
            <a:extLst>
              <a:ext uri="{FF2B5EF4-FFF2-40B4-BE49-F238E27FC236}">
                <a16:creationId xmlns:a16="http://schemas.microsoft.com/office/drawing/2014/main" id="{73FED839-2BF0-B84C-89D7-B21F1FD3F360}"/>
              </a:ext>
            </a:extLst>
          </p:cNvPr>
          <p:cNvSpPr txBox="1"/>
          <p:nvPr/>
        </p:nvSpPr>
        <p:spPr>
          <a:xfrm>
            <a:off x="8119168" y="4411376"/>
            <a:ext cx="3854005" cy="2277547"/>
          </a:xfrm>
          <a:prstGeom prst="rect">
            <a:avLst/>
          </a:prstGeom>
          <a:noFill/>
        </p:spPr>
        <p:txBody>
          <a:bodyPr wrap="square" lIns="91440" tIns="45720" rIns="91440" bIns="45720" rtlCol="0" anchor="t">
            <a:spAutoFit/>
          </a:bodyPr>
          <a:lstStyle/>
          <a:p>
            <a:pPr algn="ctr"/>
            <a:r>
              <a:rPr lang="en-GB" sz="1600" b="1" dirty="0">
                <a:solidFill>
                  <a:srgbClr val="1BC2EE"/>
                </a:solidFill>
              </a:rPr>
              <a:t>Exigences 1.5 et 7 de </a:t>
            </a:r>
            <a:r>
              <a:rPr lang="en-GB" sz="1600" b="1" dirty="0" err="1">
                <a:solidFill>
                  <a:srgbClr val="1BC2EE"/>
                </a:solidFill>
              </a:rPr>
              <a:t>l’ITIE</a:t>
            </a:r>
            <a:r>
              <a:rPr lang="en-GB" sz="1600" dirty="0">
                <a:solidFill>
                  <a:srgbClr val="424242"/>
                </a:solidFill>
              </a:rPr>
              <a:t>, </a:t>
            </a:r>
            <a:br>
              <a:rPr lang="en-GB" sz="1600" dirty="0"/>
            </a:br>
            <a:br>
              <a:rPr lang="en-GB" sz="1600" dirty="0"/>
            </a:br>
            <a:r>
              <a:rPr lang="en-GB" sz="1600" dirty="0" err="1">
                <a:solidFill>
                  <a:srgbClr val="424242"/>
                </a:solidFill>
              </a:rPr>
              <a:t>Réalisation</a:t>
            </a:r>
            <a:r>
              <a:rPr lang="en-GB" sz="1600" dirty="0">
                <a:solidFill>
                  <a:srgbClr val="424242"/>
                </a:solidFill>
              </a:rPr>
              <a:t> des </a:t>
            </a:r>
            <a:r>
              <a:rPr lang="en-GB" sz="1600" dirty="0" err="1">
                <a:solidFill>
                  <a:srgbClr val="424242"/>
                </a:solidFill>
              </a:rPr>
              <a:t>priorités</a:t>
            </a:r>
            <a:r>
              <a:rPr lang="en-GB" sz="1600" dirty="0">
                <a:solidFill>
                  <a:srgbClr val="424242"/>
                </a:solidFill>
              </a:rPr>
              <a:t> </a:t>
            </a:r>
            <a:r>
              <a:rPr lang="en-GB" sz="1600" dirty="0" err="1">
                <a:solidFill>
                  <a:srgbClr val="424242"/>
                </a:solidFill>
              </a:rPr>
              <a:t>nationales</a:t>
            </a:r>
            <a:r>
              <a:rPr lang="en-GB" sz="1600" dirty="0">
                <a:solidFill>
                  <a:srgbClr val="424242"/>
                </a:solidFill>
              </a:rPr>
              <a:t> et contribution au </a:t>
            </a:r>
            <a:r>
              <a:rPr lang="en-GB" sz="1600" dirty="0" err="1">
                <a:solidFill>
                  <a:srgbClr val="424242"/>
                </a:solidFill>
              </a:rPr>
              <a:t>débat</a:t>
            </a:r>
            <a:r>
              <a:rPr lang="en-GB" sz="1600" dirty="0">
                <a:solidFill>
                  <a:srgbClr val="424242"/>
                </a:solidFill>
              </a:rPr>
              <a:t> public. </a:t>
            </a:r>
            <a:br>
              <a:rPr lang="en-GB" sz="1600" dirty="0"/>
            </a:br>
            <a:br>
              <a:rPr lang="en-GB" sz="1600" dirty="0"/>
            </a:br>
            <a:endParaRPr lang="en-GB" sz="1400" i="1" dirty="0">
              <a:solidFill>
                <a:srgbClr val="424242"/>
              </a:solidFill>
            </a:endParaRPr>
          </a:p>
          <a:p>
            <a:pPr algn="ctr"/>
            <a:r>
              <a:rPr lang="en-GB" sz="1600" i="1" dirty="0">
                <a:solidFill>
                  <a:srgbClr val="FFFFFF"/>
                </a:solidFill>
              </a:rPr>
              <a:t>Des points </a:t>
            </a:r>
            <a:r>
              <a:rPr lang="en-GB" sz="1600" i="1" dirty="0" err="1">
                <a:solidFill>
                  <a:srgbClr val="FFFFFF"/>
                </a:solidFill>
              </a:rPr>
              <a:t>supplémentaires</a:t>
            </a:r>
            <a:r>
              <a:rPr lang="en-GB" sz="1600" i="1" dirty="0">
                <a:solidFill>
                  <a:srgbClr val="FFFFFF"/>
                </a:solidFill>
              </a:rPr>
              <a:t> </a:t>
            </a:r>
            <a:endParaRPr lang="en-US" sz="1600" dirty="0">
              <a:solidFill>
                <a:srgbClr val="FFFFFF"/>
              </a:solidFill>
            </a:endParaRPr>
          </a:p>
          <a:p>
            <a:pPr algn="ctr"/>
            <a:r>
              <a:rPr lang="en-GB" sz="1600" i="1" dirty="0">
                <a:solidFill>
                  <a:srgbClr val="FFFFFF"/>
                </a:solidFill>
              </a:rPr>
              <a:t>pour </a:t>
            </a:r>
            <a:r>
              <a:rPr lang="en-GB" sz="1600" i="1" dirty="0" err="1">
                <a:solidFill>
                  <a:srgbClr val="FFFFFF"/>
                </a:solidFill>
              </a:rPr>
              <a:t>l’efficacité</a:t>
            </a:r>
            <a:r>
              <a:rPr lang="en-GB" sz="1600" i="1" dirty="0">
                <a:solidFill>
                  <a:srgbClr val="FFFFFF"/>
                </a:solidFill>
              </a:rPr>
              <a:t> et la </a:t>
            </a:r>
            <a:r>
              <a:rPr lang="en-GB" sz="1600" i="1" dirty="0" err="1">
                <a:solidFill>
                  <a:srgbClr val="FFFFFF"/>
                </a:solidFill>
              </a:rPr>
              <a:t>viabilité</a:t>
            </a:r>
            <a:r>
              <a:rPr lang="en-GB" sz="1600" i="1" dirty="0">
                <a:solidFill>
                  <a:srgbClr val="FFFFFF"/>
                </a:solidFill>
              </a:rPr>
              <a:t> de la mise </a:t>
            </a:r>
            <a:r>
              <a:rPr lang="en-GB" sz="1600" i="1" dirty="0" err="1">
                <a:solidFill>
                  <a:srgbClr val="FFFFFF"/>
                </a:solidFill>
              </a:rPr>
              <a:t>en</a:t>
            </a:r>
            <a:r>
              <a:rPr lang="en-GB" sz="1600" i="1" dirty="0">
                <a:solidFill>
                  <a:srgbClr val="FFFFFF"/>
                </a:solidFill>
              </a:rPr>
              <a:t> </a:t>
            </a:r>
            <a:r>
              <a:rPr lang="en-GB" sz="1600" i="1" dirty="0" err="1">
                <a:solidFill>
                  <a:srgbClr val="FFFFFF"/>
                </a:solidFill>
              </a:rPr>
              <a:t>œuvre</a:t>
            </a:r>
            <a:r>
              <a:rPr lang="en-GB" sz="1600" i="1" dirty="0">
                <a:solidFill>
                  <a:srgbClr val="FFFFFF"/>
                </a:solidFill>
              </a:rPr>
              <a:t> de </a:t>
            </a:r>
            <a:r>
              <a:rPr lang="en-GB" sz="1600" i="1" dirty="0" err="1">
                <a:solidFill>
                  <a:srgbClr val="FFFFFF"/>
                </a:solidFill>
              </a:rPr>
              <a:t>l’ITIE</a:t>
            </a:r>
            <a:r>
              <a:rPr lang="en-GB" sz="1600" i="1" dirty="0">
                <a:solidFill>
                  <a:srgbClr val="FFFFFF"/>
                </a:solidFill>
              </a:rPr>
              <a:t>.​</a:t>
            </a:r>
            <a:endParaRPr lang="en-GB" sz="1600" dirty="0">
              <a:solidFill>
                <a:srgbClr val="FFFFFF"/>
              </a:solidFill>
            </a:endParaRPr>
          </a:p>
        </p:txBody>
      </p:sp>
    </p:spTree>
    <p:extLst>
      <p:ext uri="{BB962C8B-B14F-4D97-AF65-F5344CB8AC3E}">
        <p14:creationId xmlns:p14="http://schemas.microsoft.com/office/powerpoint/2010/main" val="2906757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08A5-4E22-6349-B535-1C8C09AB60E5}"/>
              </a:ext>
            </a:extLst>
          </p:cNvPr>
          <p:cNvSpPr>
            <a:spLocks noGrp="1"/>
          </p:cNvSpPr>
          <p:nvPr>
            <p:ph type="title"/>
          </p:nvPr>
        </p:nvSpPr>
        <p:spPr/>
        <p:txBody>
          <a:bodyPr/>
          <a:lstStyle/>
          <a:p>
            <a:r>
              <a:rPr lang="nb-NO" dirty="0"/>
              <a:t>Notation – terminologie </a:t>
            </a:r>
          </a:p>
        </p:txBody>
      </p:sp>
      <p:grpSp>
        <p:nvGrpSpPr>
          <p:cNvPr id="46" name="Group 45">
            <a:extLst>
              <a:ext uri="{FF2B5EF4-FFF2-40B4-BE49-F238E27FC236}">
                <a16:creationId xmlns:a16="http://schemas.microsoft.com/office/drawing/2014/main" id="{4BC3C352-A670-584E-9F39-4E79728AE1E7}"/>
              </a:ext>
            </a:extLst>
          </p:cNvPr>
          <p:cNvGrpSpPr/>
          <p:nvPr/>
        </p:nvGrpSpPr>
        <p:grpSpPr>
          <a:xfrm>
            <a:off x="4252845" y="2141055"/>
            <a:ext cx="7307591" cy="1423497"/>
            <a:chOff x="4069209" y="4647679"/>
            <a:chExt cx="7307591" cy="1423497"/>
          </a:xfrm>
        </p:grpSpPr>
        <p:grpSp>
          <p:nvGrpSpPr>
            <p:cNvPr id="42" name="Group 41">
              <a:extLst>
                <a:ext uri="{FF2B5EF4-FFF2-40B4-BE49-F238E27FC236}">
                  <a16:creationId xmlns:a16="http://schemas.microsoft.com/office/drawing/2014/main" id="{D3B400EE-D8F9-9F44-8697-97F164A3A241}"/>
                </a:ext>
              </a:extLst>
            </p:cNvPr>
            <p:cNvGrpSpPr/>
            <p:nvPr/>
          </p:nvGrpSpPr>
          <p:grpSpPr>
            <a:xfrm>
              <a:off x="4069209" y="4647679"/>
              <a:ext cx="1471031" cy="1238831"/>
              <a:chOff x="4069209" y="4647679"/>
              <a:chExt cx="1471031" cy="1238831"/>
            </a:xfrm>
          </p:grpSpPr>
          <p:sp>
            <p:nvSpPr>
              <p:cNvPr id="20" name="Rectangle 19">
                <a:extLst>
                  <a:ext uri="{FF2B5EF4-FFF2-40B4-BE49-F238E27FC236}">
                    <a16:creationId xmlns:a16="http://schemas.microsoft.com/office/drawing/2014/main" id="{75BD10DF-9A31-0F4B-8073-8E9CC6FDF68D}"/>
                  </a:ext>
                </a:extLst>
              </p:cNvPr>
              <p:cNvSpPr/>
              <p:nvPr/>
            </p:nvSpPr>
            <p:spPr>
              <a:xfrm>
                <a:off x="4177853" y="4647679"/>
                <a:ext cx="1259870" cy="207818"/>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6CC2EF20-B2D4-474A-A2DE-C4D8C720D08F}"/>
                  </a:ext>
                </a:extLst>
              </p:cNvPr>
              <p:cNvSpPr txBox="1"/>
              <p:nvPr/>
            </p:nvSpPr>
            <p:spPr>
              <a:xfrm>
                <a:off x="4069209" y="5117069"/>
                <a:ext cx="1471031" cy="769441"/>
              </a:xfrm>
              <a:prstGeom prst="rect">
                <a:avLst/>
              </a:prstGeom>
              <a:noFill/>
            </p:spPr>
            <p:txBody>
              <a:bodyPr wrap="square" rtlCol="0">
                <a:spAutoFit/>
              </a:bodyPr>
              <a:lstStyle/>
              <a:p>
                <a:pPr algn="ctr"/>
                <a:r>
                  <a:rPr lang="en-GB" sz="1400" b="1" dirty="0"/>
                  <a:t>Non </a:t>
                </a:r>
                <a:r>
                  <a:rPr lang="en-GB" sz="1400" b="1" dirty="0" err="1"/>
                  <a:t>respectée</a:t>
                </a:r>
                <a:br>
                  <a:rPr lang="en-GB" sz="1600" b="1" dirty="0"/>
                </a:br>
                <a:br>
                  <a:rPr lang="en-GB" sz="1600" b="1" dirty="0"/>
                </a:br>
                <a:r>
                  <a:rPr lang="en-GB" sz="1400" dirty="0">
                    <a:solidFill>
                      <a:srgbClr val="424242"/>
                    </a:solidFill>
                  </a:rPr>
                  <a:t>0 points</a:t>
                </a:r>
              </a:p>
            </p:txBody>
          </p:sp>
        </p:grpSp>
        <p:grpSp>
          <p:nvGrpSpPr>
            <p:cNvPr id="41" name="Group 40">
              <a:extLst>
                <a:ext uri="{FF2B5EF4-FFF2-40B4-BE49-F238E27FC236}">
                  <a16:creationId xmlns:a16="http://schemas.microsoft.com/office/drawing/2014/main" id="{073C8FA5-6423-264F-8DB4-776B0761F2BC}"/>
                </a:ext>
              </a:extLst>
            </p:cNvPr>
            <p:cNvGrpSpPr/>
            <p:nvPr/>
          </p:nvGrpSpPr>
          <p:grpSpPr>
            <a:xfrm>
              <a:off x="5596067" y="4647679"/>
              <a:ext cx="1365504" cy="1423497"/>
              <a:chOff x="5596067" y="4647679"/>
              <a:chExt cx="1365504" cy="1423497"/>
            </a:xfrm>
          </p:grpSpPr>
          <p:sp>
            <p:nvSpPr>
              <p:cNvPr id="21" name="Rectangle 20">
                <a:extLst>
                  <a:ext uri="{FF2B5EF4-FFF2-40B4-BE49-F238E27FC236}">
                    <a16:creationId xmlns:a16="http://schemas.microsoft.com/office/drawing/2014/main" id="{A1E1DCBB-D489-8149-B214-C88B10B22FD4}"/>
                  </a:ext>
                </a:extLst>
              </p:cNvPr>
              <p:cNvSpPr/>
              <p:nvPr/>
            </p:nvSpPr>
            <p:spPr>
              <a:xfrm>
                <a:off x="5649418" y="4647679"/>
                <a:ext cx="1259870" cy="207818"/>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5B6AED3-1997-1E44-8729-11D40A668713}"/>
                  </a:ext>
                </a:extLst>
              </p:cNvPr>
              <p:cNvSpPr/>
              <p:nvPr/>
            </p:nvSpPr>
            <p:spPr>
              <a:xfrm>
                <a:off x="5649417" y="4647679"/>
                <a:ext cx="376733" cy="2078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9E0969A-5E8B-664E-A5A7-662D8F1C6715}"/>
                  </a:ext>
                </a:extLst>
              </p:cNvPr>
              <p:cNvSpPr txBox="1"/>
              <p:nvPr/>
            </p:nvSpPr>
            <p:spPr>
              <a:xfrm>
                <a:off x="5596067" y="5117069"/>
                <a:ext cx="1365504" cy="954107"/>
              </a:xfrm>
              <a:prstGeom prst="rect">
                <a:avLst/>
              </a:prstGeom>
              <a:noFill/>
            </p:spPr>
            <p:txBody>
              <a:bodyPr wrap="square" rtlCol="0">
                <a:spAutoFit/>
              </a:bodyPr>
              <a:lstStyle/>
              <a:p>
                <a:pPr algn="ctr"/>
                <a:r>
                  <a:rPr lang="en-GB" sz="1400" b="1" err="1"/>
                  <a:t>Partiellement</a:t>
                </a:r>
                <a:r>
                  <a:rPr lang="en-GB" sz="1400" b="1"/>
                  <a:t> </a:t>
                </a:r>
                <a:r>
                  <a:rPr lang="en-GB" sz="1400" b="1" err="1"/>
                  <a:t>respectée</a:t>
                </a:r>
                <a:endParaRPr lang="en-GB" sz="1600" b="1"/>
              </a:p>
              <a:p>
                <a:pPr algn="ctr"/>
                <a:br>
                  <a:rPr lang="en-GB" sz="1400">
                    <a:solidFill>
                      <a:srgbClr val="424242"/>
                    </a:solidFill>
                  </a:rPr>
                </a:br>
                <a:r>
                  <a:rPr lang="en-GB" sz="1400">
                    <a:solidFill>
                      <a:srgbClr val="424242"/>
                    </a:solidFill>
                  </a:rPr>
                  <a:t>30 points</a:t>
                </a:r>
              </a:p>
            </p:txBody>
          </p:sp>
        </p:grpSp>
        <p:grpSp>
          <p:nvGrpSpPr>
            <p:cNvPr id="40" name="Group 39">
              <a:extLst>
                <a:ext uri="{FF2B5EF4-FFF2-40B4-BE49-F238E27FC236}">
                  <a16:creationId xmlns:a16="http://schemas.microsoft.com/office/drawing/2014/main" id="{18AC1AD7-B4F0-4845-9B81-90A6FA776F13}"/>
                </a:ext>
              </a:extLst>
            </p:cNvPr>
            <p:cNvGrpSpPr/>
            <p:nvPr/>
          </p:nvGrpSpPr>
          <p:grpSpPr>
            <a:xfrm>
              <a:off x="7017398" y="4647679"/>
              <a:ext cx="1471031" cy="1423497"/>
              <a:chOff x="7017398" y="4647679"/>
              <a:chExt cx="1471031" cy="1423497"/>
            </a:xfrm>
          </p:grpSpPr>
          <p:sp>
            <p:nvSpPr>
              <p:cNvPr id="22" name="Rectangle 21">
                <a:extLst>
                  <a:ext uri="{FF2B5EF4-FFF2-40B4-BE49-F238E27FC236}">
                    <a16:creationId xmlns:a16="http://schemas.microsoft.com/office/drawing/2014/main" id="{23E08EA0-BEBA-F44C-AE9D-50AE6CE2581A}"/>
                  </a:ext>
                </a:extLst>
              </p:cNvPr>
              <p:cNvSpPr/>
              <p:nvPr/>
            </p:nvSpPr>
            <p:spPr>
              <a:xfrm>
                <a:off x="7120983" y="4647679"/>
                <a:ext cx="1259870" cy="207818"/>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9AD6C5E-E0EE-3D41-A379-7F10CC16877A}"/>
                  </a:ext>
                </a:extLst>
              </p:cNvPr>
              <p:cNvSpPr/>
              <p:nvPr/>
            </p:nvSpPr>
            <p:spPr>
              <a:xfrm>
                <a:off x="7120984" y="4647679"/>
                <a:ext cx="756192" cy="207818"/>
              </a:xfrm>
              <a:prstGeom prst="rect">
                <a:avLst/>
              </a:prstGeom>
              <a:solidFill>
                <a:srgbClr val="89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A8BFA27-03F3-5A42-9A74-9715D58E2526}"/>
                  </a:ext>
                </a:extLst>
              </p:cNvPr>
              <p:cNvSpPr txBox="1"/>
              <p:nvPr/>
            </p:nvSpPr>
            <p:spPr>
              <a:xfrm>
                <a:off x="7017398" y="5117069"/>
                <a:ext cx="1471031" cy="954107"/>
              </a:xfrm>
              <a:prstGeom prst="rect">
                <a:avLst/>
              </a:prstGeom>
              <a:noFill/>
            </p:spPr>
            <p:txBody>
              <a:bodyPr wrap="square" rtlCol="0">
                <a:spAutoFit/>
              </a:bodyPr>
              <a:lstStyle/>
              <a:p>
                <a:pPr algn="ctr"/>
                <a:r>
                  <a:rPr lang="en-GB" sz="1400" b="1" err="1"/>
                  <a:t>En</a:t>
                </a:r>
                <a:r>
                  <a:rPr lang="en-GB" sz="1400" b="1"/>
                  <a:t> </a:t>
                </a:r>
                <a:r>
                  <a:rPr lang="en-GB" sz="1400" b="1" err="1"/>
                  <a:t>grande</a:t>
                </a:r>
                <a:r>
                  <a:rPr lang="en-GB" sz="1400" b="1"/>
                  <a:t> </a:t>
                </a:r>
                <a:r>
                  <a:rPr lang="en-GB" sz="1400" b="1" err="1"/>
                  <a:t>partie</a:t>
                </a:r>
                <a:r>
                  <a:rPr lang="en-GB" sz="1400" b="1"/>
                  <a:t> </a:t>
                </a:r>
                <a:r>
                  <a:rPr lang="en-GB" sz="1400" b="1" err="1"/>
                  <a:t>respectée</a:t>
                </a:r>
                <a:endParaRPr lang="en-GB" sz="1400" b="1"/>
              </a:p>
              <a:p>
                <a:pPr algn="ctr"/>
                <a:br>
                  <a:rPr lang="en-GB" sz="1400">
                    <a:solidFill>
                      <a:srgbClr val="424242"/>
                    </a:solidFill>
                  </a:rPr>
                </a:br>
                <a:r>
                  <a:rPr lang="en-GB" sz="1400">
                    <a:solidFill>
                      <a:srgbClr val="424242"/>
                    </a:solidFill>
                  </a:rPr>
                  <a:t>60 points</a:t>
                </a:r>
              </a:p>
            </p:txBody>
          </p:sp>
        </p:grpSp>
        <p:grpSp>
          <p:nvGrpSpPr>
            <p:cNvPr id="19" name="Group 18">
              <a:extLst>
                <a:ext uri="{FF2B5EF4-FFF2-40B4-BE49-F238E27FC236}">
                  <a16:creationId xmlns:a16="http://schemas.microsoft.com/office/drawing/2014/main" id="{04019F6F-A812-A642-BFE2-755D283A3F39}"/>
                </a:ext>
              </a:extLst>
            </p:cNvPr>
            <p:cNvGrpSpPr/>
            <p:nvPr/>
          </p:nvGrpSpPr>
          <p:grpSpPr>
            <a:xfrm>
              <a:off x="8539197" y="4647679"/>
              <a:ext cx="1313221" cy="1423497"/>
              <a:chOff x="8539197" y="4647679"/>
              <a:chExt cx="1313221" cy="1423497"/>
            </a:xfrm>
          </p:grpSpPr>
          <p:sp>
            <p:nvSpPr>
              <p:cNvPr id="23" name="Rectangle 22">
                <a:extLst>
                  <a:ext uri="{FF2B5EF4-FFF2-40B4-BE49-F238E27FC236}">
                    <a16:creationId xmlns:a16="http://schemas.microsoft.com/office/drawing/2014/main" id="{2EAE03DE-BE30-E847-A33F-98F3D3AF9AFC}"/>
                  </a:ext>
                </a:extLst>
              </p:cNvPr>
              <p:cNvSpPr/>
              <p:nvPr/>
            </p:nvSpPr>
            <p:spPr>
              <a:xfrm>
                <a:off x="8592548" y="4647679"/>
                <a:ext cx="1259870" cy="207818"/>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32036C8-4E85-824A-8805-9D4184787F22}"/>
                  </a:ext>
                </a:extLst>
              </p:cNvPr>
              <p:cNvSpPr/>
              <p:nvPr/>
            </p:nvSpPr>
            <p:spPr>
              <a:xfrm>
                <a:off x="8592548" y="4647679"/>
                <a:ext cx="1118885" cy="2078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F6CC62EE-7DF4-BC40-A530-972B32673FF3}"/>
                  </a:ext>
                </a:extLst>
              </p:cNvPr>
              <p:cNvSpPr txBox="1"/>
              <p:nvPr/>
            </p:nvSpPr>
            <p:spPr>
              <a:xfrm>
                <a:off x="8539197" y="5117069"/>
                <a:ext cx="1123050" cy="954107"/>
              </a:xfrm>
              <a:prstGeom prst="rect">
                <a:avLst/>
              </a:prstGeom>
              <a:noFill/>
            </p:spPr>
            <p:txBody>
              <a:bodyPr wrap="square" lIns="91440" tIns="45720" rIns="91440" bIns="45720" rtlCol="0" anchor="t">
                <a:spAutoFit/>
              </a:bodyPr>
              <a:lstStyle/>
              <a:p>
                <a:pPr algn="ctr"/>
                <a:r>
                  <a:rPr lang="en-GB" sz="1400" b="1" dirty="0" err="1"/>
                  <a:t>Pleinement</a:t>
                </a:r>
                <a:r>
                  <a:rPr lang="en-GB" sz="1400" b="1" dirty="0"/>
                  <a:t> </a:t>
                </a:r>
                <a:r>
                  <a:rPr lang="en-GB" sz="1400" b="1" dirty="0" err="1"/>
                  <a:t>respectée</a:t>
                </a:r>
                <a:endParaRPr lang="en-GB" b="1" dirty="0"/>
              </a:p>
              <a:p>
                <a:pPr algn="ctr"/>
                <a:br>
                  <a:rPr lang="en-GB" sz="1400" dirty="0"/>
                </a:br>
                <a:r>
                  <a:rPr lang="en-GB" sz="1400" dirty="0">
                    <a:solidFill>
                      <a:srgbClr val="424242"/>
                    </a:solidFill>
                  </a:rPr>
                  <a:t>90 points</a:t>
                </a:r>
              </a:p>
            </p:txBody>
          </p:sp>
        </p:grpSp>
        <p:grpSp>
          <p:nvGrpSpPr>
            <p:cNvPr id="18" name="Group 17">
              <a:extLst>
                <a:ext uri="{FF2B5EF4-FFF2-40B4-BE49-F238E27FC236}">
                  <a16:creationId xmlns:a16="http://schemas.microsoft.com/office/drawing/2014/main" id="{CBB4A960-58F5-3A42-9CCF-9EB0C1252E2A}"/>
                </a:ext>
              </a:extLst>
            </p:cNvPr>
            <p:cNvGrpSpPr/>
            <p:nvPr/>
          </p:nvGrpSpPr>
          <p:grpSpPr>
            <a:xfrm>
              <a:off x="10011296" y="4647679"/>
              <a:ext cx="1365504" cy="1423497"/>
              <a:chOff x="10011296" y="4647679"/>
              <a:chExt cx="1365504" cy="1423497"/>
            </a:xfrm>
          </p:grpSpPr>
          <p:sp>
            <p:nvSpPr>
              <p:cNvPr id="24" name="Rectangle 23">
                <a:extLst>
                  <a:ext uri="{FF2B5EF4-FFF2-40B4-BE49-F238E27FC236}">
                    <a16:creationId xmlns:a16="http://schemas.microsoft.com/office/drawing/2014/main" id="{58963166-CCEE-8F43-9467-8934CDAE4BBF}"/>
                  </a:ext>
                </a:extLst>
              </p:cNvPr>
              <p:cNvSpPr/>
              <p:nvPr/>
            </p:nvSpPr>
            <p:spPr>
              <a:xfrm>
                <a:off x="10064113" y="4647679"/>
                <a:ext cx="1259870" cy="207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EF75557D-286A-3E4E-8977-E2199B883BD1}"/>
                  </a:ext>
                </a:extLst>
              </p:cNvPr>
              <p:cNvSpPr txBox="1"/>
              <p:nvPr/>
            </p:nvSpPr>
            <p:spPr>
              <a:xfrm>
                <a:off x="10011296" y="5117069"/>
                <a:ext cx="1365504" cy="954107"/>
              </a:xfrm>
              <a:prstGeom prst="rect">
                <a:avLst/>
              </a:prstGeom>
              <a:noFill/>
            </p:spPr>
            <p:txBody>
              <a:bodyPr wrap="square" rtlCol="0">
                <a:spAutoFit/>
              </a:bodyPr>
              <a:lstStyle/>
              <a:p>
                <a:pPr algn="ctr"/>
                <a:r>
                  <a:rPr lang="en-GB" sz="1400" b="1" err="1"/>
                  <a:t>Dépassée</a:t>
                </a:r>
                <a:endParaRPr lang="en-GB" b="1"/>
              </a:p>
              <a:p>
                <a:pPr algn="ctr"/>
                <a:br>
                  <a:rPr lang="en-GB" sz="1400">
                    <a:solidFill>
                      <a:srgbClr val="424242"/>
                    </a:solidFill>
                  </a:rPr>
                </a:br>
                <a:br>
                  <a:rPr lang="en-GB" sz="1400">
                    <a:solidFill>
                      <a:srgbClr val="424242"/>
                    </a:solidFill>
                  </a:rPr>
                </a:br>
                <a:r>
                  <a:rPr lang="en-GB" sz="1400">
                    <a:solidFill>
                      <a:srgbClr val="424242"/>
                    </a:solidFill>
                  </a:rPr>
                  <a:t>100 points</a:t>
                </a:r>
              </a:p>
            </p:txBody>
          </p:sp>
        </p:grpSp>
      </p:grpSp>
      <p:sp>
        <p:nvSpPr>
          <p:cNvPr id="39" name="TextBox 38">
            <a:extLst>
              <a:ext uri="{FF2B5EF4-FFF2-40B4-BE49-F238E27FC236}">
                <a16:creationId xmlns:a16="http://schemas.microsoft.com/office/drawing/2014/main" id="{F0D8DB71-E62B-D949-AE01-32B0D295C0EB}"/>
              </a:ext>
            </a:extLst>
          </p:cNvPr>
          <p:cNvSpPr txBox="1"/>
          <p:nvPr/>
        </p:nvSpPr>
        <p:spPr>
          <a:xfrm>
            <a:off x="642812" y="2083566"/>
            <a:ext cx="3656246" cy="1231106"/>
          </a:xfrm>
          <a:prstGeom prst="rect">
            <a:avLst/>
          </a:prstGeom>
          <a:noFill/>
        </p:spPr>
        <p:txBody>
          <a:bodyPr wrap="square" rtlCol="0">
            <a:spAutoFit/>
          </a:bodyPr>
          <a:lstStyle/>
          <a:p>
            <a:r>
              <a:rPr lang="en-GB" err="1">
                <a:latin typeface="Franklin Gothic Medium" panose="020B0603020102020204" pitchFamily="34" charset="0"/>
              </a:rPr>
              <a:t>Évaluation</a:t>
            </a:r>
            <a:r>
              <a:rPr lang="en-GB">
                <a:latin typeface="Franklin Gothic Medium" panose="020B0603020102020204" pitchFamily="34" charset="0"/>
              </a:rPr>
              <a:t> des Exigences ITIE​</a:t>
            </a:r>
          </a:p>
          <a:p>
            <a:br>
              <a:rPr lang="en-GB" sz="1400" i="1">
                <a:solidFill>
                  <a:srgbClr val="424242"/>
                </a:solidFill>
              </a:rPr>
            </a:br>
            <a:r>
              <a:rPr lang="en-GB" sz="1400" i="1">
                <a:solidFill>
                  <a:srgbClr val="424242"/>
                </a:solidFill>
              </a:rPr>
              <a:t>La Validation </a:t>
            </a:r>
            <a:r>
              <a:rPr lang="en-GB" sz="1400" i="1" err="1">
                <a:solidFill>
                  <a:srgbClr val="424242"/>
                </a:solidFill>
              </a:rPr>
              <a:t>évalue</a:t>
            </a:r>
            <a:r>
              <a:rPr lang="en-GB" sz="1400" i="1">
                <a:solidFill>
                  <a:srgbClr val="424242"/>
                </a:solidFill>
              </a:rPr>
              <a:t> dans quelle </a:t>
            </a:r>
            <a:r>
              <a:rPr lang="en-GB" sz="1400" i="1" err="1">
                <a:solidFill>
                  <a:srgbClr val="424242"/>
                </a:solidFill>
              </a:rPr>
              <a:t>mesure</a:t>
            </a:r>
            <a:r>
              <a:rPr lang="en-GB" sz="1400" i="1">
                <a:solidFill>
                  <a:srgbClr val="424242"/>
                </a:solidFill>
              </a:rPr>
              <a:t> </a:t>
            </a:r>
            <a:r>
              <a:rPr lang="en-GB" sz="1400" i="1" err="1">
                <a:solidFill>
                  <a:srgbClr val="424242"/>
                </a:solidFill>
              </a:rPr>
              <a:t>chaque</a:t>
            </a:r>
            <a:r>
              <a:rPr lang="en-GB" sz="1400" i="1">
                <a:solidFill>
                  <a:srgbClr val="424242"/>
                </a:solidFill>
              </a:rPr>
              <a:t> Exigence ITIE </a:t>
            </a:r>
            <a:r>
              <a:rPr lang="en-GB" sz="1400" i="1" err="1">
                <a:solidFill>
                  <a:srgbClr val="424242"/>
                </a:solidFill>
              </a:rPr>
              <a:t>est</a:t>
            </a:r>
            <a:r>
              <a:rPr lang="en-GB" sz="1400" i="1">
                <a:solidFill>
                  <a:srgbClr val="424242"/>
                </a:solidFill>
              </a:rPr>
              <a:t> </a:t>
            </a:r>
            <a:r>
              <a:rPr lang="en-GB" sz="1400" i="1" err="1">
                <a:solidFill>
                  <a:srgbClr val="424242"/>
                </a:solidFill>
              </a:rPr>
              <a:t>respectée</a:t>
            </a:r>
            <a:r>
              <a:rPr lang="en-GB" sz="1400" i="1">
                <a:solidFill>
                  <a:srgbClr val="424242"/>
                </a:solidFill>
              </a:rPr>
              <a:t>, à </a:t>
            </a:r>
            <a:r>
              <a:rPr lang="en-GB" sz="1400" i="1" err="1">
                <a:solidFill>
                  <a:srgbClr val="424242"/>
                </a:solidFill>
              </a:rPr>
              <a:t>l’aide</a:t>
            </a:r>
            <a:r>
              <a:rPr lang="en-GB" sz="1400" i="1">
                <a:solidFill>
                  <a:srgbClr val="424242"/>
                </a:solidFill>
              </a:rPr>
              <a:t> de cinq </a:t>
            </a:r>
            <a:r>
              <a:rPr lang="en-GB" sz="1400" i="1" err="1">
                <a:solidFill>
                  <a:srgbClr val="424242"/>
                </a:solidFill>
              </a:rPr>
              <a:t>catégories</a:t>
            </a:r>
            <a:r>
              <a:rPr lang="en-GB" sz="1400" i="1">
                <a:solidFill>
                  <a:srgbClr val="424242"/>
                </a:solidFill>
              </a:rPr>
              <a:t>. </a:t>
            </a:r>
          </a:p>
        </p:txBody>
      </p:sp>
      <p:sp>
        <p:nvSpPr>
          <p:cNvPr id="47" name="TextBox 46">
            <a:extLst>
              <a:ext uri="{FF2B5EF4-FFF2-40B4-BE49-F238E27FC236}">
                <a16:creationId xmlns:a16="http://schemas.microsoft.com/office/drawing/2014/main" id="{0A7560BD-A884-443F-B054-8FC4C4A9CE9C}"/>
              </a:ext>
            </a:extLst>
          </p:cNvPr>
          <p:cNvSpPr txBox="1"/>
          <p:nvPr/>
        </p:nvSpPr>
        <p:spPr>
          <a:xfrm>
            <a:off x="589054" y="3692057"/>
            <a:ext cx="3635877" cy="1938992"/>
          </a:xfrm>
          <a:prstGeom prst="rect">
            <a:avLst/>
          </a:prstGeom>
          <a:noFill/>
        </p:spPr>
        <p:txBody>
          <a:bodyPr wrap="square" rtlCol="0">
            <a:spAutoFit/>
          </a:bodyPr>
          <a:lstStyle/>
          <a:p>
            <a:r>
              <a:rPr lang="en-GB" dirty="0" err="1">
                <a:latin typeface="Franklin Gothic Medium" panose="020B0603020102020204" pitchFamily="34" charset="0"/>
              </a:rPr>
              <a:t>Composantes</a:t>
            </a:r>
            <a:r>
              <a:rPr lang="en-GB" dirty="0">
                <a:latin typeface="Franklin Gothic Medium" panose="020B0603020102020204" pitchFamily="34" charset="0"/>
              </a:rPr>
              <a:t> et score </a:t>
            </a:r>
            <a:r>
              <a:rPr lang="en-GB" dirty="0" err="1">
                <a:latin typeface="Franklin Gothic Medium" panose="020B0603020102020204" pitchFamily="34" charset="0"/>
              </a:rPr>
              <a:t>général</a:t>
            </a:r>
            <a:r>
              <a:rPr lang="en-GB" dirty="0">
                <a:latin typeface="Franklin Gothic Medium" panose="020B0603020102020204" pitchFamily="34" charset="0"/>
              </a:rPr>
              <a:t>​</a:t>
            </a:r>
            <a:br>
              <a:rPr lang="en-GB" dirty="0">
                <a:latin typeface="Franklin Gothic Medium" panose="020B0603020102020204" pitchFamily="34" charset="0"/>
              </a:rPr>
            </a:br>
            <a:endParaRPr lang="en-GB" dirty="0">
              <a:latin typeface="Franklin Gothic Medium" panose="020B0603020102020204" pitchFamily="34" charset="0"/>
            </a:endParaRPr>
          </a:p>
          <a:p>
            <a:r>
              <a:rPr lang="en-GB" sz="1400" i="1" dirty="0">
                <a:solidFill>
                  <a:srgbClr val="424242"/>
                </a:solidFill>
              </a:rPr>
              <a:t>Le score </a:t>
            </a:r>
            <a:r>
              <a:rPr lang="en-GB" sz="1400" i="1" dirty="0" err="1">
                <a:solidFill>
                  <a:srgbClr val="424242"/>
                </a:solidFill>
              </a:rPr>
              <a:t>d’une</a:t>
            </a:r>
            <a:r>
              <a:rPr lang="en-GB" sz="1400" i="1" dirty="0">
                <a:solidFill>
                  <a:srgbClr val="424242"/>
                </a:solidFill>
              </a:rPr>
              <a:t> </a:t>
            </a:r>
            <a:r>
              <a:rPr lang="en-GB" sz="1400" i="1" dirty="0" err="1">
                <a:solidFill>
                  <a:srgbClr val="424242"/>
                </a:solidFill>
              </a:rPr>
              <a:t>composante</a:t>
            </a:r>
            <a:r>
              <a:rPr lang="en-GB" sz="1400" i="1" dirty="0">
                <a:solidFill>
                  <a:srgbClr val="424242"/>
                </a:solidFill>
              </a:rPr>
              <a:t> </a:t>
            </a:r>
            <a:r>
              <a:rPr lang="en-GB" sz="1400" i="1" dirty="0" err="1">
                <a:solidFill>
                  <a:srgbClr val="424242"/>
                </a:solidFill>
              </a:rPr>
              <a:t>est</a:t>
            </a:r>
            <a:r>
              <a:rPr lang="en-GB" sz="1400" i="1" dirty="0">
                <a:solidFill>
                  <a:srgbClr val="424242"/>
                </a:solidFill>
              </a:rPr>
              <a:t> la </a:t>
            </a:r>
            <a:r>
              <a:rPr lang="en-GB" sz="1400" i="1" dirty="0" err="1">
                <a:solidFill>
                  <a:srgbClr val="424242"/>
                </a:solidFill>
              </a:rPr>
              <a:t>moyenne</a:t>
            </a:r>
            <a:r>
              <a:rPr lang="en-GB" sz="1400" i="1" dirty="0">
                <a:solidFill>
                  <a:srgbClr val="424242"/>
                </a:solidFill>
              </a:rPr>
              <a:t> des points </a:t>
            </a:r>
            <a:r>
              <a:rPr lang="en-GB" sz="1400" i="1" dirty="0" err="1">
                <a:solidFill>
                  <a:srgbClr val="424242"/>
                </a:solidFill>
              </a:rPr>
              <a:t>octroyés</a:t>
            </a:r>
            <a:r>
              <a:rPr lang="en-GB" sz="1400" i="1" dirty="0">
                <a:solidFill>
                  <a:srgbClr val="424242"/>
                </a:solidFill>
              </a:rPr>
              <a:t> pour </a:t>
            </a:r>
            <a:r>
              <a:rPr lang="en-GB" sz="1400" i="1" dirty="0" err="1">
                <a:solidFill>
                  <a:srgbClr val="424242"/>
                </a:solidFill>
              </a:rPr>
              <a:t>chaque</a:t>
            </a:r>
            <a:r>
              <a:rPr lang="en-GB" sz="1400" i="1" dirty="0">
                <a:solidFill>
                  <a:srgbClr val="424242"/>
                </a:solidFill>
              </a:rPr>
              <a:t> Exigence relevant de </a:t>
            </a:r>
            <a:r>
              <a:rPr lang="en-GB" sz="1400" i="1" dirty="0" err="1">
                <a:solidFill>
                  <a:srgbClr val="424242"/>
                </a:solidFill>
              </a:rPr>
              <a:t>cette</a:t>
            </a:r>
            <a:r>
              <a:rPr lang="en-GB" sz="1400" i="1" dirty="0">
                <a:solidFill>
                  <a:srgbClr val="424242"/>
                </a:solidFill>
              </a:rPr>
              <a:t> </a:t>
            </a:r>
            <a:r>
              <a:rPr lang="en-GB" sz="1400" i="1" dirty="0" err="1">
                <a:solidFill>
                  <a:srgbClr val="424242"/>
                </a:solidFill>
              </a:rPr>
              <a:t>composante</a:t>
            </a:r>
            <a:r>
              <a:rPr lang="en-GB" sz="1400" i="1" dirty="0">
                <a:solidFill>
                  <a:srgbClr val="424242"/>
                </a:solidFill>
              </a:rPr>
              <a:t>. ​</a:t>
            </a:r>
            <a:br>
              <a:rPr lang="en-GB" sz="1400" i="1" dirty="0">
                <a:solidFill>
                  <a:srgbClr val="424242"/>
                </a:solidFill>
              </a:rPr>
            </a:br>
            <a:endParaRPr lang="en-GB" sz="1400" i="1" dirty="0">
              <a:solidFill>
                <a:srgbClr val="424242"/>
              </a:solidFill>
            </a:endParaRPr>
          </a:p>
          <a:p>
            <a:r>
              <a:rPr lang="en-GB" sz="1400" i="1" dirty="0">
                <a:solidFill>
                  <a:srgbClr val="424242"/>
                </a:solidFill>
              </a:rPr>
              <a:t>Le score </a:t>
            </a:r>
            <a:r>
              <a:rPr lang="en-GB" sz="1400" i="1" dirty="0" err="1">
                <a:solidFill>
                  <a:srgbClr val="424242"/>
                </a:solidFill>
              </a:rPr>
              <a:t>général</a:t>
            </a:r>
            <a:r>
              <a:rPr lang="en-GB" sz="1400" i="1" dirty="0">
                <a:solidFill>
                  <a:srgbClr val="424242"/>
                </a:solidFill>
              </a:rPr>
              <a:t> correspond à la </a:t>
            </a:r>
            <a:r>
              <a:rPr lang="en-GB" sz="1400" i="1" dirty="0" err="1">
                <a:solidFill>
                  <a:srgbClr val="424242"/>
                </a:solidFill>
              </a:rPr>
              <a:t>moyenne</a:t>
            </a:r>
            <a:r>
              <a:rPr lang="en-GB" sz="1400" i="1" dirty="0">
                <a:solidFill>
                  <a:srgbClr val="424242"/>
                </a:solidFill>
              </a:rPr>
              <a:t> des scores de </a:t>
            </a:r>
            <a:r>
              <a:rPr lang="en-GB" sz="1400" i="1" dirty="0" err="1">
                <a:solidFill>
                  <a:srgbClr val="424242"/>
                </a:solidFill>
              </a:rPr>
              <a:t>ces</a:t>
            </a:r>
            <a:r>
              <a:rPr lang="en-GB" sz="1400" i="1" dirty="0">
                <a:solidFill>
                  <a:srgbClr val="424242"/>
                </a:solidFill>
              </a:rPr>
              <a:t> </a:t>
            </a:r>
            <a:r>
              <a:rPr lang="en-GB" sz="1400" i="1" dirty="0" err="1">
                <a:solidFill>
                  <a:srgbClr val="424242"/>
                </a:solidFill>
              </a:rPr>
              <a:t>composantes</a:t>
            </a:r>
            <a:r>
              <a:rPr lang="en-GB" sz="1400" i="1" dirty="0">
                <a:solidFill>
                  <a:srgbClr val="424242"/>
                </a:solidFill>
              </a:rPr>
              <a:t>.​</a:t>
            </a:r>
          </a:p>
        </p:txBody>
      </p:sp>
      <p:grpSp>
        <p:nvGrpSpPr>
          <p:cNvPr id="48" name="Group 47">
            <a:extLst>
              <a:ext uri="{FF2B5EF4-FFF2-40B4-BE49-F238E27FC236}">
                <a16:creationId xmlns:a16="http://schemas.microsoft.com/office/drawing/2014/main" id="{A6E4B377-22F8-4E30-AB27-F194FFC9EA18}"/>
              </a:ext>
            </a:extLst>
          </p:cNvPr>
          <p:cNvGrpSpPr/>
          <p:nvPr/>
        </p:nvGrpSpPr>
        <p:grpSpPr>
          <a:xfrm>
            <a:off x="4224931" y="4301480"/>
            <a:ext cx="7251764" cy="1534530"/>
            <a:chOff x="4125036" y="2374539"/>
            <a:chExt cx="7251764" cy="1534530"/>
          </a:xfrm>
        </p:grpSpPr>
        <p:grpSp>
          <p:nvGrpSpPr>
            <p:cNvPr id="49" name="Group 48">
              <a:extLst>
                <a:ext uri="{FF2B5EF4-FFF2-40B4-BE49-F238E27FC236}">
                  <a16:creationId xmlns:a16="http://schemas.microsoft.com/office/drawing/2014/main" id="{D51F9309-0FA7-429A-8772-E8BF46D86CF5}"/>
                </a:ext>
              </a:extLst>
            </p:cNvPr>
            <p:cNvGrpSpPr/>
            <p:nvPr/>
          </p:nvGrpSpPr>
          <p:grpSpPr>
            <a:xfrm>
              <a:off x="4125036" y="2374539"/>
              <a:ext cx="1365504" cy="1534530"/>
              <a:chOff x="4125036" y="2374539"/>
              <a:chExt cx="1365504" cy="1534530"/>
            </a:xfrm>
          </p:grpSpPr>
          <p:sp>
            <p:nvSpPr>
              <p:cNvPr id="65" name="TextBox 64">
                <a:extLst>
                  <a:ext uri="{FF2B5EF4-FFF2-40B4-BE49-F238E27FC236}">
                    <a16:creationId xmlns:a16="http://schemas.microsoft.com/office/drawing/2014/main" id="{3FFDCF44-A9B1-4EDD-8472-0A88AAF7A8F6}"/>
                  </a:ext>
                </a:extLst>
              </p:cNvPr>
              <p:cNvSpPr txBox="1"/>
              <p:nvPr/>
            </p:nvSpPr>
            <p:spPr>
              <a:xfrm>
                <a:off x="4125036" y="3170405"/>
                <a:ext cx="1365504" cy="738664"/>
              </a:xfrm>
              <a:prstGeom prst="rect">
                <a:avLst/>
              </a:prstGeom>
              <a:noFill/>
            </p:spPr>
            <p:txBody>
              <a:bodyPr wrap="square" rtlCol="0">
                <a:spAutoFit/>
              </a:bodyPr>
              <a:lstStyle/>
              <a:p>
                <a:pPr algn="ctr"/>
                <a:r>
                  <a:rPr lang="en-GB" sz="1400" b="1" err="1"/>
                  <a:t>Faible</a:t>
                </a:r>
                <a:endParaRPr lang="en-GB" b="1"/>
              </a:p>
              <a:p>
                <a:pPr algn="ctr"/>
                <a:br>
                  <a:rPr lang="en-GB" sz="1400">
                    <a:solidFill>
                      <a:srgbClr val="424242"/>
                    </a:solidFill>
                  </a:rPr>
                </a:br>
                <a:r>
                  <a:rPr lang="en-GB" sz="1400">
                    <a:solidFill>
                      <a:srgbClr val="424242"/>
                    </a:solidFill>
                  </a:rPr>
                  <a:t>0 - 49</a:t>
                </a:r>
              </a:p>
            </p:txBody>
          </p:sp>
          <p:grpSp>
            <p:nvGrpSpPr>
              <p:cNvPr id="66" name="Group 65">
                <a:extLst>
                  <a:ext uri="{FF2B5EF4-FFF2-40B4-BE49-F238E27FC236}">
                    <a16:creationId xmlns:a16="http://schemas.microsoft.com/office/drawing/2014/main" id="{564255FE-8AB4-49BC-8720-6C2C6C15C105}"/>
                  </a:ext>
                </a:extLst>
              </p:cNvPr>
              <p:cNvGrpSpPr/>
              <p:nvPr/>
            </p:nvGrpSpPr>
            <p:grpSpPr>
              <a:xfrm>
                <a:off x="4177853" y="2374539"/>
                <a:ext cx="1259876" cy="1259870"/>
                <a:chOff x="4177853" y="2374539"/>
                <a:chExt cx="1259876" cy="1259870"/>
              </a:xfrm>
            </p:grpSpPr>
            <p:sp>
              <p:nvSpPr>
                <p:cNvPr id="67" name="Block Arc 66">
                  <a:extLst>
                    <a:ext uri="{FF2B5EF4-FFF2-40B4-BE49-F238E27FC236}">
                      <a16:creationId xmlns:a16="http://schemas.microsoft.com/office/drawing/2014/main" id="{AC21944E-8C13-4783-9251-8A3116069E2D}"/>
                    </a:ext>
                  </a:extLst>
                </p:cNvPr>
                <p:cNvSpPr/>
                <p:nvPr/>
              </p:nvSpPr>
              <p:spPr>
                <a:xfrm flipH="1">
                  <a:off x="4177853" y="2374539"/>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Block Arc 67">
                  <a:extLst>
                    <a:ext uri="{FF2B5EF4-FFF2-40B4-BE49-F238E27FC236}">
                      <a16:creationId xmlns:a16="http://schemas.microsoft.com/office/drawing/2014/main" id="{F9B67DB7-E871-4B31-A399-5A395D5228BA}"/>
                    </a:ext>
                  </a:extLst>
                </p:cNvPr>
                <p:cNvSpPr/>
                <p:nvPr/>
              </p:nvSpPr>
              <p:spPr>
                <a:xfrm flipH="1">
                  <a:off x="4177859" y="2374539"/>
                  <a:ext cx="1259870" cy="1259870"/>
                </a:xfrm>
                <a:prstGeom prst="blockArc">
                  <a:avLst>
                    <a:gd name="adj1" fmla="val 18893693"/>
                    <a:gd name="adj2" fmla="val 0"/>
                    <a:gd name="adj3" fmla="val 2079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0" name="Group 49">
              <a:extLst>
                <a:ext uri="{FF2B5EF4-FFF2-40B4-BE49-F238E27FC236}">
                  <a16:creationId xmlns:a16="http://schemas.microsoft.com/office/drawing/2014/main" id="{779FE900-CAA0-445F-9D49-876B3AD8B57E}"/>
                </a:ext>
              </a:extLst>
            </p:cNvPr>
            <p:cNvGrpSpPr/>
            <p:nvPr/>
          </p:nvGrpSpPr>
          <p:grpSpPr>
            <a:xfrm>
              <a:off x="5597503" y="2374539"/>
              <a:ext cx="1365504" cy="1534530"/>
              <a:chOff x="5597503" y="2374539"/>
              <a:chExt cx="1365504" cy="1534530"/>
            </a:xfrm>
          </p:grpSpPr>
          <p:sp>
            <p:nvSpPr>
              <p:cNvPr id="62" name="Block Arc 61">
                <a:extLst>
                  <a:ext uri="{FF2B5EF4-FFF2-40B4-BE49-F238E27FC236}">
                    <a16:creationId xmlns:a16="http://schemas.microsoft.com/office/drawing/2014/main" id="{60276DFA-3039-4FCD-BE86-F8281C005B3B}"/>
                  </a:ext>
                </a:extLst>
              </p:cNvPr>
              <p:cNvSpPr/>
              <p:nvPr/>
            </p:nvSpPr>
            <p:spPr>
              <a:xfrm flipH="1">
                <a:off x="5649418" y="2374539"/>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Block Arc 62">
                <a:extLst>
                  <a:ext uri="{FF2B5EF4-FFF2-40B4-BE49-F238E27FC236}">
                    <a16:creationId xmlns:a16="http://schemas.microsoft.com/office/drawing/2014/main" id="{D6460A8B-FE25-4F3E-B0BF-3B5545558376}"/>
                  </a:ext>
                </a:extLst>
              </p:cNvPr>
              <p:cNvSpPr/>
              <p:nvPr/>
            </p:nvSpPr>
            <p:spPr>
              <a:xfrm flipH="1">
                <a:off x="5649422" y="2374539"/>
                <a:ext cx="1259870" cy="1259870"/>
              </a:xfrm>
              <a:prstGeom prst="blockArc">
                <a:avLst>
                  <a:gd name="adj1" fmla="val 16228989"/>
                  <a:gd name="adj2" fmla="val 0"/>
                  <a:gd name="adj3" fmla="val 2079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TextBox 63">
                <a:extLst>
                  <a:ext uri="{FF2B5EF4-FFF2-40B4-BE49-F238E27FC236}">
                    <a16:creationId xmlns:a16="http://schemas.microsoft.com/office/drawing/2014/main" id="{48F68C78-07E3-4B93-9E88-75BB5F991756}"/>
                  </a:ext>
                </a:extLst>
              </p:cNvPr>
              <p:cNvSpPr txBox="1"/>
              <p:nvPr/>
            </p:nvSpPr>
            <p:spPr>
              <a:xfrm>
                <a:off x="5597503" y="3170405"/>
                <a:ext cx="1365504" cy="738664"/>
              </a:xfrm>
              <a:prstGeom prst="rect">
                <a:avLst/>
              </a:prstGeom>
              <a:noFill/>
            </p:spPr>
            <p:txBody>
              <a:bodyPr wrap="square" rtlCol="0">
                <a:spAutoFit/>
              </a:bodyPr>
              <a:lstStyle/>
              <a:p>
                <a:pPr algn="ctr"/>
                <a:r>
                  <a:rPr lang="en-GB" sz="1400" b="1" err="1"/>
                  <a:t>Assez</a:t>
                </a:r>
                <a:r>
                  <a:rPr lang="en-GB" sz="1400" b="1"/>
                  <a:t> </a:t>
                </a:r>
                <a:r>
                  <a:rPr lang="en-GB" sz="1400" b="1" err="1"/>
                  <a:t>faible</a:t>
                </a:r>
                <a:endParaRPr lang="en-GB" sz="1600" b="1"/>
              </a:p>
              <a:p>
                <a:pPr algn="ctr"/>
                <a:br>
                  <a:rPr lang="en-GB" sz="1400">
                    <a:solidFill>
                      <a:srgbClr val="424242"/>
                    </a:solidFill>
                  </a:rPr>
                </a:br>
                <a:r>
                  <a:rPr lang="en-GB" sz="1400">
                    <a:solidFill>
                      <a:srgbClr val="424242"/>
                    </a:solidFill>
                  </a:rPr>
                  <a:t>50 - 69</a:t>
                </a:r>
              </a:p>
            </p:txBody>
          </p:sp>
        </p:grpSp>
        <p:grpSp>
          <p:nvGrpSpPr>
            <p:cNvPr id="51" name="Group 50">
              <a:extLst>
                <a:ext uri="{FF2B5EF4-FFF2-40B4-BE49-F238E27FC236}">
                  <a16:creationId xmlns:a16="http://schemas.microsoft.com/office/drawing/2014/main" id="{F1E36C07-9398-4E78-B15E-1CC297E4E105}"/>
                </a:ext>
              </a:extLst>
            </p:cNvPr>
            <p:cNvGrpSpPr/>
            <p:nvPr/>
          </p:nvGrpSpPr>
          <p:grpSpPr>
            <a:xfrm>
              <a:off x="7068168" y="2374539"/>
              <a:ext cx="1365504" cy="1534530"/>
              <a:chOff x="7068168" y="2374539"/>
              <a:chExt cx="1365504" cy="1534530"/>
            </a:xfrm>
          </p:grpSpPr>
          <p:sp>
            <p:nvSpPr>
              <p:cNvPr id="59" name="Block Arc 58">
                <a:extLst>
                  <a:ext uri="{FF2B5EF4-FFF2-40B4-BE49-F238E27FC236}">
                    <a16:creationId xmlns:a16="http://schemas.microsoft.com/office/drawing/2014/main" id="{02774358-ED4D-4E1F-AFC0-CC1CB91E76B6}"/>
                  </a:ext>
                </a:extLst>
              </p:cNvPr>
              <p:cNvSpPr/>
              <p:nvPr/>
            </p:nvSpPr>
            <p:spPr>
              <a:xfrm flipH="1">
                <a:off x="7120983" y="2374539"/>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Block Arc 59">
                <a:extLst>
                  <a:ext uri="{FF2B5EF4-FFF2-40B4-BE49-F238E27FC236}">
                    <a16:creationId xmlns:a16="http://schemas.microsoft.com/office/drawing/2014/main" id="{0ED9DC6F-4A34-4892-89BC-5777FD25BAE9}"/>
                  </a:ext>
                </a:extLst>
              </p:cNvPr>
              <p:cNvSpPr/>
              <p:nvPr/>
            </p:nvSpPr>
            <p:spPr>
              <a:xfrm flipH="1">
                <a:off x="7120985" y="2374539"/>
                <a:ext cx="1259870" cy="1259870"/>
              </a:xfrm>
              <a:prstGeom prst="blockArc">
                <a:avLst>
                  <a:gd name="adj1" fmla="val 14074004"/>
                  <a:gd name="adj2" fmla="val 0"/>
                  <a:gd name="adj3" fmla="val 20792"/>
                </a:avLst>
              </a:prstGeom>
              <a:solidFill>
                <a:srgbClr val="89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TextBox 60">
                <a:extLst>
                  <a:ext uri="{FF2B5EF4-FFF2-40B4-BE49-F238E27FC236}">
                    <a16:creationId xmlns:a16="http://schemas.microsoft.com/office/drawing/2014/main" id="{6B110362-261C-490E-BF61-DD249371EB4E}"/>
                  </a:ext>
                </a:extLst>
              </p:cNvPr>
              <p:cNvSpPr txBox="1"/>
              <p:nvPr/>
            </p:nvSpPr>
            <p:spPr>
              <a:xfrm>
                <a:off x="7068168" y="3170405"/>
                <a:ext cx="1365504" cy="738664"/>
              </a:xfrm>
              <a:prstGeom prst="rect">
                <a:avLst/>
              </a:prstGeom>
              <a:noFill/>
            </p:spPr>
            <p:txBody>
              <a:bodyPr wrap="square" rtlCol="0">
                <a:spAutoFit/>
              </a:bodyPr>
              <a:lstStyle/>
              <a:p>
                <a:pPr algn="ctr"/>
                <a:r>
                  <a:rPr lang="en-GB" sz="1400" b="1" err="1"/>
                  <a:t>Modéré</a:t>
                </a:r>
                <a:endParaRPr lang="en-GB" b="1"/>
              </a:p>
              <a:p>
                <a:pPr algn="ctr"/>
                <a:br>
                  <a:rPr lang="en-GB" sz="1400">
                    <a:solidFill>
                      <a:srgbClr val="424242"/>
                    </a:solidFill>
                  </a:rPr>
                </a:br>
                <a:r>
                  <a:rPr lang="en-GB" sz="1400">
                    <a:solidFill>
                      <a:srgbClr val="424242"/>
                    </a:solidFill>
                  </a:rPr>
                  <a:t>70 - 84</a:t>
                </a:r>
              </a:p>
            </p:txBody>
          </p:sp>
        </p:grpSp>
        <p:grpSp>
          <p:nvGrpSpPr>
            <p:cNvPr id="52" name="Group 51">
              <a:extLst>
                <a:ext uri="{FF2B5EF4-FFF2-40B4-BE49-F238E27FC236}">
                  <a16:creationId xmlns:a16="http://schemas.microsoft.com/office/drawing/2014/main" id="{76A6529B-B02E-4D3B-BDE5-9833A3A5438A}"/>
                </a:ext>
              </a:extLst>
            </p:cNvPr>
            <p:cNvGrpSpPr/>
            <p:nvPr/>
          </p:nvGrpSpPr>
          <p:grpSpPr>
            <a:xfrm>
              <a:off x="8539199" y="2374539"/>
              <a:ext cx="1365504" cy="1534530"/>
              <a:chOff x="8539199" y="2374539"/>
              <a:chExt cx="1365504" cy="1534530"/>
            </a:xfrm>
          </p:grpSpPr>
          <p:sp>
            <p:nvSpPr>
              <p:cNvPr id="56" name="Block Arc 55">
                <a:extLst>
                  <a:ext uri="{FF2B5EF4-FFF2-40B4-BE49-F238E27FC236}">
                    <a16:creationId xmlns:a16="http://schemas.microsoft.com/office/drawing/2014/main" id="{0F4B91B2-F658-472B-81E7-79A800B619E7}"/>
                  </a:ext>
                </a:extLst>
              </p:cNvPr>
              <p:cNvSpPr/>
              <p:nvPr/>
            </p:nvSpPr>
            <p:spPr>
              <a:xfrm flipH="1">
                <a:off x="8592548" y="2374539"/>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Block Arc 56">
                <a:extLst>
                  <a:ext uri="{FF2B5EF4-FFF2-40B4-BE49-F238E27FC236}">
                    <a16:creationId xmlns:a16="http://schemas.microsoft.com/office/drawing/2014/main" id="{E3E2A483-D3A9-4C3F-BA93-EDA0218C532A}"/>
                  </a:ext>
                </a:extLst>
              </p:cNvPr>
              <p:cNvSpPr/>
              <p:nvPr/>
            </p:nvSpPr>
            <p:spPr>
              <a:xfrm flipH="1">
                <a:off x="8592548" y="2374539"/>
                <a:ext cx="1259870" cy="1259870"/>
              </a:xfrm>
              <a:prstGeom prst="blockArc">
                <a:avLst>
                  <a:gd name="adj1" fmla="val 12456230"/>
                  <a:gd name="adj2" fmla="val 0"/>
                  <a:gd name="adj3" fmla="val 2079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TextBox 57">
                <a:extLst>
                  <a:ext uri="{FF2B5EF4-FFF2-40B4-BE49-F238E27FC236}">
                    <a16:creationId xmlns:a16="http://schemas.microsoft.com/office/drawing/2014/main" id="{C8904D4E-E7D1-4484-BB8E-1DA4B58C630C}"/>
                  </a:ext>
                </a:extLst>
              </p:cNvPr>
              <p:cNvSpPr txBox="1"/>
              <p:nvPr/>
            </p:nvSpPr>
            <p:spPr>
              <a:xfrm>
                <a:off x="8539199" y="3170405"/>
                <a:ext cx="1365504" cy="738664"/>
              </a:xfrm>
              <a:prstGeom prst="rect">
                <a:avLst/>
              </a:prstGeom>
              <a:noFill/>
            </p:spPr>
            <p:txBody>
              <a:bodyPr wrap="square" rtlCol="0">
                <a:spAutoFit/>
              </a:bodyPr>
              <a:lstStyle/>
              <a:p>
                <a:pPr algn="ctr"/>
                <a:r>
                  <a:rPr lang="en-GB" sz="1400" b="1" err="1"/>
                  <a:t>Élevé</a:t>
                </a:r>
                <a:endParaRPr lang="en-GB" b="1"/>
              </a:p>
              <a:p>
                <a:pPr algn="ctr"/>
                <a:br>
                  <a:rPr lang="en-GB" sz="1400">
                    <a:solidFill>
                      <a:srgbClr val="424242"/>
                    </a:solidFill>
                  </a:rPr>
                </a:br>
                <a:r>
                  <a:rPr lang="en-GB" sz="1400">
                    <a:solidFill>
                      <a:srgbClr val="424242"/>
                    </a:solidFill>
                  </a:rPr>
                  <a:t>85 - 92</a:t>
                </a:r>
              </a:p>
            </p:txBody>
          </p:sp>
        </p:grpSp>
        <p:grpSp>
          <p:nvGrpSpPr>
            <p:cNvPr id="53" name="Group 52">
              <a:extLst>
                <a:ext uri="{FF2B5EF4-FFF2-40B4-BE49-F238E27FC236}">
                  <a16:creationId xmlns:a16="http://schemas.microsoft.com/office/drawing/2014/main" id="{2258B49E-1E3F-4C66-BC10-DAD4A28DD606}"/>
                </a:ext>
              </a:extLst>
            </p:cNvPr>
            <p:cNvGrpSpPr/>
            <p:nvPr/>
          </p:nvGrpSpPr>
          <p:grpSpPr>
            <a:xfrm>
              <a:off x="10011296" y="2374539"/>
              <a:ext cx="1365504" cy="1534530"/>
              <a:chOff x="10011296" y="2374539"/>
              <a:chExt cx="1365504" cy="1534530"/>
            </a:xfrm>
          </p:grpSpPr>
          <p:sp>
            <p:nvSpPr>
              <p:cNvPr id="54" name="Block Arc 53">
                <a:extLst>
                  <a:ext uri="{FF2B5EF4-FFF2-40B4-BE49-F238E27FC236}">
                    <a16:creationId xmlns:a16="http://schemas.microsoft.com/office/drawing/2014/main" id="{4ECF28AD-EE9E-4C1E-BB4B-8954C641986C}"/>
                  </a:ext>
                </a:extLst>
              </p:cNvPr>
              <p:cNvSpPr/>
              <p:nvPr/>
            </p:nvSpPr>
            <p:spPr>
              <a:xfrm flipH="1">
                <a:off x="10064113" y="2374539"/>
                <a:ext cx="1259870" cy="1259870"/>
              </a:xfrm>
              <a:prstGeom prst="blockArc">
                <a:avLst>
                  <a:gd name="adj1" fmla="val 10787830"/>
                  <a:gd name="adj2" fmla="val 0"/>
                  <a:gd name="adj3" fmla="val 207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TextBox 54">
                <a:extLst>
                  <a:ext uri="{FF2B5EF4-FFF2-40B4-BE49-F238E27FC236}">
                    <a16:creationId xmlns:a16="http://schemas.microsoft.com/office/drawing/2014/main" id="{51A31327-A4CA-4865-8145-2982A143C548}"/>
                  </a:ext>
                </a:extLst>
              </p:cNvPr>
              <p:cNvSpPr txBox="1"/>
              <p:nvPr/>
            </p:nvSpPr>
            <p:spPr>
              <a:xfrm>
                <a:off x="10011296" y="3170405"/>
                <a:ext cx="1365504" cy="738664"/>
              </a:xfrm>
              <a:prstGeom prst="rect">
                <a:avLst/>
              </a:prstGeom>
              <a:noFill/>
            </p:spPr>
            <p:txBody>
              <a:bodyPr wrap="square" rtlCol="0">
                <a:spAutoFit/>
              </a:bodyPr>
              <a:lstStyle/>
              <a:p>
                <a:pPr algn="ctr"/>
                <a:r>
                  <a:rPr lang="en-GB" sz="1400" b="1" err="1"/>
                  <a:t>Très</a:t>
                </a:r>
                <a:r>
                  <a:rPr lang="en-GB" sz="1400" b="1"/>
                  <a:t> </a:t>
                </a:r>
                <a:r>
                  <a:rPr lang="en-GB" sz="1400" b="1" err="1"/>
                  <a:t>élevé</a:t>
                </a:r>
                <a:endParaRPr lang="en-GB" sz="1600" b="1"/>
              </a:p>
              <a:p>
                <a:pPr algn="ctr"/>
                <a:br>
                  <a:rPr lang="en-GB" sz="1400">
                    <a:solidFill>
                      <a:srgbClr val="424242"/>
                    </a:solidFill>
                  </a:rPr>
                </a:br>
                <a:r>
                  <a:rPr lang="en-GB" sz="1400">
                    <a:solidFill>
                      <a:srgbClr val="424242"/>
                    </a:solidFill>
                  </a:rPr>
                  <a:t>93 - 100</a:t>
                </a:r>
              </a:p>
            </p:txBody>
          </p:sp>
        </p:grpSp>
      </p:grpSp>
    </p:spTree>
    <p:extLst>
      <p:ext uri="{BB962C8B-B14F-4D97-AF65-F5344CB8AC3E}">
        <p14:creationId xmlns:p14="http://schemas.microsoft.com/office/powerpoint/2010/main" val="1675406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08A5-4E22-6349-B535-1C8C09AB60E5}"/>
              </a:ext>
            </a:extLst>
          </p:cNvPr>
          <p:cNvSpPr>
            <a:spLocks noGrp="1"/>
          </p:cNvSpPr>
          <p:nvPr>
            <p:ph type="title"/>
          </p:nvPr>
        </p:nvSpPr>
        <p:spPr>
          <a:xfrm>
            <a:off x="684821" y="935834"/>
            <a:ext cx="10905753" cy="671660"/>
          </a:xfrm>
        </p:spPr>
        <p:txBody>
          <a:bodyPr/>
          <a:lstStyle/>
          <a:p>
            <a:r>
              <a:rPr lang="nb-NO" dirty="0"/>
              <a:t>Exemple</a:t>
            </a:r>
          </a:p>
        </p:txBody>
      </p:sp>
      <p:grpSp>
        <p:nvGrpSpPr>
          <p:cNvPr id="55" name="Group 54">
            <a:extLst>
              <a:ext uri="{FF2B5EF4-FFF2-40B4-BE49-F238E27FC236}">
                <a16:creationId xmlns:a16="http://schemas.microsoft.com/office/drawing/2014/main" id="{827979E8-9A5E-B84C-A479-575C6F438D27}"/>
              </a:ext>
            </a:extLst>
          </p:cNvPr>
          <p:cNvGrpSpPr/>
          <p:nvPr/>
        </p:nvGrpSpPr>
        <p:grpSpPr>
          <a:xfrm>
            <a:off x="684821" y="2184180"/>
            <a:ext cx="3460348" cy="3654963"/>
            <a:chOff x="8624545" y="2387950"/>
            <a:chExt cx="3460348" cy="3654963"/>
          </a:xfrm>
        </p:grpSpPr>
        <p:cxnSp>
          <p:nvCxnSpPr>
            <p:cNvPr id="33" name="Straight Connector 32">
              <a:extLst>
                <a:ext uri="{FF2B5EF4-FFF2-40B4-BE49-F238E27FC236}">
                  <a16:creationId xmlns:a16="http://schemas.microsoft.com/office/drawing/2014/main" id="{B0E017D5-C140-364F-82EC-471CC2C76886}"/>
                </a:ext>
              </a:extLst>
            </p:cNvPr>
            <p:cNvCxnSpPr>
              <a:cxnSpLocks/>
            </p:cNvCxnSpPr>
            <p:nvPr/>
          </p:nvCxnSpPr>
          <p:spPr>
            <a:xfrm>
              <a:off x="11520604" y="2541838"/>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2C9BE8-B961-DA40-A582-B38EBC4E7FEC}"/>
                </a:ext>
              </a:extLst>
            </p:cNvPr>
            <p:cNvCxnSpPr>
              <a:cxnSpLocks/>
            </p:cNvCxnSpPr>
            <p:nvPr/>
          </p:nvCxnSpPr>
          <p:spPr>
            <a:xfrm>
              <a:off x="11520604" y="3876216"/>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C847B4-36D3-F646-901D-F4F79FEF2289}"/>
                </a:ext>
              </a:extLst>
            </p:cNvPr>
            <p:cNvCxnSpPr>
              <a:cxnSpLocks/>
            </p:cNvCxnSpPr>
            <p:nvPr/>
          </p:nvCxnSpPr>
          <p:spPr>
            <a:xfrm>
              <a:off x="11520604" y="5193342"/>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F8BAE3D-D044-B040-B6AC-74E14E0E38E7}"/>
                </a:ext>
              </a:extLst>
            </p:cNvPr>
            <p:cNvSpPr txBox="1"/>
            <p:nvPr/>
          </p:nvSpPr>
          <p:spPr>
            <a:xfrm>
              <a:off x="8803082" y="2387950"/>
              <a:ext cx="2180704" cy="307777"/>
            </a:xfrm>
            <a:prstGeom prst="rect">
              <a:avLst/>
            </a:prstGeom>
            <a:noFill/>
          </p:spPr>
          <p:txBody>
            <a:bodyPr wrap="square" rtlCol="0" anchor="ctr">
              <a:spAutoFit/>
            </a:bodyPr>
            <a:lstStyle/>
            <a:p>
              <a:pPr algn="ctr"/>
              <a:r>
                <a:rPr lang="en-GB" sz="1400">
                  <a:solidFill>
                    <a:srgbClr val="424242"/>
                  </a:solidFill>
                </a:rPr>
                <a:t>Exigences 1.1 – 1.4</a:t>
              </a:r>
            </a:p>
          </p:txBody>
        </p:sp>
        <p:sp>
          <p:nvSpPr>
            <p:cNvPr id="41" name="TextBox 40">
              <a:extLst>
                <a:ext uri="{FF2B5EF4-FFF2-40B4-BE49-F238E27FC236}">
                  <a16:creationId xmlns:a16="http://schemas.microsoft.com/office/drawing/2014/main" id="{76A0DED0-6DDC-F543-AE05-2227A87A0E36}"/>
                </a:ext>
              </a:extLst>
            </p:cNvPr>
            <p:cNvSpPr txBox="1"/>
            <p:nvPr/>
          </p:nvSpPr>
          <p:spPr>
            <a:xfrm>
              <a:off x="8803082" y="3722328"/>
              <a:ext cx="2180704" cy="307777"/>
            </a:xfrm>
            <a:prstGeom prst="rect">
              <a:avLst/>
            </a:prstGeom>
            <a:noFill/>
          </p:spPr>
          <p:txBody>
            <a:bodyPr wrap="square" rtlCol="0" anchor="ctr">
              <a:spAutoFit/>
            </a:bodyPr>
            <a:lstStyle/>
            <a:p>
              <a:pPr algn="ctr"/>
              <a:r>
                <a:rPr lang="en-GB" sz="1400">
                  <a:solidFill>
                    <a:srgbClr val="424242"/>
                  </a:solidFill>
                </a:rPr>
                <a:t>Exigences 2 – 6</a:t>
              </a:r>
            </a:p>
          </p:txBody>
        </p:sp>
        <p:sp>
          <p:nvSpPr>
            <p:cNvPr id="42" name="TextBox 41">
              <a:extLst>
                <a:ext uri="{FF2B5EF4-FFF2-40B4-BE49-F238E27FC236}">
                  <a16:creationId xmlns:a16="http://schemas.microsoft.com/office/drawing/2014/main" id="{B2C5A8D9-C69D-B346-BFC5-D7894B92CD4B}"/>
                </a:ext>
              </a:extLst>
            </p:cNvPr>
            <p:cNvSpPr txBox="1"/>
            <p:nvPr/>
          </p:nvSpPr>
          <p:spPr>
            <a:xfrm>
              <a:off x="8803082" y="5039454"/>
              <a:ext cx="2180704" cy="307777"/>
            </a:xfrm>
            <a:prstGeom prst="rect">
              <a:avLst/>
            </a:prstGeom>
            <a:noFill/>
          </p:spPr>
          <p:txBody>
            <a:bodyPr wrap="square" rtlCol="0" anchor="ctr">
              <a:spAutoFit/>
            </a:bodyPr>
            <a:lstStyle/>
            <a:p>
              <a:pPr algn="ctr"/>
              <a:r>
                <a:rPr lang="en-GB" sz="1400">
                  <a:solidFill>
                    <a:srgbClr val="424242"/>
                  </a:solidFill>
                </a:rPr>
                <a:t>Exigences 1.5 &amp; 7</a:t>
              </a:r>
            </a:p>
          </p:txBody>
        </p:sp>
        <p:sp>
          <p:nvSpPr>
            <p:cNvPr id="43" name="TextBox 42">
              <a:extLst>
                <a:ext uri="{FF2B5EF4-FFF2-40B4-BE49-F238E27FC236}">
                  <a16:creationId xmlns:a16="http://schemas.microsoft.com/office/drawing/2014/main" id="{271A8115-D4DC-3F40-9B0A-E62F03787B06}"/>
                </a:ext>
              </a:extLst>
            </p:cNvPr>
            <p:cNvSpPr txBox="1"/>
            <p:nvPr/>
          </p:nvSpPr>
          <p:spPr>
            <a:xfrm>
              <a:off x="8624545" y="5704359"/>
              <a:ext cx="3460348" cy="338554"/>
            </a:xfrm>
            <a:prstGeom prst="rect">
              <a:avLst/>
            </a:prstGeom>
            <a:noFill/>
          </p:spPr>
          <p:txBody>
            <a:bodyPr wrap="square" rtlCol="0">
              <a:spAutoFit/>
            </a:bodyPr>
            <a:lstStyle/>
            <a:p>
              <a:pPr algn="ctr"/>
              <a:r>
                <a:rPr lang="en-GB" sz="1600" b="1" err="1"/>
                <a:t>Évaluation</a:t>
              </a:r>
              <a:r>
                <a:rPr lang="en-GB" sz="1600" b="1"/>
                <a:t> des Exigences ITIE</a:t>
              </a:r>
            </a:p>
          </p:txBody>
        </p:sp>
        <p:sp>
          <p:nvSpPr>
            <p:cNvPr id="44" name="Right Brace 43">
              <a:extLst>
                <a:ext uri="{FF2B5EF4-FFF2-40B4-BE49-F238E27FC236}">
                  <a16:creationId xmlns:a16="http://schemas.microsoft.com/office/drawing/2014/main" id="{752216DB-29E4-CC44-814B-5C7ECAF4FD7B}"/>
                </a:ext>
              </a:extLst>
            </p:cNvPr>
            <p:cNvSpPr/>
            <p:nvPr/>
          </p:nvSpPr>
          <p:spPr>
            <a:xfrm rot="5400000">
              <a:off x="9855187" y="4492886"/>
              <a:ext cx="136800" cy="2241010"/>
            </a:xfrm>
            <a:prstGeom prst="rightBrace">
              <a:avLst>
                <a:gd name="adj1" fmla="val 60082"/>
                <a:gd name="adj2" fmla="val 49252"/>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1F2B2DD7-C40B-ED43-9C7B-714C8DD7B009}"/>
              </a:ext>
            </a:extLst>
          </p:cNvPr>
          <p:cNvGrpSpPr/>
          <p:nvPr/>
        </p:nvGrpSpPr>
        <p:grpSpPr>
          <a:xfrm>
            <a:off x="4194945" y="1522201"/>
            <a:ext cx="3262495" cy="4608267"/>
            <a:chOff x="5341463" y="1911903"/>
            <a:chExt cx="3262495" cy="4608267"/>
          </a:xfrm>
        </p:grpSpPr>
        <p:grpSp>
          <p:nvGrpSpPr>
            <p:cNvPr id="19" name="Group 18">
              <a:extLst>
                <a:ext uri="{FF2B5EF4-FFF2-40B4-BE49-F238E27FC236}">
                  <a16:creationId xmlns:a16="http://schemas.microsoft.com/office/drawing/2014/main" id="{2EF0F20F-2764-FF49-8EA1-93CA990EC314}"/>
                </a:ext>
              </a:extLst>
            </p:cNvPr>
            <p:cNvGrpSpPr/>
            <p:nvPr/>
          </p:nvGrpSpPr>
          <p:grpSpPr>
            <a:xfrm>
              <a:off x="5436973" y="4563407"/>
              <a:ext cx="2180704" cy="1259870"/>
              <a:chOff x="9553835" y="3925055"/>
              <a:chExt cx="2180704" cy="1259870"/>
            </a:xfrm>
          </p:grpSpPr>
          <p:sp>
            <p:nvSpPr>
              <p:cNvPr id="7" name="Block Arc 6">
                <a:extLst>
                  <a:ext uri="{FF2B5EF4-FFF2-40B4-BE49-F238E27FC236}">
                    <a16:creationId xmlns:a16="http://schemas.microsoft.com/office/drawing/2014/main" id="{DB3B43C5-B397-8A44-9B3D-6830CE8312EF}"/>
                  </a:ext>
                </a:extLst>
              </p:cNvPr>
              <p:cNvSpPr/>
              <p:nvPr/>
            </p:nvSpPr>
            <p:spPr>
              <a:xfrm flipH="1">
                <a:off x="10014252" y="3925055"/>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Block Arc 7">
                <a:extLst>
                  <a:ext uri="{FF2B5EF4-FFF2-40B4-BE49-F238E27FC236}">
                    <a16:creationId xmlns:a16="http://schemas.microsoft.com/office/drawing/2014/main" id="{E042231D-F291-1648-B6AC-CF42C6DA53EA}"/>
                  </a:ext>
                </a:extLst>
              </p:cNvPr>
              <p:cNvSpPr/>
              <p:nvPr/>
            </p:nvSpPr>
            <p:spPr>
              <a:xfrm flipH="1">
                <a:off x="10014252" y="3925055"/>
                <a:ext cx="1259870" cy="1259870"/>
              </a:xfrm>
              <a:prstGeom prst="blockArc">
                <a:avLst>
                  <a:gd name="adj1" fmla="val 16228989"/>
                  <a:gd name="adj2" fmla="val 0"/>
                  <a:gd name="adj3" fmla="val 2079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EF2C4865-6771-964C-9FB4-9CBEB7D59EF0}"/>
                  </a:ext>
                </a:extLst>
              </p:cNvPr>
              <p:cNvSpPr txBox="1"/>
              <p:nvPr/>
            </p:nvSpPr>
            <p:spPr>
              <a:xfrm>
                <a:off x="9553835" y="4720920"/>
                <a:ext cx="2180704" cy="307777"/>
              </a:xfrm>
              <a:prstGeom prst="rect">
                <a:avLst/>
              </a:prstGeom>
              <a:noFill/>
            </p:spPr>
            <p:txBody>
              <a:bodyPr wrap="square" rtlCol="0" anchor="t">
                <a:spAutoFit/>
              </a:bodyPr>
              <a:lstStyle/>
              <a:p>
                <a:pPr algn="ctr"/>
                <a:r>
                  <a:rPr lang="en-GB" sz="1400" err="1">
                    <a:solidFill>
                      <a:srgbClr val="424242"/>
                    </a:solidFill>
                  </a:rPr>
                  <a:t>Résultats</a:t>
                </a:r>
                <a:r>
                  <a:rPr lang="en-GB" sz="1400">
                    <a:solidFill>
                      <a:srgbClr val="424242"/>
                    </a:solidFill>
                  </a:rPr>
                  <a:t> ​et impact​</a:t>
                </a:r>
              </a:p>
            </p:txBody>
          </p:sp>
        </p:grpSp>
        <p:grpSp>
          <p:nvGrpSpPr>
            <p:cNvPr id="28" name="Group 27">
              <a:extLst>
                <a:ext uri="{FF2B5EF4-FFF2-40B4-BE49-F238E27FC236}">
                  <a16:creationId xmlns:a16="http://schemas.microsoft.com/office/drawing/2014/main" id="{3B3814FE-9019-BD4B-AA32-3A692CE568FB}"/>
                </a:ext>
              </a:extLst>
            </p:cNvPr>
            <p:cNvGrpSpPr/>
            <p:nvPr/>
          </p:nvGrpSpPr>
          <p:grpSpPr>
            <a:xfrm>
              <a:off x="5436973" y="1911903"/>
              <a:ext cx="2180704" cy="1319086"/>
              <a:chOff x="9553835" y="980250"/>
              <a:chExt cx="2180704" cy="1319086"/>
            </a:xfrm>
          </p:grpSpPr>
          <p:sp>
            <p:nvSpPr>
              <p:cNvPr id="11" name="Block Arc 10">
                <a:extLst>
                  <a:ext uri="{FF2B5EF4-FFF2-40B4-BE49-F238E27FC236}">
                    <a16:creationId xmlns:a16="http://schemas.microsoft.com/office/drawing/2014/main" id="{44869296-FC8F-5642-88CC-8C126E6802AA}"/>
                  </a:ext>
                </a:extLst>
              </p:cNvPr>
              <p:cNvSpPr/>
              <p:nvPr/>
            </p:nvSpPr>
            <p:spPr>
              <a:xfrm flipH="1">
                <a:off x="10014252" y="980250"/>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Block Arc 11">
                <a:extLst>
                  <a:ext uri="{FF2B5EF4-FFF2-40B4-BE49-F238E27FC236}">
                    <a16:creationId xmlns:a16="http://schemas.microsoft.com/office/drawing/2014/main" id="{F4F45B69-567A-244C-AA65-EE79B10CA2CA}"/>
                  </a:ext>
                </a:extLst>
              </p:cNvPr>
              <p:cNvSpPr/>
              <p:nvPr/>
            </p:nvSpPr>
            <p:spPr>
              <a:xfrm flipH="1">
                <a:off x="10014252" y="980250"/>
                <a:ext cx="1259870" cy="1259870"/>
              </a:xfrm>
              <a:prstGeom prst="blockArc">
                <a:avLst>
                  <a:gd name="adj1" fmla="val 12649713"/>
                  <a:gd name="adj2" fmla="val 0"/>
                  <a:gd name="adj3" fmla="val 2079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4EEB4ED4-2B88-434C-A8A6-98E126FF5AC6}"/>
                  </a:ext>
                </a:extLst>
              </p:cNvPr>
              <p:cNvSpPr txBox="1"/>
              <p:nvPr/>
            </p:nvSpPr>
            <p:spPr>
              <a:xfrm>
                <a:off x="9553835" y="1560672"/>
                <a:ext cx="2180704" cy="738664"/>
              </a:xfrm>
              <a:prstGeom prst="rect">
                <a:avLst/>
              </a:prstGeom>
              <a:noFill/>
            </p:spPr>
            <p:txBody>
              <a:bodyPr wrap="square" rtlCol="0" anchor="ctr">
                <a:spAutoFit/>
              </a:bodyPr>
              <a:lstStyle/>
              <a:p>
                <a:pPr algn="ctr"/>
                <a:r>
                  <a:rPr lang="en-GB" sz="1400">
                    <a:solidFill>
                      <a:srgbClr val="424242"/>
                    </a:solidFill>
                  </a:rPr>
                  <a:t>Engagement des​</a:t>
                </a:r>
              </a:p>
              <a:p>
                <a:pPr algn="ctr"/>
                <a:r>
                  <a:rPr lang="en-GB" sz="1400">
                    <a:solidFill>
                      <a:srgbClr val="424242"/>
                    </a:solidFill>
                  </a:rPr>
                  <a:t>parties </a:t>
                </a:r>
                <a:r>
                  <a:rPr lang="en-GB" sz="1400" err="1">
                    <a:solidFill>
                      <a:srgbClr val="424242"/>
                    </a:solidFill>
                  </a:rPr>
                  <a:t>prenantes</a:t>
                </a:r>
                <a:r>
                  <a:rPr lang="en-GB" sz="1400">
                    <a:solidFill>
                      <a:srgbClr val="424242"/>
                    </a:solidFill>
                  </a:rPr>
                  <a:t>​</a:t>
                </a:r>
              </a:p>
            </p:txBody>
          </p:sp>
        </p:grpSp>
        <p:grpSp>
          <p:nvGrpSpPr>
            <p:cNvPr id="27" name="Group 26">
              <a:extLst>
                <a:ext uri="{FF2B5EF4-FFF2-40B4-BE49-F238E27FC236}">
                  <a16:creationId xmlns:a16="http://schemas.microsoft.com/office/drawing/2014/main" id="{C2885160-557D-3143-9AD7-DA3D2D933FD8}"/>
                </a:ext>
              </a:extLst>
            </p:cNvPr>
            <p:cNvGrpSpPr/>
            <p:nvPr/>
          </p:nvGrpSpPr>
          <p:grpSpPr>
            <a:xfrm>
              <a:off x="5436973" y="3246281"/>
              <a:ext cx="2180704" cy="1259870"/>
              <a:chOff x="9553835" y="2508957"/>
              <a:chExt cx="2180704" cy="1259870"/>
            </a:xfrm>
          </p:grpSpPr>
          <p:sp>
            <p:nvSpPr>
              <p:cNvPr id="22" name="Block Arc 21">
                <a:extLst>
                  <a:ext uri="{FF2B5EF4-FFF2-40B4-BE49-F238E27FC236}">
                    <a16:creationId xmlns:a16="http://schemas.microsoft.com/office/drawing/2014/main" id="{789B608F-0FCB-3648-9678-A0E64C29EA19}"/>
                  </a:ext>
                </a:extLst>
              </p:cNvPr>
              <p:cNvSpPr/>
              <p:nvPr/>
            </p:nvSpPr>
            <p:spPr>
              <a:xfrm flipH="1">
                <a:off x="10014252" y="2508957"/>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Block Arc 22">
                <a:extLst>
                  <a:ext uri="{FF2B5EF4-FFF2-40B4-BE49-F238E27FC236}">
                    <a16:creationId xmlns:a16="http://schemas.microsoft.com/office/drawing/2014/main" id="{9F126073-9A7C-BC4C-B4D8-E6A094C2A0C0}"/>
                  </a:ext>
                </a:extLst>
              </p:cNvPr>
              <p:cNvSpPr/>
              <p:nvPr/>
            </p:nvSpPr>
            <p:spPr>
              <a:xfrm flipH="1">
                <a:off x="10014252" y="2508957"/>
                <a:ext cx="1259870" cy="1259870"/>
              </a:xfrm>
              <a:prstGeom prst="blockArc">
                <a:avLst>
                  <a:gd name="adj1" fmla="val 10908067"/>
                  <a:gd name="adj2" fmla="val 0"/>
                  <a:gd name="adj3" fmla="val 20792"/>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19BB0FBB-7760-4742-A261-FA6511C1AEAE}"/>
                  </a:ext>
                </a:extLst>
              </p:cNvPr>
              <p:cNvSpPr txBox="1"/>
              <p:nvPr/>
            </p:nvSpPr>
            <p:spPr>
              <a:xfrm>
                <a:off x="9553835" y="3304822"/>
                <a:ext cx="2180704" cy="307777"/>
              </a:xfrm>
              <a:prstGeom prst="rect">
                <a:avLst/>
              </a:prstGeom>
              <a:noFill/>
            </p:spPr>
            <p:txBody>
              <a:bodyPr wrap="square" rtlCol="0" anchor="ctr">
                <a:spAutoFit/>
              </a:bodyPr>
              <a:lstStyle/>
              <a:p>
                <a:pPr algn="ctr"/>
                <a:r>
                  <a:rPr lang="en-GB" sz="1400" err="1">
                    <a:solidFill>
                      <a:srgbClr val="424242"/>
                    </a:solidFill>
                  </a:rPr>
                  <a:t>Transparence</a:t>
                </a:r>
                <a:endParaRPr lang="en-GB" sz="1400">
                  <a:solidFill>
                    <a:srgbClr val="424242"/>
                  </a:solidFill>
                </a:endParaRPr>
              </a:p>
            </p:txBody>
          </p:sp>
        </p:grpSp>
        <p:sp>
          <p:nvSpPr>
            <p:cNvPr id="38" name="TextBox 37">
              <a:extLst>
                <a:ext uri="{FF2B5EF4-FFF2-40B4-BE49-F238E27FC236}">
                  <a16:creationId xmlns:a16="http://schemas.microsoft.com/office/drawing/2014/main" id="{66C54B89-F6A6-7F43-A901-BD6797CEAA91}"/>
                </a:ext>
              </a:extLst>
            </p:cNvPr>
            <p:cNvSpPr txBox="1"/>
            <p:nvPr/>
          </p:nvSpPr>
          <p:spPr>
            <a:xfrm>
              <a:off x="5341463" y="6181616"/>
              <a:ext cx="2371099" cy="338554"/>
            </a:xfrm>
            <a:prstGeom prst="rect">
              <a:avLst/>
            </a:prstGeom>
            <a:noFill/>
          </p:spPr>
          <p:txBody>
            <a:bodyPr wrap="square" rtlCol="0">
              <a:spAutoFit/>
            </a:bodyPr>
            <a:lstStyle/>
            <a:p>
              <a:pPr algn="ctr"/>
              <a:r>
                <a:rPr lang="en-GB" sz="1600" b="1"/>
                <a:t>Scores des </a:t>
              </a:r>
              <a:r>
                <a:rPr lang="en-GB" sz="1600" b="1" err="1"/>
                <a:t>composantes</a:t>
              </a:r>
              <a:endParaRPr lang="en-GB" sz="1600" b="1"/>
            </a:p>
          </p:txBody>
        </p:sp>
        <p:sp>
          <p:nvSpPr>
            <p:cNvPr id="39" name="Right Brace 38">
              <a:extLst>
                <a:ext uri="{FF2B5EF4-FFF2-40B4-BE49-F238E27FC236}">
                  <a16:creationId xmlns:a16="http://schemas.microsoft.com/office/drawing/2014/main" id="{31BACB14-C69A-B741-B02B-21103FF2C6A6}"/>
                </a:ext>
              </a:extLst>
            </p:cNvPr>
            <p:cNvSpPr/>
            <p:nvPr/>
          </p:nvSpPr>
          <p:spPr>
            <a:xfrm rot="5400000">
              <a:off x="6523657" y="4813541"/>
              <a:ext cx="136800" cy="2241010"/>
            </a:xfrm>
            <a:prstGeom prst="rightBrace">
              <a:avLst>
                <a:gd name="adj1" fmla="val 60082"/>
                <a:gd name="adj2" fmla="val 49252"/>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50" name="Group 49">
              <a:extLst>
                <a:ext uri="{FF2B5EF4-FFF2-40B4-BE49-F238E27FC236}">
                  <a16:creationId xmlns:a16="http://schemas.microsoft.com/office/drawing/2014/main" id="{824E7461-C136-3F45-AC17-AE907DC67A2D}"/>
                </a:ext>
              </a:extLst>
            </p:cNvPr>
            <p:cNvGrpSpPr/>
            <p:nvPr/>
          </p:nvGrpSpPr>
          <p:grpSpPr>
            <a:xfrm>
              <a:off x="8202905" y="2497226"/>
              <a:ext cx="401053" cy="2649835"/>
              <a:chOff x="8202905" y="2497226"/>
              <a:chExt cx="401053" cy="2649835"/>
            </a:xfrm>
          </p:grpSpPr>
          <p:cxnSp>
            <p:nvCxnSpPr>
              <p:cNvPr id="45" name="Straight Connector 44">
                <a:extLst>
                  <a:ext uri="{FF2B5EF4-FFF2-40B4-BE49-F238E27FC236}">
                    <a16:creationId xmlns:a16="http://schemas.microsoft.com/office/drawing/2014/main" id="{636F8B41-3A51-8948-8B10-C302B786320C}"/>
                  </a:ext>
                </a:extLst>
              </p:cNvPr>
              <p:cNvCxnSpPr>
                <a:cxnSpLocks/>
              </p:cNvCxnSpPr>
              <p:nvPr/>
            </p:nvCxnSpPr>
            <p:spPr>
              <a:xfrm>
                <a:off x="8202905" y="2541838"/>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7792A7D-D7CF-D746-9376-EAFD23B56FDB}"/>
                  </a:ext>
                </a:extLst>
              </p:cNvPr>
              <p:cNvCxnSpPr>
                <a:cxnSpLocks/>
              </p:cNvCxnSpPr>
              <p:nvPr/>
            </p:nvCxnSpPr>
            <p:spPr>
              <a:xfrm>
                <a:off x="8202905" y="5122044"/>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4D75B1-6B84-BD48-8758-5438960D1309}"/>
                  </a:ext>
                </a:extLst>
              </p:cNvPr>
              <p:cNvCxnSpPr>
                <a:cxnSpLocks/>
              </p:cNvCxnSpPr>
              <p:nvPr/>
            </p:nvCxnSpPr>
            <p:spPr>
              <a:xfrm>
                <a:off x="8603958" y="2497226"/>
                <a:ext cx="0" cy="2649835"/>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grpSp>
      <p:cxnSp>
        <p:nvCxnSpPr>
          <p:cNvPr id="52" name="Straight Connector 51">
            <a:extLst>
              <a:ext uri="{FF2B5EF4-FFF2-40B4-BE49-F238E27FC236}">
                <a16:creationId xmlns:a16="http://schemas.microsoft.com/office/drawing/2014/main" id="{75249276-7F73-4841-96F3-0F83D5AF7213}"/>
              </a:ext>
            </a:extLst>
          </p:cNvPr>
          <p:cNvCxnSpPr>
            <a:cxnSpLocks/>
          </p:cNvCxnSpPr>
          <p:nvPr/>
        </p:nvCxnSpPr>
        <p:spPr>
          <a:xfrm>
            <a:off x="7089731" y="3607684"/>
            <a:ext cx="802106"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94A1DA28-6A1D-4B2E-B6B7-763B0A8402BB}"/>
              </a:ext>
            </a:extLst>
          </p:cNvPr>
          <p:cNvGrpSpPr/>
          <p:nvPr/>
        </p:nvGrpSpPr>
        <p:grpSpPr>
          <a:xfrm>
            <a:off x="8244657" y="2311794"/>
            <a:ext cx="3561186" cy="3540692"/>
            <a:chOff x="937532" y="2969650"/>
            <a:chExt cx="3561186" cy="3540692"/>
          </a:xfrm>
        </p:grpSpPr>
        <p:sp>
          <p:nvSpPr>
            <p:cNvPr id="58" name="Block Arc 57">
              <a:extLst>
                <a:ext uri="{FF2B5EF4-FFF2-40B4-BE49-F238E27FC236}">
                  <a16:creationId xmlns:a16="http://schemas.microsoft.com/office/drawing/2014/main" id="{58598D1D-EB13-40F9-98F9-EFDB653AC270}"/>
                </a:ext>
              </a:extLst>
            </p:cNvPr>
            <p:cNvSpPr/>
            <p:nvPr/>
          </p:nvSpPr>
          <p:spPr>
            <a:xfrm flipH="1">
              <a:off x="1304685" y="2969650"/>
              <a:ext cx="2697399" cy="2697399"/>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TextBox 58">
              <a:extLst>
                <a:ext uri="{FF2B5EF4-FFF2-40B4-BE49-F238E27FC236}">
                  <a16:creationId xmlns:a16="http://schemas.microsoft.com/office/drawing/2014/main" id="{BD9A12B8-0566-478A-AF4F-6F93B4FB50A0}"/>
                </a:ext>
              </a:extLst>
            </p:cNvPr>
            <p:cNvSpPr txBox="1"/>
            <p:nvPr/>
          </p:nvSpPr>
          <p:spPr>
            <a:xfrm>
              <a:off x="1662968" y="6171788"/>
              <a:ext cx="1980832" cy="338554"/>
            </a:xfrm>
            <a:prstGeom prst="rect">
              <a:avLst/>
            </a:prstGeom>
            <a:noFill/>
          </p:spPr>
          <p:txBody>
            <a:bodyPr wrap="square" rtlCol="0">
              <a:spAutoFit/>
            </a:bodyPr>
            <a:lstStyle/>
            <a:p>
              <a:pPr algn="ctr"/>
              <a:r>
                <a:rPr lang="en-GB" sz="1600" b="1"/>
                <a:t>Score </a:t>
              </a:r>
              <a:r>
                <a:rPr lang="en-GB" sz="1600" b="1" err="1"/>
                <a:t>général</a:t>
              </a:r>
              <a:r>
                <a:rPr lang="en-GB" sz="1600" b="1"/>
                <a:t>​</a:t>
              </a:r>
            </a:p>
          </p:txBody>
        </p:sp>
        <p:sp>
          <p:nvSpPr>
            <p:cNvPr id="60" name="Right Brace 59">
              <a:extLst>
                <a:ext uri="{FF2B5EF4-FFF2-40B4-BE49-F238E27FC236}">
                  <a16:creationId xmlns:a16="http://schemas.microsoft.com/office/drawing/2014/main" id="{9948F622-A982-4818-AE7A-7872C594DC41}"/>
                </a:ext>
              </a:extLst>
            </p:cNvPr>
            <p:cNvSpPr/>
            <p:nvPr/>
          </p:nvSpPr>
          <p:spPr>
            <a:xfrm rot="5400000">
              <a:off x="2649725" y="4070425"/>
              <a:ext cx="136800" cy="3561186"/>
            </a:xfrm>
            <a:prstGeom prst="rightBrace">
              <a:avLst>
                <a:gd name="adj1" fmla="val 60082"/>
                <a:gd name="adj2" fmla="val 49252"/>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61" name="Block Arc 60">
            <a:extLst>
              <a:ext uri="{FF2B5EF4-FFF2-40B4-BE49-F238E27FC236}">
                <a16:creationId xmlns:a16="http://schemas.microsoft.com/office/drawing/2014/main" id="{DF9376B4-FCB1-4446-9203-08C9BDB66F6C}"/>
              </a:ext>
            </a:extLst>
          </p:cNvPr>
          <p:cNvSpPr/>
          <p:nvPr/>
        </p:nvSpPr>
        <p:spPr>
          <a:xfrm flipH="1">
            <a:off x="8620034" y="2311794"/>
            <a:ext cx="2697399" cy="2697399"/>
          </a:xfrm>
          <a:prstGeom prst="blockArc">
            <a:avLst>
              <a:gd name="adj1" fmla="val 14486022"/>
              <a:gd name="adj2" fmla="val 0"/>
              <a:gd name="adj3" fmla="val 20792"/>
            </a:avLst>
          </a:prstGeom>
          <a:solidFill>
            <a:srgbClr val="89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94FC8E00-2A33-4DA8-9714-3DD6FC682C51}"/>
              </a:ext>
            </a:extLst>
          </p:cNvPr>
          <p:cNvSpPr/>
          <p:nvPr/>
        </p:nvSpPr>
        <p:spPr>
          <a:xfrm>
            <a:off x="6259047" y="1974692"/>
            <a:ext cx="704680" cy="369332"/>
          </a:xfrm>
          <a:prstGeom prst="rect">
            <a:avLst/>
          </a:prstGeom>
        </p:spPr>
        <p:txBody>
          <a:bodyPr wrap="none">
            <a:spAutoFit/>
          </a:bodyPr>
          <a:lstStyle/>
          <a:p>
            <a:r>
              <a:rPr lang="en-GB" b="1" err="1"/>
              <a:t>Élevé</a:t>
            </a:r>
            <a:endParaRPr lang="fr-FR"/>
          </a:p>
        </p:txBody>
      </p:sp>
      <p:sp>
        <p:nvSpPr>
          <p:cNvPr id="4" name="Rectangle 3">
            <a:extLst>
              <a:ext uri="{FF2B5EF4-FFF2-40B4-BE49-F238E27FC236}">
                <a16:creationId xmlns:a16="http://schemas.microsoft.com/office/drawing/2014/main" id="{5039BF0B-0C9E-4342-A206-BB81E4BB6A4D}"/>
              </a:ext>
            </a:extLst>
          </p:cNvPr>
          <p:cNvSpPr/>
          <p:nvPr/>
        </p:nvSpPr>
        <p:spPr>
          <a:xfrm>
            <a:off x="6053711" y="3025829"/>
            <a:ext cx="1157303" cy="369332"/>
          </a:xfrm>
          <a:prstGeom prst="rect">
            <a:avLst/>
          </a:prstGeom>
        </p:spPr>
        <p:txBody>
          <a:bodyPr wrap="none">
            <a:spAutoFit/>
          </a:bodyPr>
          <a:lstStyle/>
          <a:p>
            <a:pPr algn="ctr"/>
            <a:r>
              <a:rPr lang="en-GB" b="1" err="1"/>
              <a:t>Très</a:t>
            </a:r>
            <a:r>
              <a:rPr lang="en-GB" b="1"/>
              <a:t> </a:t>
            </a:r>
            <a:r>
              <a:rPr lang="en-GB" b="1" err="1"/>
              <a:t>élevé</a:t>
            </a:r>
            <a:endParaRPr lang="en-GB" sz="2000" b="1"/>
          </a:p>
        </p:txBody>
      </p:sp>
      <p:sp>
        <p:nvSpPr>
          <p:cNvPr id="5" name="Rectangle 4">
            <a:extLst>
              <a:ext uri="{FF2B5EF4-FFF2-40B4-BE49-F238E27FC236}">
                <a16:creationId xmlns:a16="http://schemas.microsoft.com/office/drawing/2014/main" id="{402E3271-CCE3-4184-B4F1-1A94C539ED6A}"/>
              </a:ext>
            </a:extLst>
          </p:cNvPr>
          <p:cNvSpPr/>
          <p:nvPr/>
        </p:nvSpPr>
        <p:spPr>
          <a:xfrm>
            <a:off x="6053711" y="4430595"/>
            <a:ext cx="1336776" cy="369332"/>
          </a:xfrm>
          <a:prstGeom prst="rect">
            <a:avLst/>
          </a:prstGeom>
        </p:spPr>
        <p:txBody>
          <a:bodyPr wrap="none">
            <a:spAutoFit/>
          </a:bodyPr>
          <a:lstStyle/>
          <a:p>
            <a:pPr algn="ctr"/>
            <a:r>
              <a:rPr lang="en-GB" b="1" err="1"/>
              <a:t>Assez</a:t>
            </a:r>
            <a:r>
              <a:rPr lang="en-GB" b="1"/>
              <a:t> </a:t>
            </a:r>
            <a:r>
              <a:rPr lang="en-GB" b="1" err="1"/>
              <a:t>faible</a:t>
            </a:r>
            <a:endParaRPr lang="en-GB" sz="2000" b="1"/>
          </a:p>
        </p:txBody>
      </p:sp>
      <p:sp>
        <p:nvSpPr>
          <p:cNvPr id="6" name="Rectangle 5">
            <a:extLst>
              <a:ext uri="{FF2B5EF4-FFF2-40B4-BE49-F238E27FC236}">
                <a16:creationId xmlns:a16="http://schemas.microsoft.com/office/drawing/2014/main" id="{3F5C2D93-DB06-44CF-AEE7-58D80D80B5B9}"/>
              </a:ext>
            </a:extLst>
          </p:cNvPr>
          <p:cNvSpPr/>
          <p:nvPr/>
        </p:nvSpPr>
        <p:spPr>
          <a:xfrm>
            <a:off x="9501297" y="4171525"/>
            <a:ext cx="934871" cy="369332"/>
          </a:xfrm>
          <a:prstGeom prst="rect">
            <a:avLst/>
          </a:prstGeom>
        </p:spPr>
        <p:txBody>
          <a:bodyPr wrap="none">
            <a:spAutoFit/>
          </a:bodyPr>
          <a:lstStyle/>
          <a:p>
            <a:r>
              <a:rPr lang="en-GB" b="1" err="1"/>
              <a:t>Modéré</a:t>
            </a:r>
            <a:endParaRPr lang="fr-FR"/>
          </a:p>
        </p:txBody>
      </p:sp>
      <p:sp>
        <p:nvSpPr>
          <p:cNvPr id="14" name="TextBox 13">
            <a:extLst>
              <a:ext uri="{FF2B5EF4-FFF2-40B4-BE49-F238E27FC236}">
                <a16:creationId xmlns:a16="http://schemas.microsoft.com/office/drawing/2014/main" id="{82B55054-D7EF-45EA-A9BF-91D0539E3073}"/>
              </a:ext>
            </a:extLst>
          </p:cNvPr>
          <p:cNvSpPr txBox="1"/>
          <p:nvPr/>
        </p:nvSpPr>
        <p:spPr>
          <a:xfrm>
            <a:off x="5829443" y="335669"/>
            <a:ext cx="5564733" cy="1477328"/>
          </a:xfrm>
          <a:prstGeom prst="rect">
            <a:avLst/>
          </a:prstGeom>
          <a:noFill/>
        </p:spPr>
        <p:txBody>
          <a:bodyPr wrap="square" rtlCol="0">
            <a:spAutoFit/>
          </a:bodyPr>
          <a:lstStyle/>
          <a:p>
            <a:r>
              <a:rPr lang="fr-FR" i="1" dirty="0"/>
              <a:t>La Validation a déterminé que pays [XY] a fait preuve d’un engagement élevé des parties prenantes, un niveau très élevé de transparence et une mise en œuvre produisant des résultats et impacts assez faibles. </a:t>
            </a:r>
          </a:p>
        </p:txBody>
      </p:sp>
      <p:pic>
        <p:nvPicPr>
          <p:cNvPr id="51" name="Picture 50">
            <a:extLst>
              <a:ext uri="{FF2B5EF4-FFF2-40B4-BE49-F238E27FC236}">
                <a16:creationId xmlns:a16="http://schemas.microsoft.com/office/drawing/2014/main" id="{E4BDAF0F-D1D4-4CEF-84F0-258F3AC7022C}"/>
              </a:ext>
            </a:extLst>
          </p:cNvPr>
          <p:cNvPicPr>
            <a:picLocks noChangeAspect="1"/>
          </p:cNvPicPr>
          <p:nvPr/>
        </p:nvPicPr>
        <p:blipFill>
          <a:blip r:embed="rId3"/>
          <a:stretch>
            <a:fillRect/>
          </a:stretch>
        </p:blipFill>
        <p:spPr>
          <a:xfrm>
            <a:off x="162966" y="1672869"/>
            <a:ext cx="978938" cy="921354"/>
          </a:xfrm>
          <a:prstGeom prst="rect">
            <a:avLst/>
          </a:prstGeom>
        </p:spPr>
      </p:pic>
      <p:pic>
        <p:nvPicPr>
          <p:cNvPr id="62" name="Picture 61">
            <a:extLst>
              <a:ext uri="{FF2B5EF4-FFF2-40B4-BE49-F238E27FC236}">
                <a16:creationId xmlns:a16="http://schemas.microsoft.com/office/drawing/2014/main" id="{608B1C79-2CAA-4B2B-8EBE-21B26B6F9BE6}"/>
              </a:ext>
            </a:extLst>
          </p:cNvPr>
          <p:cNvPicPr>
            <a:picLocks noChangeAspect="1"/>
          </p:cNvPicPr>
          <p:nvPr/>
        </p:nvPicPr>
        <p:blipFill>
          <a:blip r:embed="rId4"/>
          <a:stretch>
            <a:fillRect/>
          </a:stretch>
        </p:blipFill>
        <p:spPr>
          <a:xfrm>
            <a:off x="326540" y="3405503"/>
            <a:ext cx="822343" cy="686343"/>
          </a:xfrm>
          <a:prstGeom prst="rect">
            <a:avLst/>
          </a:prstGeom>
        </p:spPr>
      </p:pic>
      <p:pic>
        <p:nvPicPr>
          <p:cNvPr id="65" name="Picture 64">
            <a:extLst>
              <a:ext uri="{FF2B5EF4-FFF2-40B4-BE49-F238E27FC236}">
                <a16:creationId xmlns:a16="http://schemas.microsoft.com/office/drawing/2014/main" id="{2B5DF489-0579-4AC7-81D1-82F0714ED3A0}"/>
              </a:ext>
            </a:extLst>
          </p:cNvPr>
          <p:cNvPicPr>
            <a:picLocks noChangeAspect="1"/>
          </p:cNvPicPr>
          <p:nvPr/>
        </p:nvPicPr>
        <p:blipFill>
          <a:blip r:embed="rId5"/>
          <a:stretch>
            <a:fillRect/>
          </a:stretch>
        </p:blipFill>
        <p:spPr>
          <a:xfrm>
            <a:off x="336024" y="4580691"/>
            <a:ext cx="803374" cy="803374"/>
          </a:xfrm>
          <a:prstGeom prst="rect">
            <a:avLst/>
          </a:prstGeom>
        </p:spPr>
      </p:pic>
    </p:spTree>
    <p:extLst>
      <p:ext uri="{BB962C8B-B14F-4D97-AF65-F5344CB8AC3E}">
        <p14:creationId xmlns:p14="http://schemas.microsoft.com/office/powerpoint/2010/main" val="48659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0C9D6-29F3-4063-B816-22AE993171D5}"/>
              </a:ext>
            </a:extLst>
          </p:cNvPr>
          <p:cNvSpPr>
            <a:spLocks noGrp="1"/>
          </p:cNvSpPr>
          <p:nvPr>
            <p:ph type="title"/>
          </p:nvPr>
        </p:nvSpPr>
        <p:spPr>
          <a:xfrm>
            <a:off x="575700" y="800715"/>
            <a:ext cx="10905753" cy="671660"/>
          </a:xfrm>
        </p:spPr>
        <p:txBody>
          <a:bodyPr/>
          <a:lstStyle/>
          <a:p>
            <a:r>
              <a:rPr lang="fr-FR" b="0"/>
              <a:t>Sommaire</a:t>
            </a:r>
          </a:p>
        </p:txBody>
      </p:sp>
      <p:sp>
        <p:nvSpPr>
          <p:cNvPr id="3" name="Content Placeholder 2">
            <a:extLst>
              <a:ext uri="{FF2B5EF4-FFF2-40B4-BE49-F238E27FC236}">
                <a16:creationId xmlns:a16="http://schemas.microsoft.com/office/drawing/2014/main" id="{9D343AB7-218C-4C33-A100-D2C90E8C2346}"/>
              </a:ext>
            </a:extLst>
          </p:cNvPr>
          <p:cNvSpPr>
            <a:spLocks noGrp="1"/>
          </p:cNvSpPr>
          <p:nvPr>
            <p:ph idx="1"/>
          </p:nvPr>
        </p:nvSpPr>
        <p:spPr>
          <a:xfrm>
            <a:off x="575699" y="1757399"/>
            <a:ext cx="11333272" cy="3050048"/>
          </a:xfrm>
        </p:spPr>
        <p:txBody>
          <a:bodyPr vert="horz" lIns="91440" tIns="45720" rIns="91440" bIns="45720" rtlCol="0" anchor="t">
            <a:noAutofit/>
          </a:bodyPr>
          <a:lstStyle/>
          <a:p>
            <a:pPr marL="457200" lvl="0" indent="-457200">
              <a:buAutoNum type="arabicPeriod"/>
            </a:pPr>
            <a:r>
              <a:rPr lang="fr-FR" sz="3200" dirty="0"/>
              <a:t>Actions correctives de la dernière Validation (2021)</a:t>
            </a:r>
          </a:p>
          <a:p>
            <a:pPr marL="457200" lvl="0" indent="-457200">
              <a:buAutoNum type="arabicPeriod"/>
            </a:pPr>
            <a:r>
              <a:rPr lang="fr-FR" sz="3200" dirty="0"/>
              <a:t>Nouveau modèle de Validation </a:t>
            </a:r>
          </a:p>
          <a:p>
            <a:pPr marL="457200" lvl="0" indent="-457200">
              <a:buAutoNum type="arabicPeriod"/>
            </a:pPr>
            <a:r>
              <a:rPr lang="fr-FR" sz="3200" dirty="0">
                <a:ea typeface="+mj-lt"/>
                <a:cs typeface="+mj-lt"/>
              </a:rPr>
              <a:t>Analyse du Rapport ITIE 2020</a:t>
            </a:r>
          </a:p>
          <a:p>
            <a:pPr marL="457200" lvl="0" indent="-457200">
              <a:buAutoNum type="arabicPeriod"/>
            </a:pPr>
            <a:r>
              <a:rPr lang="fr-FR" sz="3200" dirty="0"/>
              <a:t>Identification des axes nécessitant une attention particulière</a:t>
            </a:r>
          </a:p>
        </p:txBody>
      </p:sp>
    </p:spTree>
    <p:extLst>
      <p:ext uri="{BB962C8B-B14F-4D97-AF65-F5344CB8AC3E}">
        <p14:creationId xmlns:p14="http://schemas.microsoft.com/office/powerpoint/2010/main" val="116640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91C0-84BD-4B97-9D6F-41ED01DF51F5}"/>
              </a:ext>
            </a:extLst>
          </p:cNvPr>
          <p:cNvSpPr>
            <a:spLocks noGrp="1"/>
          </p:cNvSpPr>
          <p:nvPr>
            <p:ph type="title"/>
          </p:nvPr>
        </p:nvSpPr>
        <p:spPr/>
        <p:txBody>
          <a:bodyPr/>
          <a:lstStyle/>
          <a:p>
            <a:r>
              <a:rPr lang="nb-NO" dirty="0">
                <a:latin typeface="Franklin Gothic Demi"/>
              </a:rPr>
              <a:t>Points supplémentaires pour </a:t>
            </a:r>
            <a:r>
              <a:rPr lang="fr-FR" dirty="0">
                <a:latin typeface="Franklin Gothic Demi"/>
              </a:rPr>
              <a:t>l’efficacité et durabilité de la mise en œuvre </a:t>
            </a:r>
          </a:p>
        </p:txBody>
      </p:sp>
      <p:sp>
        <p:nvSpPr>
          <p:cNvPr id="3" name="Content Placeholder 2">
            <a:extLst>
              <a:ext uri="{FF2B5EF4-FFF2-40B4-BE49-F238E27FC236}">
                <a16:creationId xmlns:a16="http://schemas.microsoft.com/office/drawing/2014/main" id="{24FF3E0E-EA7D-4C4F-A689-810921D26B7C}"/>
              </a:ext>
            </a:extLst>
          </p:cNvPr>
          <p:cNvSpPr>
            <a:spLocks noGrp="1"/>
          </p:cNvSpPr>
          <p:nvPr>
            <p:ph idx="1"/>
          </p:nvPr>
        </p:nvSpPr>
        <p:spPr>
          <a:xfrm>
            <a:off x="642813" y="2571749"/>
            <a:ext cx="7757268" cy="3322613"/>
          </a:xfrm>
        </p:spPr>
        <p:txBody>
          <a:bodyPr>
            <a:normAutofit fontScale="77500" lnSpcReduction="20000"/>
          </a:bodyPr>
          <a:lstStyle/>
          <a:p>
            <a:pPr>
              <a:lnSpc>
                <a:spcPct val="120000"/>
              </a:lnSpc>
            </a:pPr>
            <a:r>
              <a:rPr lang="fr-FR" dirty="0"/>
              <a:t>La mise en œuvre de </a:t>
            </a:r>
            <a:r>
              <a:rPr lang="fr-FR" b="1" dirty="0"/>
              <a:t>l’ITIE traite de défis ou de risques pertinents </a:t>
            </a:r>
            <a:r>
              <a:rPr lang="fr-FR" dirty="0"/>
              <a:t>à la gouvernance du secteur extractif au niveau national</a:t>
            </a:r>
          </a:p>
          <a:p>
            <a:pPr>
              <a:lnSpc>
                <a:spcPct val="120000"/>
              </a:lnSpc>
            </a:pPr>
            <a:r>
              <a:rPr lang="fr-FR" dirty="0"/>
              <a:t>Les </a:t>
            </a:r>
            <a:r>
              <a:rPr lang="fr-FR" b="1" dirty="0"/>
              <a:t>données</a:t>
            </a:r>
            <a:r>
              <a:rPr lang="fr-FR" dirty="0"/>
              <a:t> sur le secteur extractif sont </a:t>
            </a:r>
            <a:r>
              <a:rPr lang="fr-FR" b="1" dirty="0"/>
              <a:t>divulguées systématiquement </a:t>
            </a:r>
            <a:r>
              <a:rPr lang="fr-FR" dirty="0"/>
              <a:t>par des déclarations régulières du gouvernement et des entreprises.</a:t>
            </a:r>
          </a:p>
          <a:p>
            <a:pPr>
              <a:lnSpc>
                <a:spcPct val="120000"/>
              </a:lnSpc>
            </a:pPr>
            <a:r>
              <a:rPr lang="fr-FR" dirty="0"/>
              <a:t>Il existe un </a:t>
            </a:r>
            <a:r>
              <a:rPr lang="fr-FR" b="1" dirty="0"/>
              <a:t>environnement propice à la participation citoyenne </a:t>
            </a:r>
            <a:r>
              <a:rPr lang="fr-FR" dirty="0"/>
              <a:t>dans la gouvernance du secteur extractif, y compris la participation des communautés affectées.</a:t>
            </a:r>
          </a:p>
          <a:p>
            <a:pPr>
              <a:lnSpc>
                <a:spcPct val="120000"/>
              </a:lnSpc>
            </a:pPr>
            <a:r>
              <a:rPr lang="fr-FR" dirty="0"/>
              <a:t>Les </a:t>
            </a:r>
            <a:r>
              <a:rPr lang="fr-FR" b="1" dirty="0"/>
              <a:t>données</a:t>
            </a:r>
            <a:r>
              <a:rPr lang="fr-FR" dirty="0"/>
              <a:t> du secteur extractif sont accessibles et </a:t>
            </a:r>
            <a:r>
              <a:rPr lang="fr-FR" b="1" dirty="0"/>
              <a:t>utilisées pour l’analyse</a:t>
            </a:r>
            <a:r>
              <a:rPr lang="fr-FR" dirty="0"/>
              <a:t>, la recherche et le plaidoyer.</a:t>
            </a:r>
          </a:p>
          <a:p>
            <a:pPr>
              <a:lnSpc>
                <a:spcPct val="120000"/>
              </a:lnSpc>
            </a:pPr>
            <a:r>
              <a:rPr lang="fr-FR" b="1" dirty="0"/>
              <a:t>L’ITIE</a:t>
            </a:r>
            <a:r>
              <a:rPr lang="fr-FR" dirty="0"/>
              <a:t> a orienté les </a:t>
            </a:r>
            <a:r>
              <a:rPr lang="fr-FR" b="1" dirty="0"/>
              <a:t>changements</a:t>
            </a:r>
            <a:r>
              <a:rPr lang="fr-FR" dirty="0"/>
              <a:t> </a:t>
            </a:r>
            <a:r>
              <a:rPr lang="fr-FR" b="1" dirty="0"/>
              <a:t>dans les pratiques ou les politiques </a:t>
            </a:r>
            <a:r>
              <a:rPr lang="fr-FR" dirty="0"/>
              <a:t>du secteur extractif.</a:t>
            </a:r>
          </a:p>
        </p:txBody>
      </p:sp>
      <p:sp>
        <p:nvSpPr>
          <p:cNvPr id="4" name="TextBox 3">
            <a:extLst>
              <a:ext uri="{FF2B5EF4-FFF2-40B4-BE49-F238E27FC236}">
                <a16:creationId xmlns:a16="http://schemas.microsoft.com/office/drawing/2014/main" id="{18B8377D-7A61-4816-974D-FCED510BCBB1}"/>
              </a:ext>
            </a:extLst>
          </p:cNvPr>
          <p:cNvSpPr txBox="1"/>
          <p:nvPr/>
        </p:nvSpPr>
        <p:spPr>
          <a:xfrm>
            <a:off x="9355016" y="2461303"/>
            <a:ext cx="2193550" cy="369332"/>
          </a:xfrm>
          <a:prstGeom prst="rect">
            <a:avLst/>
          </a:prstGeom>
          <a:noFill/>
        </p:spPr>
        <p:txBody>
          <a:bodyPr wrap="square" rtlCol="0">
            <a:spAutoFit/>
          </a:bodyPr>
          <a:lstStyle/>
          <a:p>
            <a:r>
              <a:rPr lang="nb-NO"/>
              <a:t>0 / + 0,5 / + 1 point</a:t>
            </a:r>
            <a:endParaRPr lang="fr-FR"/>
          </a:p>
        </p:txBody>
      </p:sp>
      <p:sp>
        <p:nvSpPr>
          <p:cNvPr id="5" name="TextBox 4">
            <a:extLst>
              <a:ext uri="{FF2B5EF4-FFF2-40B4-BE49-F238E27FC236}">
                <a16:creationId xmlns:a16="http://schemas.microsoft.com/office/drawing/2014/main" id="{791374B5-0F8A-4D53-8572-BCA0CD404200}"/>
              </a:ext>
            </a:extLst>
          </p:cNvPr>
          <p:cNvSpPr txBox="1"/>
          <p:nvPr/>
        </p:nvSpPr>
        <p:spPr>
          <a:xfrm>
            <a:off x="9355015" y="3103098"/>
            <a:ext cx="2193550" cy="369332"/>
          </a:xfrm>
          <a:prstGeom prst="rect">
            <a:avLst/>
          </a:prstGeom>
          <a:noFill/>
        </p:spPr>
        <p:txBody>
          <a:bodyPr wrap="square" rtlCol="0">
            <a:spAutoFit/>
          </a:bodyPr>
          <a:lstStyle/>
          <a:p>
            <a:r>
              <a:rPr lang="nb-NO"/>
              <a:t>0 / + 0,5 / + 1 point</a:t>
            </a:r>
            <a:endParaRPr lang="fr-FR"/>
          </a:p>
        </p:txBody>
      </p:sp>
      <p:sp>
        <p:nvSpPr>
          <p:cNvPr id="6" name="TextBox 5">
            <a:extLst>
              <a:ext uri="{FF2B5EF4-FFF2-40B4-BE49-F238E27FC236}">
                <a16:creationId xmlns:a16="http://schemas.microsoft.com/office/drawing/2014/main" id="{0B1EACE7-84F1-41EA-8DB0-A50E7E8D14E0}"/>
              </a:ext>
            </a:extLst>
          </p:cNvPr>
          <p:cNvSpPr txBox="1"/>
          <p:nvPr/>
        </p:nvSpPr>
        <p:spPr>
          <a:xfrm>
            <a:off x="9355016" y="3794612"/>
            <a:ext cx="2193550" cy="369332"/>
          </a:xfrm>
          <a:prstGeom prst="rect">
            <a:avLst/>
          </a:prstGeom>
          <a:noFill/>
        </p:spPr>
        <p:txBody>
          <a:bodyPr wrap="square" rtlCol="0">
            <a:spAutoFit/>
          </a:bodyPr>
          <a:lstStyle/>
          <a:p>
            <a:r>
              <a:rPr lang="nb-NO"/>
              <a:t>0 / + 0,5 / + 1 point</a:t>
            </a:r>
            <a:endParaRPr lang="fr-FR"/>
          </a:p>
        </p:txBody>
      </p:sp>
      <p:sp>
        <p:nvSpPr>
          <p:cNvPr id="7" name="TextBox 6">
            <a:extLst>
              <a:ext uri="{FF2B5EF4-FFF2-40B4-BE49-F238E27FC236}">
                <a16:creationId xmlns:a16="http://schemas.microsoft.com/office/drawing/2014/main" id="{2B848A8B-A71B-41D1-BB46-FE37B9197F92}"/>
              </a:ext>
            </a:extLst>
          </p:cNvPr>
          <p:cNvSpPr txBox="1"/>
          <p:nvPr/>
        </p:nvSpPr>
        <p:spPr>
          <a:xfrm>
            <a:off x="9355016" y="4486126"/>
            <a:ext cx="2193550" cy="369332"/>
          </a:xfrm>
          <a:prstGeom prst="rect">
            <a:avLst/>
          </a:prstGeom>
          <a:noFill/>
        </p:spPr>
        <p:txBody>
          <a:bodyPr wrap="square" rtlCol="0">
            <a:spAutoFit/>
          </a:bodyPr>
          <a:lstStyle/>
          <a:p>
            <a:r>
              <a:rPr lang="nb-NO"/>
              <a:t>0 / + 0,5 / + 1 point</a:t>
            </a:r>
            <a:endParaRPr lang="fr-FR"/>
          </a:p>
        </p:txBody>
      </p:sp>
      <p:sp>
        <p:nvSpPr>
          <p:cNvPr id="8" name="TextBox 7">
            <a:extLst>
              <a:ext uri="{FF2B5EF4-FFF2-40B4-BE49-F238E27FC236}">
                <a16:creationId xmlns:a16="http://schemas.microsoft.com/office/drawing/2014/main" id="{B4F90600-93C5-4E79-B0C6-5980EB79447D}"/>
              </a:ext>
            </a:extLst>
          </p:cNvPr>
          <p:cNvSpPr txBox="1"/>
          <p:nvPr/>
        </p:nvSpPr>
        <p:spPr>
          <a:xfrm>
            <a:off x="9355015" y="5041186"/>
            <a:ext cx="2193550" cy="369332"/>
          </a:xfrm>
          <a:prstGeom prst="rect">
            <a:avLst/>
          </a:prstGeom>
          <a:noFill/>
        </p:spPr>
        <p:txBody>
          <a:bodyPr wrap="square" rtlCol="0">
            <a:spAutoFit/>
          </a:bodyPr>
          <a:lstStyle/>
          <a:p>
            <a:r>
              <a:rPr lang="nb-NO"/>
              <a:t>0 / + 0,5 / + 1 point</a:t>
            </a:r>
            <a:endParaRPr lang="fr-FR"/>
          </a:p>
        </p:txBody>
      </p:sp>
      <p:cxnSp>
        <p:nvCxnSpPr>
          <p:cNvPr id="10" name="Straight Connector 9">
            <a:extLst>
              <a:ext uri="{FF2B5EF4-FFF2-40B4-BE49-F238E27FC236}">
                <a16:creationId xmlns:a16="http://schemas.microsoft.com/office/drawing/2014/main" id="{61AB79BF-CBF7-4082-9DC2-4DFB5F144190}"/>
              </a:ext>
            </a:extLst>
          </p:cNvPr>
          <p:cNvCxnSpPr/>
          <p:nvPr/>
        </p:nvCxnSpPr>
        <p:spPr>
          <a:xfrm>
            <a:off x="9241464" y="5613008"/>
            <a:ext cx="230710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5EDC3CA-9D9E-49F1-8312-C1108EC0802F}"/>
              </a:ext>
            </a:extLst>
          </p:cNvPr>
          <p:cNvSpPr txBox="1"/>
          <p:nvPr/>
        </p:nvSpPr>
        <p:spPr>
          <a:xfrm>
            <a:off x="7624689" y="5815499"/>
            <a:ext cx="3923877" cy="369332"/>
          </a:xfrm>
          <a:prstGeom prst="rect">
            <a:avLst/>
          </a:prstGeom>
          <a:noFill/>
        </p:spPr>
        <p:txBody>
          <a:bodyPr wrap="square" rtlCol="0">
            <a:spAutoFit/>
          </a:bodyPr>
          <a:lstStyle/>
          <a:p>
            <a:pPr algn="r"/>
            <a:r>
              <a:rPr lang="nb-NO"/>
              <a:t>Jusqu’à 5 points supplémentaires</a:t>
            </a:r>
            <a:endParaRPr lang="fr-FR"/>
          </a:p>
        </p:txBody>
      </p:sp>
    </p:spTree>
    <p:extLst>
      <p:ext uri="{BB962C8B-B14F-4D97-AF65-F5344CB8AC3E}">
        <p14:creationId xmlns:p14="http://schemas.microsoft.com/office/powerpoint/2010/main" val="3736546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C72E-E8DB-4505-BC22-D24774A3308B}"/>
              </a:ext>
            </a:extLst>
          </p:cNvPr>
          <p:cNvSpPr>
            <a:spLocks noGrp="1"/>
          </p:cNvSpPr>
          <p:nvPr>
            <p:ph type="title"/>
          </p:nvPr>
        </p:nvSpPr>
        <p:spPr/>
        <p:txBody>
          <a:bodyPr/>
          <a:lstStyle/>
          <a:p>
            <a:endParaRPr lang="fr-FR"/>
          </a:p>
        </p:txBody>
      </p:sp>
      <p:sp>
        <p:nvSpPr>
          <p:cNvPr id="10" name="Speech Bubble: Rectangle 9">
            <a:extLst>
              <a:ext uri="{FF2B5EF4-FFF2-40B4-BE49-F238E27FC236}">
                <a16:creationId xmlns:a16="http://schemas.microsoft.com/office/drawing/2014/main" id="{14A21FC9-A9F9-4120-A6A7-EEC18870D887}"/>
              </a:ext>
            </a:extLst>
          </p:cNvPr>
          <p:cNvSpPr/>
          <p:nvPr/>
        </p:nvSpPr>
        <p:spPr>
          <a:xfrm>
            <a:off x="8433225" y="93187"/>
            <a:ext cx="3115340" cy="1893555"/>
          </a:xfrm>
          <a:prstGeom prst="wedgeRectCallout">
            <a:avLst>
              <a:gd name="adj1" fmla="val -80219"/>
              <a:gd name="adj2" fmla="val 48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solidFill>
                  <a:schemeClr val="tx1"/>
                </a:solidFill>
              </a:rPr>
              <a:t>A titre d’illustration</a:t>
            </a:r>
            <a:endParaRPr lang="fr-FR" sz="2800" dirty="0">
              <a:solidFill>
                <a:schemeClr val="tx1"/>
              </a:solidFill>
            </a:endParaRPr>
          </a:p>
        </p:txBody>
      </p:sp>
      <p:sp>
        <p:nvSpPr>
          <p:cNvPr id="4" name="Content Placeholder 3">
            <a:extLst>
              <a:ext uri="{FF2B5EF4-FFF2-40B4-BE49-F238E27FC236}">
                <a16:creationId xmlns:a16="http://schemas.microsoft.com/office/drawing/2014/main" id="{6D3DE762-18CB-42F9-A159-6D669E591B93}"/>
              </a:ext>
            </a:extLst>
          </p:cNvPr>
          <p:cNvSpPr>
            <a:spLocks noGrp="1"/>
          </p:cNvSpPr>
          <p:nvPr>
            <p:ph idx="1"/>
          </p:nvPr>
        </p:nvSpPr>
        <p:spPr/>
        <p:txBody>
          <a:bodyPr/>
          <a:lstStyle/>
          <a:p>
            <a:endParaRPr lang="fr-FR" dirty="0"/>
          </a:p>
        </p:txBody>
      </p:sp>
      <p:pic>
        <p:nvPicPr>
          <p:cNvPr id="8" name="Picture 7">
            <a:extLst>
              <a:ext uri="{FF2B5EF4-FFF2-40B4-BE49-F238E27FC236}">
                <a16:creationId xmlns:a16="http://schemas.microsoft.com/office/drawing/2014/main" id="{327CBC08-4696-444B-B021-5282BF79592E}"/>
              </a:ext>
            </a:extLst>
          </p:cNvPr>
          <p:cNvPicPr>
            <a:picLocks noChangeAspect="1"/>
          </p:cNvPicPr>
          <p:nvPr/>
        </p:nvPicPr>
        <p:blipFill>
          <a:blip r:embed="rId3"/>
          <a:stretch>
            <a:fillRect/>
          </a:stretch>
        </p:blipFill>
        <p:spPr>
          <a:xfrm>
            <a:off x="0" y="247939"/>
            <a:ext cx="6470969" cy="4594171"/>
          </a:xfrm>
          <a:prstGeom prst="rect">
            <a:avLst/>
          </a:prstGeom>
        </p:spPr>
      </p:pic>
      <p:pic>
        <p:nvPicPr>
          <p:cNvPr id="9" name="Picture 8">
            <a:extLst>
              <a:ext uri="{FF2B5EF4-FFF2-40B4-BE49-F238E27FC236}">
                <a16:creationId xmlns:a16="http://schemas.microsoft.com/office/drawing/2014/main" id="{49A2957B-CAC9-4CFD-83CD-578C00BFBEDF}"/>
              </a:ext>
            </a:extLst>
          </p:cNvPr>
          <p:cNvPicPr>
            <a:picLocks noChangeAspect="1"/>
          </p:cNvPicPr>
          <p:nvPr/>
        </p:nvPicPr>
        <p:blipFill>
          <a:blip r:embed="rId4"/>
          <a:stretch>
            <a:fillRect/>
          </a:stretch>
        </p:blipFill>
        <p:spPr>
          <a:xfrm>
            <a:off x="6146800" y="2594969"/>
            <a:ext cx="6027840" cy="4133183"/>
          </a:xfrm>
          <a:prstGeom prst="rect">
            <a:avLst/>
          </a:prstGeom>
        </p:spPr>
      </p:pic>
    </p:spTree>
    <p:extLst>
      <p:ext uri="{BB962C8B-B14F-4D97-AF65-F5344CB8AC3E}">
        <p14:creationId xmlns:p14="http://schemas.microsoft.com/office/powerpoint/2010/main" val="136749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08A5-4E22-6349-B535-1C8C09AB60E5}"/>
              </a:ext>
            </a:extLst>
          </p:cNvPr>
          <p:cNvSpPr>
            <a:spLocks noGrp="1"/>
          </p:cNvSpPr>
          <p:nvPr>
            <p:ph type="title"/>
          </p:nvPr>
        </p:nvSpPr>
        <p:spPr/>
        <p:txBody>
          <a:bodyPr/>
          <a:lstStyle/>
          <a:p>
            <a:r>
              <a:rPr lang="en-GB" b="0" err="1"/>
              <a:t>Conséquences</a:t>
            </a:r>
            <a:r>
              <a:rPr lang="en-GB" b="0"/>
              <a:t> de la </a:t>
            </a:r>
            <a:r>
              <a:rPr lang="nb-NO" err="1"/>
              <a:t>Validation</a:t>
            </a:r>
            <a:endParaRPr lang="nb-NO"/>
          </a:p>
        </p:txBody>
      </p:sp>
      <p:grpSp>
        <p:nvGrpSpPr>
          <p:cNvPr id="7" name="Group 6">
            <a:extLst>
              <a:ext uri="{FF2B5EF4-FFF2-40B4-BE49-F238E27FC236}">
                <a16:creationId xmlns:a16="http://schemas.microsoft.com/office/drawing/2014/main" id="{A4EF64E4-D9ED-504F-A144-BA318ADB8C7E}"/>
              </a:ext>
            </a:extLst>
          </p:cNvPr>
          <p:cNvGrpSpPr/>
          <p:nvPr/>
        </p:nvGrpSpPr>
        <p:grpSpPr>
          <a:xfrm>
            <a:off x="761951" y="2113105"/>
            <a:ext cx="1365504" cy="1349864"/>
            <a:chOff x="7068168" y="2374539"/>
            <a:chExt cx="1365504" cy="1349864"/>
          </a:xfrm>
        </p:grpSpPr>
        <p:sp>
          <p:nvSpPr>
            <p:cNvPr id="8" name="Block Arc 7">
              <a:extLst>
                <a:ext uri="{FF2B5EF4-FFF2-40B4-BE49-F238E27FC236}">
                  <a16:creationId xmlns:a16="http://schemas.microsoft.com/office/drawing/2014/main" id="{81990B2D-24D7-354F-9B1D-DEB4C7CB0CA4}"/>
                </a:ext>
              </a:extLst>
            </p:cNvPr>
            <p:cNvSpPr/>
            <p:nvPr/>
          </p:nvSpPr>
          <p:spPr>
            <a:xfrm flipH="1">
              <a:off x="7120983" y="2374539"/>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Block Arc 8">
              <a:extLst>
                <a:ext uri="{FF2B5EF4-FFF2-40B4-BE49-F238E27FC236}">
                  <a16:creationId xmlns:a16="http://schemas.microsoft.com/office/drawing/2014/main" id="{9F9B4BAA-63DA-2A4D-967A-58C15BCC25B4}"/>
                </a:ext>
              </a:extLst>
            </p:cNvPr>
            <p:cNvSpPr/>
            <p:nvPr/>
          </p:nvSpPr>
          <p:spPr>
            <a:xfrm flipH="1">
              <a:off x="7120985" y="2374539"/>
              <a:ext cx="1259870" cy="1259870"/>
            </a:xfrm>
            <a:prstGeom prst="blockArc">
              <a:avLst>
                <a:gd name="adj1" fmla="val 14074004"/>
                <a:gd name="adj2" fmla="val 0"/>
                <a:gd name="adj3" fmla="val 20792"/>
              </a:avLst>
            </a:prstGeom>
            <a:solidFill>
              <a:srgbClr val="89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47326C97-E551-7F47-9E11-5C7779B1EC4D}"/>
                </a:ext>
              </a:extLst>
            </p:cNvPr>
            <p:cNvSpPr txBox="1"/>
            <p:nvPr/>
          </p:nvSpPr>
          <p:spPr>
            <a:xfrm>
              <a:off x="7068168" y="3170405"/>
              <a:ext cx="1365504" cy="553998"/>
            </a:xfrm>
            <a:prstGeom prst="rect">
              <a:avLst/>
            </a:prstGeom>
            <a:noFill/>
          </p:spPr>
          <p:txBody>
            <a:bodyPr wrap="square" rtlCol="0">
              <a:spAutoFit/>
            </a:bodyPr>
            <a:lstStyle/>
            <a:p>
              <a:pPr algn="ctr"/>
              <a:r>
                <a:rPr lang="en-GB" sz="1600" b="1"/>
                <a:t>Score global</a:t>
              </a:r>
              <a:r>
                <a:rPr lang="en-GB" sz="1400">
                  <a:solidFill>
                    <a:srgbClr val="424242"/>
                  </a:solidFill>
                </a:rPr>
                <a:t> ≥ 50</a:t>
              </a:r>
            </a:p>
          </p:txBody>
        </p:sp>
      </p:grpSp>
      <p:grpSp>
        <p:nvGrpSpPr>
          <p:cNvPr id="11" name="Group 10">
            <a:extLst>
              <a:ext uri="{FF2B5EF4-FFF2-40B4-BE49-F238E27FC236}">
                <a16:creationId xmlns:a16="http://schemas.microsoft.com/office/drawing/2014/main" id="{A4B94192-7135-354B-8AE9-954A75E59D06}"/>
              </a:ext>
            </a:extLst>
          </p:cNvPr>
          <p:cNvGrpSpPr/>
          <p:nvPr/>
        </p:nvGrpSpPr>
        <p:grpSpPr>
          <a:xfrm>
            <a:off x="761949" y="4217716"/>
            <a:ext cx="1365504" cy="1349864"/>
            <a:chOff x="4125036" y="2374539"/>
            <a:chExt cx="1365504" cy="1349864"/>
          </a:xfrm>
        </p:grpSpPr>
        <p:sp>
          <p:nvSpPr>
            <p:cNvPr id="12" name="TextBox 11">
              <a:extLst>
                <a:ext uri="{FF2B5EF4-FFF2-40B4-BE49-F238E27FC236}">
                  <a16:creationId xmlns:a16="http://schemas.microsoft.com/office/drawing/2014/main" id="{B8485A05-68E3-0E4B-8B96-8AF476CEAA17}"/>
                </a:ext>
              </a:extLst>
            </p:cNvPr>
            <p:cNvSpPr txBox="1"/>
            <p:nvPr/>
          </p:nvSpPr>
          <p:spPr>
            <a:xfrm>
              <a:off x="4125036" y="3170405"/>
              <a:ext cx="1365504" cy="553998"/>
            </a:xfrm>
            <a:prstGeom prst="rect">
              <a:avLst/>
            </a:prstGeom>
            <a:noFill/>
          </p:spPr>
          <p:txBody>
            <a:bodyPr wrap="square" rtlCol="0">
              <a:spAutoFit/>
            </a:bodyPr>
            <a:lstStyle/>
            <a:p>
              <a:pPr algn="ctr"/>
              <a:r>
                <a:rPr lang="en-GB" sz="1600" b="1"/>
                <a:t>Score global</a:t>
              </a:r>
              <a:br>
                <a:rPr lang="en-GB" sz="1600" b="1"/>
              </a:br>
              <a:r>
                <a:rPr lang="en-GB" sz="1400">
                  <a:solidFill>
                    <a:srgbClr val="424242"/>
                  </a:solidFill>
                </a:rPr>
                <a:t>&lt; 50</a:t>
              </a:r>
            </a:p>
          </p:txBody>
        </p:sp>
        <p:grpSp>
          <p:nvGrpSpPr>
            <p:cNvPr id="13" name="Group 12">
              <a:extLst>
                <a:ext uri="{FF2B5EF4-FFF2-40B4-BE49-F238E27FC236}">
                  <a16:creationId xmlns:a16="http://schemas.microsoft.com/office/drawing/2014/main" id="{BCA3B1CB-E991-5345-B82C-2FEDEEA128A3}"/>
                </a:ext>
              </a:extLst>
            </p:cNvPr>
            <p:cNvGrpSpPr/>
            <p:nvPr/>
          </p:nvGrpSpPr>
          <p:grpSpPr>
            <a:xfrm>
              <a:off x="4177853" y="2374539"/>
              <a:ext cx="1259876" cy="1259870"/>
              <a:chOff x="4177853" y="2374539"/>
              <a:chExt cx="1259876" cy="1259870"/>
            </a:xfrm>
          </p:grpSpPr>
          <p:sp>
            <p:nvSpPr>
              <p:cNvPr id="14" name="Block Arc 13">
                <a:extLst>
                  <a:ext uri="{FF2B5EF4-FFF2-40B4-BE49-F238E27FC236}">
                    <a16:creationId xmlns:a16="http://schemas.microsoft.com/office/drawing/2014/main" id="{F46C3F83-CA9D-7A49-AC5B-BDAD1DCC56A1}"/>
                  </a:ext>
                </a:extLst>
              </p:cNvPr>
              <p:cNvSpPr/>
              <p:nvPr/>
            </p:nvSpPr>
            <p:spPr>
              <a:xfrm flipH="1">
                <a:off x="4177853" y="2374539"/>
                <a:ext cx="1259870" cy="1259870"/>
              </a:xfrm>
              <a:prstGeom prst="blockArc">
                <a:avLst>
                  <a:gd name="adj1" fmla="val 10787830"/>
                  <a:gd name="adj2" fmla="val 0"/>
                  <a:gd name="adj3" fmla="val 20792"/>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Block Arc 14">
                <a:extLst>
                  <a:ext uri="{FF2B5EF4-FFF2-40B4-BE49-F238E27FC236}">
                    <a16:creationId xmlns:a16="http://schemas.microsoft.com/office/drawing/2014/main" id="{1D99CCE1-E9C0-9949-9976-60AB3DDCB71B}"/>
                  </a:ext>
                </a:extLst>
              </p:cNvPr>
              <p:cNvSpPr/>
              <p:nvPr/>
            </p:nvSpPr>
            <p:spPr>
              <a:xfrm flipH="1">
                <a:off x="4177859" y="2374539"/>
                <a:ext cx="1259870" cy="1259870"/>
              </a:xfrm>
              <a:prstGeom prst="blockArc">
                <a:avLst>
                  <a:gd name="adj1" fmla="val 18893693"/>
                  <a:gd name="adj2" fmla="val 0"/>
                  <a:gd name="adj3" fmla="val 2079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sp>
        <p:nvSpPr>
          <p:cNvPr id="27" name="TextBox 26">
            <a:extLst>
              <a:ext uri="{FF2B5EF4-FFF2-40B4-BE49-F238E27FC236}">
                <a16:creationId xmlns:a16="http://schemas.microsoft.com/office/drawing/2014/main" id="{03C5F661-912F-EC49-92BB-BCFAE662EB90}"/>
              </a:ext>
            </a:extLst>
          </p:cNvPr>
          <p:cNvSpPr txBox="1"/>
          <p:nvPr/>
        </p:nvSpPr>
        <p:spPr>
          <a:xfrm>
            <a:off x="1979206" y="6065331"/>
            <a:ext cx="1980832" cy="338554"/>
          </a:xfrm>
          <a:prstGeom prst="rect">
            <a:avLst/>
          </a:prstGeom>
          <a:noFill/>
        </p:spPr>
        <p:txBody>
          <a:bodyPr wrap="square" rtlCol="0">
            <a:spAutoFit/>
          </a:bodyPr>
          <a:lstStyle/>
          <a:p>
            <a:pPr algn="ctr"/>
            <a:r>
              <a:rPr lang="en-GB" sz="1600" b="1"/>
              <a:t>Première Validation​</a:t>
            </a:r>
          </a:p>
        </p:txBody>
      </p:sp>
      <p:sp>
        <p:nvSpPr>
          <p:cNvPr id="28" name="TextBox 27">
            <a:extLst>
              <a:ext uri="{FF2B5EF4-FFF2-40B4-BE49-F238E27FC236}">
                <a16:creationId xmlns:a16="http://schemas.microsoft.com/office/drawing/2014/main" id="{2D24F290-BA7A-B24D-9CAB-E8749762F304}"/>
              </a:ext>
            </a:extLst>
          </p:cNvPr>
          <p:cNvSpPr txBox="1"/>
          <p:nvPr/>
        </p:nvSpPr>
        <p:spPr>
          <a:xfrm>
            <a:off x="6956725" y="6065331"/>
            <a:ext cx="3012940" cy="338554"/>
          </a:xfrm>
          <a:prstGeom prst="rect">
            <a:avLst/>
          </a:prstGeom>
          <a:noFill/>
        </p:spPr>
        <p:txBody>
          <a:bodyPr wrap="square" rtlCol="0">
            <a:spAutoFit/>
          </a:bodyPr>
          <a:lstStyle/>
          <a:p>
            <a:pPr algn="ctr"/>
            <a:r>
              <a:rPr lang="en-GB" sz="1600" b="1"/>
              <a:t>Validations </a:t>
            </a:r>
            <a:r>
              <a:rPr lang="en-GB" sz="1600" b="1" err="1"/>
              <a:t>suivantes</a:t>
            </a:r>
            <a:r>
              <a:rPr lang="en-GB" sz="1600" b="1"/>
              <a:t>​</a:t>
            </a:r>
          </a:p>
        </p:txBody>
      </p:sp>
      <p:grpSp>
        <p:nvGrpSpPr>
          <p:cNvPr id="83" name="Group 82">
            <a:extLst>
              <a:ext uri="{FF2B5EF4-FFF2-40B4-BE49-F238E27FC236}">
                <a16:creationId xmlns:a16="http://schemas.microsoft.com/office/drawing/2014/main" id="{22809E22-6AFC-8947-BD60-98B8C97DE7F2}"/>
              </a:ext>
            </a:extLst>
          </p:cNvPr>
          <p:cNvGrpSpPr/>
          <p:nvPr/>
        </p:nvGrpSpPr>
        <p:grpSpPr>
          <a:xfrm>
            <a:off x="2405384" y="2113100"/>
            <a:ext cx="2407888" cy="1200328"/>
            <a:chOff x="2336372" y="2526427"/>
            <a:chExt cx="2407888" cy="565140"/>
          </a:xfrm>
        </p:grpSpPr>
        <p:sp>
          <p:nvSpPr>
            <p:cNvPr id="16" name="TextBox 15">
              <a:extLst>
                <a:ext uri="{FF2B5EF4-FFF2-40B4-BE49-F238E27FC236}">
                  <a16:creationId xmlns:a16="http://schemas.microsoft.com/office/drawing/2014/main" id="{5B398D1E-355C-D644-BBAB-A10A2AAB8D72}"/>
                </a:ext>
              </a:extLst>
            </p:cNvPr>
            <p:cNvSpPr txBox="1"/>
            <p:nvPr/>
          </p:nvSpPr>
          <p:spPr>
            <a:xfrm>
              <a:off x="2900609" y="2526427"/>
              <a:ext cx="1843651" cy="565140"/>
            </a:xfrm>
            <a:prstGeom prst="rect">
              <a:avLst/>
            </a:prstGeom>
            <a:noFill/>
          </p:spPr>
          <p:txBody>
            <a:bodyPr wrap="square" rtlCol="0">
              <a:spAutoFit/>
            </a:bodyPr>
            <a:lstStyle/>
            <a:p>
              <a:r>
                <a:rPr lang="en-GB" i="1" dirty="0" err="1">
                  <a:solidFill>
                    <a:srgbClr val="424242"/>
                  </a:solidFill>
                </a:rPr>
                <a:t>Prochaine</a:t>
              </a:r>
              <a:r>
                <a:rPr lang="en-GB" i="1" dirty="0">
                  <a:solidFill>
                    <a:srgbClr val="424242"/>
                  </a:solidFill>
                </a:rPr>
                <a:t> Validation dans ​12 à 36 </a:t>
              </a:r>
              <a:r>
                <a:rPr lang="en-GB" i="1" dirty="0" err="1">
                  <a:solidFill>
                    <a:srgbClr val="424242"/>
                  </a:solidFill>
                </a:rPr>
                <a:t>mois</a:t>
              </a:r>
              <a:r>
                <a:rPr lang="en-GB" i="1" dirty="0">
                  <a:solidFill>
                    <a:srgbClr val="424242"/>
                  </a:solidFill>
                </a:rPr>
                <a:t>​</a:t>
              </a:r>
              <a:endParaRPr lang="en-GB" sz="2000" i="1" dirty="0">
                <a:solidFill>
                  <a:srgbClr val="424242"/>
                </a:solidFill>
              </a:endParaRPr>
            </a:p>
          </p:txBody>
        </p:sp>
        <p:cxnSp>
          <p:nvCxnSpPr>
            <p:cNvPr id="4" name="Straight Connector 3">
              <a:extLst>
                <a:ext uri="{FF2B5EF4-FFF2-40B4-BE49-F238E27FC236}">
                  <a16:creationId xmlns:a16="http://schemas.microsoft.com/office/drawing/2014/main" id="{44F2E305-3FD1-D34E-9D31-24C16F0FED7D}"/>
                </a:ext>
              </a:extLst>
            </p:cNvPr>
            <p:cNvCxnSpPr>
              <a:cxnSpLocks/>
            </p:cNvCxnSpPr>
            <p:nvPr/>
          </p:nvCxnSpPr>
          <p:spPr>
            <a:xfrm>
              <a:off x="2336372" y="2788037"/>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56BA913B-F0B5-2D46-A6D6-54E21577CF08}"/>
              </a:ext>
            </a:extLst>
          </p:cNvPr>
          <p:cNvGrpSpPr/>
          <p:nvPr/>
        </p:nvGrpSpPr>
        <p:grpSpPr>
          <a:xfrm>
            <a:off x="2380262" y="3727300"/>
            <a:ext cx="2874178" cy="1477328"/>
            <a:chOff x="2311250" y="4420370"/>
            <a:chExt cx="2874178" cy="855729"/>
          </a:xfrm>
        </p:grpSpPr>
        <p:sp>
          <p:nvSpPr>
            <p:cNvPr id="17" name="TextBox 16">
              <a:extLst>
                <a:ext uri="{FF2B5EF4-FFF2-40B4-BE49-F238E27FC236}">
                  <a16:creationId xmlns:a16="http://schemas.microsoft.com/office/drawing/2014/main" id="{2FBA6179-940C-5943-80E3-667A3261E695}"/>
                </a:ext>
              </a:extLst>
            </p:cNvPr>
            <p:cNvSpPr txBox="1"/>
            <p:nvPr/>
          </p:nvSpPr>
          <p:spPr>
            <a:xfrm>
              <a:off x="2900609" y="4420370"/>
              <a:ext cx="2284819" cy="855729"/>
            </a:xfrm>
            <a:prstGeom prst="rect">
              <a:avLst/>
            </a:prstGeom>
            <a:noFill/>
          </p:spPr>
          <p:txBody>
            <a:bodyPr wrap="square" rtlCol="0">
              <a:spAutoFit/>
            </a:bodyPr>
            <a:lstStyle/>
            <a:p>
              <a:r>
                <a:rPr lang="en-GB" b="1">
                  <a:solidFill>
                    <a:schemeClr val="accent5"/>
                  </a:solidFill>
                </a:rPr>
                <a:t>Le pays </a:t>
              </a:r>
              <a:r>
                <a:rPr lang="en-GB" b="1" err="1">
                  <a:solidFill>
                    <a:schemeClr val="accent5"/>
                  </a:solidFill>
                </a:rPr>
                <a:t>est</a:t>
              </a:r>
              <a:r>
                <a:rPr lang="en-GB" b="1">
                  <a:solidFill>
                    <a:schemeClr val="accent5"/>
                  </a:solidFill>
                </a:rPr>
                <a:t> </a:t>
              </a:r>
              <a:r>
                <a:rPr lang="en-GB" b="1" err="1">
                  <a:solidFill>
                    <a:schemeClr val="accent5"/>
                  </a:solidFill>
                </a:rPr>
                <a:t>temporairement</a:t>
              </a:r>
              <a:r>
                <a:rPr lang="en-GB" b="1">
                  <a:solidFill>
                    <a:schemeClr val="accent5"/>
                  </a:solidFill>
                </a:rPr>
                <a:t> </a:t>
              </a:r>
              <a:r>
                <a:rPr lang="en-GB" b="1" err="1">
                  <a:solidFill>
                    <a:schemeClr val="accent5"/>
                  </a:solidFill>
                </a:rPr>
                <a:t>suspendu</a:t>
              </a:r>
              <a:r>
                <a:rPr lang="en-GB" b="1">
                  <a:solidFill>
                    <a:schemeClr val="accent5"/>
                  </a:solidFill>
                </a:rPr>
                <a:t> </a:t>
              </a:r>
              <a:br>
                <a:rPr lang="en-GB" sz="2000" b="1">
                  <a:solidFill>
                    <a:schemeClr val="accent5"/>
                  </a:solidFill>
                </a:rPr>
              </a:br>
              <a:r>
                <a:rPr lang="en-GB" i="1" err="1">
                  <a:solidFill>
                    <a:srgbClr val="424242"/>
                  </a:solidFill>
                </a:rPr>
                <a:t>Prochaine</a:t>
              </a:r>
              <a:r>
                <a:rPr lang="en-GB" i="1">
                  <a:solidFill>
                    <a:srgbClr val="424242"/>
                  </a:solidFill>
                </a:rPr>
                <a:t> Validation dans ​12 </a:t>
              </a:r>
              <a:r>
                <a:rPr lang="en-GB" i="1" err="1">
                  <a:solidFill>
                    <a:srgbClr val="424242"/>
                  </a:solidFill>
                </a:rPr>
                <a:t>à</a:t>
              </a:r>
              <a:r>
                <a:rPr lang="en-GB" i="1">
                  <a:solidFill>
                    <a:srgbClr val="424242"/>
                  </a:solidFill>
                </a:rPr>
                <a:t> 24 </a:t>
              </a:r>
              <a:r>
                <a:rPr lang="en-GB" i="1" err="1">
                  <a:solidFill>
                    <a:srgbClr val="424242"/>
                  </a:solidFill>
                </a:rPr>
                <a:t>mois</a:t>
              </a:r>
              <a:r>
                <a:rPr lang="en-GB" i="1">
                  <a:solidFill>
                    <a:srgbClr val="424242"/>
                  </a:solidFill>
                </a:rPr>
                <a:t>​  </a:t>
              </a:r>
            </a:p>
          </p:txBody>
        </p:sp>
        <p:cxnSp>
          <p:nvCxnSpPr>
            <p:cNvPr id="29" name="Straight Connector 28">
              <a:extLst>
                <a:ext uri="{FF2B5EF4-FFF2-40B4-BE49-F238E27FC236}">
                  <a16:creationId xmlns:a16="http://schemas.microsoft.com/office/drawing/2014/main" id="{864D9D30-B98A-304D-8C31-5C25647069D0}"/>
                </a:ext>
              </a:extLst>
            </p:cNvPr>
            <p:cNvCxnSpPr>
              <a:cxnSpLocks/>
            </p:cNvCxnSpPr>
            <p:nvPr/>
          </p:nvCxnSpPr>
          <p:spPr>
            <a:xfrm>
              <a:off x="2311250" y="4892648"/>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B97788B7-43E4-0448-9B2A-3D7016B20C7E}"/>
              </a:ext>
            </a:extLst>
          </p:cNvPr>
          <p:cNvGrpSpPr/>
          <p:nvPr/>
        </p:nvGrpSpPr>
        <p:grpSpPr>
          <a:xfrm>
            <a:off x="4978206" y="2071851"/>
            <a:ext cx="6548314" cy="2099344"/>
            <a:chOff x="4909194" y="2071850"/>
            <a:chExt cx="6548314" cy="1636335"/>
          </a:xfrm>
        </p:grpSpPr>
        <p:grpSp>
          <p:nvGrpSpPr>
            <p:cNvPr id="39" name="Group 38">
              <a:extLst>
                <a:ext uri="{FF2B5EF4-FFF2-40B4-BE49-F238E27FC236}">
                  <a16:creationId xmlns:a16="http://schemas.microsoft.com/office/drawing/2014/main" id="{4C62219D-7AAF-DA4E-90B7-51599ED3355C}"/>
                </a:ext>
              </a:extLst>
            </p:cNvPr>
            <p:cNvGrpSpPr/>
            <p:nvPr/>
          </p:nvGrpSpPr>
          <p:grpSpPr>
            <a:xfrm>
              <a:off x="4909194" y="2489864"/>
              <a:ext cx="569495" cy="596346"/>
              <a:chOff x="5149517" y="2423752"/>
              <a:chExt cx="569495" cy="596346"/>
            </a:xfrm>
          </p:grpSpPr>
          <p:cxnSp>
            <p:nvCxnSpPr>
              <p:cNvPr id="30" name="Straight Connector 29">
                <a:extLst>
                  <a:ext uri="{FF2B5EF4-FFF2-40B4-BE49-F238E27FC236}">
                    <a16:creationId xmlns:a16="http://schemas.microsoft.com/office/drawing/2014/main" id="{F395A88A-5D30-1E4F-B004-38812ADB51A2}"/>
                  </a:ext>
                </a:extLst>
              </p:cNvPr>
              <p:cNvCxnSpPr>
                <a:cxnSpLocks/>
              </p:cNvCxnSpPr>
              <p:nvPr/>
            </p:nvCxnSpPr>
            <p:spPr>
              <a:xfrm>
                <a:off x="5149517" y="2721925"/>
                <a:ext cx="569495"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3C68F6-8246-2A42-B652-45E82EA19930}"/>
                  </a:ext>
                </a:extLst>
              </p:cNvPr>
              <p:cNvCxnSpPr>
                <a:cxnSpLocks/>
              </p:cNvCxnSpPr>
              <p:nvPr/>
            </p:nvCxnSpPr>
            <p:spPr>
              <a:xfrm flipV="1">
                <a:off x="5719012" y="2423752"/>
                <a:ext cx="0" cy="596346"/>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7583CB1F-5187-D04B-9EFD-4CBFC3A7B062}"/>
                </a:ext>
              </a:extLst>
            </p:cNvPr>
            <p:cNvGrpSpPr/>
            <p:nvPr/>
          </p:nvGrpSpPr>
          <p:grpSpPr>
            <a:xfrm>
              <a:off x="5747150" y="2071850"/>
              <a:ext cx="5668838" cy="540807"/>
              <a:chOff x="5747150" y="2071850"/>
              <a:chExt cx="5668838" cy="540807"/>
            </a:xfrm>
          </p:grpSpPr>
          <p:grpSp>
            <p:nvGrpSpPr>
              <p:cNvPr id="44" name="Group 43">
                <a:extLst>
                  <a:ext uri="{FF2B5EF4-FFF2-40B4-BE49-F238E27FC236}">
                    <a16:creationId xmlns:a16="http://schemas.microsoft.com/office/drawing/2014/main" id="{A905F3DE-21BF-A646-ACBA-596B8BDD3694}"/>
                  </a:ext>
                </a:extLst>
              </p:cNvPr>
              <p:cNvGrpSpPr/>
              <p:nvPr/>
            </p:nvGrpSpPr>
            <p:grpSpPr>
              <a:xfrm>
                <a:off x="5747150" y="2071850"/>
                <a:ext cx="5019900" cy="540807"/>
                <a:chOff x="5747150" y="2072798"/>
                <a:chExt cx="5019900" cy="540807"/>
              </a:xfrm>
            </p:grpSpPr>
            <p:sp>
              <p:nvSpPr>
                <p:cNvPr id="19" name="Pentagon 18">
                  <a:extLst>
                    <a:ext uri="{FF2B5EF4-FFF2-40B4-BE49-F238E27FC236}">
                      <a16:creationId xmlns:a16="http://schemas.microsoft.com/office/drawing/2014/main" id="{6E5BB85A-0EC6-3944-9AAB-8F3396B749D6}"/>
                    </a:ext>
                  </a:extLst>
                </p:cNvPr>
                <p:cNvSpPr/>
                <p:nvPr/>
              </p:nvSpPr>
              <p:spPr>
                <a:xfrm>
                  <a:off x="5747150" y="2072798"/>
                  <a:ext cx="1956942" cy="381827"/>
                </a:xfrm>
                <a:prstGeom prst="homePlate">
                  <a:avLst/>
                </a:prstGeom>
                <a:solidFill>
                  <a:srgbClr val="89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PROGRÈS</a:t>
                  </a:r>
                </a:p>
              </p:txBody>
            </p:sp>
            <p:sp>
              <p:nvSpPr>
                <p:cNvPr id="20" name="TextBox 19">
                  <a:extLst>
                    <a:ext uri="{FF2B5EF4-FFF2-40B4-BE49-F238E27FC236}">
                      <a16:creationId xmlns:a16="http://schemas.microsoft.com/office/drawing/2014/main" id="{A62D542F-5583-FE4B-9EC2-B04CECFA73F1}"/>
                    </a:ext>
                  </a:extLst>
                </p:cNvPr>
                <p:cNvSpPr txBox="1"/>
                <p:nvPr/>
              </p:nvSpPr>
              <p:spPr>
                <a:xfrm>
                  <a:off x="7869022" y="2109822"/>
                  <a:ext cx="2898028" cy="503783"/>
                </a:xfrm>
                <a:prstGeom prst="rect">
                  <a:avLst/>
                </a:prstGeom>
                <a:noFill/>
              </p:spPr>
              <p:txBody>
                <a:bodyPr wrap="square" rtlCol="0">
                  <a:spAutoFit/>
                </a:bodyPr>
                <a:lstStyle/>
                <a:p>
                  <a:r>
                    <a:rPr lang="en-GB" i="1" dirty="0" err="1">
                      <a:solidFill>
                        <a:srgbClr val="424242"/>
                      </a:solidFill>
                    </a:rPr>
                    <a:t>Prochaine</a:t>
                  </a:r>
                  <a:r>
                    <a:rPr lang="en-GB" i="1" dirty="0">
                      <a:solidFill>
                        <a:srgbClr val="424242"/>
                      </a:solidFill>
                    </a:rPr>
                    <a:t> Validation dans ​12 à 36 </a:t>
                  </a:r>
                  <a:r>
                    <a:rPr lang="en-GB" i="1" dirty="0" err="1">
                      <a:solidFill>
                        <a:srgbClr val="424242"/>
                      </a:solidFill>
                    </a:rPr>
                    <a:t>mois</a:t>
                  </a:r>
                  <a:r>
                    <a:rPr lang="en-GB" i="1" dirty="0">
                      <a:solidFill>
                        <a:srgbClr val="424242"/>
                      </a:solidFill>
                    </a:rPr>
                    <a:t>​</a:t>
                  </a:r>
                  <a:endParaRPr lang="en-GB" sz="2000" i="1" dirty="0">
                    <a:solidFill>
                      <a:srgbClr val="424242"/>
                    </a:solidFill>
                  </a:endParaRPr>
                </a:p>
              </p:txBody>
            </p:sp>
          </p:grpSp>
          <p:grpSp>
            <p:nvGrpSpPr>
              <p:cNvPr id="60" name="Group 59">
                <a:extLst>
                  <a:ext uri="{FF2B5EF4-FFF2-40B4-BE49-F238E27FC236}">
                    <a16:creationId xmlns:a16="http://schemas.microsoft.com/office/drawing/2014/main" id="{E9A0BC98-CFCB-2141-A817-FE4911EFD2C9}"/>
                  </a:ext>
                </a:extLst>
              </p:cNvPr>
              <p:cNvGrpSpPr/>
              <p:nvPr/>
            </p:nvGrpSpPr>
            <p:grpSpPr>
              <a:xfrm>
                <a:off x="10914692" y="2188524"/>
                <a:ext cx="501296" cy="200487"/>
                <a:chOff x="8017375" y="1292747"/>
                <a:chExt cx="501296" cy="200487"/>
              </a:xfrm>
            </p:grpSpPr>
            <p:cxnSp>
              <p:nvCxnSpPr>
                <p:cNvPr id="51" name="Straight Connector 50">
                  <a:extLst>
                    <a:ext uri="{FF2B5EF4-FFF2-40B4-BE49-F238E27FC236}">
                      <a16:creationId xmlns:a16="http://schemas.microsoft.com/office/drawing/2014/main" id="{66C34FE7-B2CE-0641-88C8-953C21CDA4B1}"/>
                    </a:ext>
                  </a:extLst>
                </p:cNvPr>
                <p:cNvCxnSpPr>
                  <a:cxnSpLocks/>
                </p:cNvCxnSpPr>
                <p:nvPr/>
              </p:nvCxnSpPr>
              <p:spPr>
                <a:xfrm>
                  <a:off x="8017375" y="1392991"/>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5AE95ED0-9489-CF4E-94B3-6938F972E041}"/>
                    </a:ext>
                  </a:extLst>
                </p:cNvPr>
                <p:cNvGrpSpPr/>
                <p:nvPr/>
              </p:nvGrpSpPr>
              <p:grpSpPr>
                <a:xfrm rot="18918799">
                  <a:off x="8318184" y="1292747"/>
                  <a:ext cx="200487" cy="200487"/>
                  <a:chOff x="9227457" y="1199762"/>
                  <a:chExt cx="200487" cy="200487"/>
                </a:xfrm>
              </p:grpSpPr>
              <p:cxnSp>
                <p:nvCxnSpPr>
                  <p:cNvPr id="54" name="Straight Connector 53">
                    <a:extLst>
                      <a:ext uri="{FF2B5EF4-FFF2-40B4-BE49-F238E27FC236}">
                        <a16:creationId xmlns:a16="http://schemas.microsoft.com/office/drawing/2014/main" id="{CA3F7407-2500-E24B-B396-8FCC219D0CA7}"/>
                      </a:ext>
                    </a:extLst>
                  </p:cNvPr>
                  <p:cNvCxnSpPr>
                    <a:cxnSpLocks/>
                  </p:cNvCxnSpPr>
                  <p:nvPr/>
                </p:nvCxnSpPr>
                <p:spPr>
                  <a:xfrm>
                    <a:off x="9227457" y="1392991"/>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95C6752-5E33-4642-BBBC-1AC0BA9CE7EF}"/>
                      </a:ext>
                    </a:extLst>
                  </p:cNvPr>
                  <p:cNvCxnSpPr>
                    <a:cxnSpLocks/>
                  </p:cNvCxnSpPr>
                  <p:nvPr/>
                </p:nvCxnSpPr>
                <p:spPr>
                  <a:xfrm rot="5400000">
                    <a:off x="9327700" y="1300006"/>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7458C206-8DCF-1F4F-AF17-C338C3439D9B}"/>
                </a:ext>
              </a:extLst>
            </p:cNvPr>
            <p:cNvGrpSpPr/>
            <p:nvPr/>
          </p:nvGrpSpPr>
          <p:grpSpPr>
            <a:xfrm>
              <a:off x="5747150" y="2772588"/>
              <a:ext cx="5710358" cy="935597"/>
              <a:chOff x="5747150" y="2772588"/>
              <a:chExt cx="5710358" cy="935597"/>
            </a:xfrm>
          </p:grpSpPr>
          <p:grpSp>
            <p:nvGrpSpPr>
              <p:cNvPr id="45" name="Group 44">
                <a:extLst>
                  <a:ext uri="{FF2B5EF4-FFF2-40B4-BE49-F238E27FC236}">
                    <a16:creationId xmlns:a16="http://schemas.microsoft.com/office/drawing/2014/main" id="{FF42BCB1-7F3F-724D-8AF6-BE085B3179D6}"/>
                  </a:ext>
                </a:extLst>
              </p:cNvPr>
              <p:cNvGrpSpPr/>
              <p:nvPr/>
            </p:nvGrpSpPr>
            <p:grpSpPr>
              <a:xfrm>
                <a:off x="5747150" y="2772588"/>
                <a:ext cx="5239717" cy="935597"/>
                <a:chOff x="5747150" y="2689128"/>
                <a:chExt cx="5239717" cy="935597"/>
              </a:xfrm>
            </p:grpSpPr>
            <p:sp>
              <p:nvSpPr>
                <p:cNvPr id="18" name="Pentagon 17">
                  <a:extLst>
                    <a:ext uri="{FF2B5EF4-FFF2-40B4-BE49-F238E27FC236}">
                      <a16:creationId xmlns:a16="http://schemas.microsoft.com/office/drawing/2014/main" id="{D6CBD6CF-B1C7-2346-95EF-29EF759FD9CA}"/>
                    </a:ext>
                  </a:extLst>
                </p:cNvPr>
                <p:cNvSpPr/>
                <p:nvPr/>
              </p:nvSpPr>
              <p:spPr>
                <a:xfrm>
                  <a:off x="5747150" y="2957179"/>
                  <a:ext cx="1956942" cy="381827"/>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AUCUN PROGRÈS</a:t>
                  </a:r>
                </a:p>
              </p:txBody>
            </p:sp>
            <p:sp>
              <p:nvSpPr>
                <p:cNvPr id="23" name="TextBox 22">
                  <a:extLst>
                    <a:ext uri="{FF2B5EF4-FFF2-40B4-BE49-F238E27FC236}">
                      <a16:creationId xmlns:a16="http://schemas.microsoft.com/office/drawing/2014/main" id="{80B5D6A1-6E5B-8148-9C9A-86DCD64DFBC5}"/>
                    </a:ext>
                  </a:extLst>
                </p:cNvPr>
                <p:cNvSpPr txBox="1"/>
                <p:nvPr/>
              </p:nvSpPr>
              <p:spPr>
                <a:xfrm>
                  <a:off x="7869021" y="2689128"/>
                  <a:ext cx="3117846" cy="935597"/>
                </a:xfrm>
                <a:prstGeom prst="rect">
                  <a:avLst/>
                </a:prstGeom>
                <a:noFill/>
              </p:spPr>
              <p:txBody>
                <a:bodyPr wrap="square" rtlCol="0">
                  <a:spAutoFit/>
                </a:bodyPr>
                <a:lstStyle/>
                <a:p>
                  <a:r>
                    <a:rPr lang="en-GB" b="1">
                      <a:solidFill>
                        <a:schemeClr val="accent5"/>
                      </a:solidFill>
                    </a:rPr>
                    <a:t>Le pays </a:t>
                  </a:r>
                  <a:r>
                    <a:rPr lang="en-GB" b="1" err="1">
                      <a:solidFill>
                        <a:schemeClr val="accent5"/>
                      </a:solidFill>
                    </a:rPr>
                    <a:t>est</a:t>
                  </a:r>
                  <a:r>
                    <a:rPr lang="en-GB" b="1">
                      <a:solidFill>
                        <a:schemeClr val="accent5"/>
                      </a:solidFill>
                    </a:rPr>
                    <a:t> </a:t>
                  </a:r>
                  <a:r>
                    <a:rPr lang="en-GB" b="1" err="1">
                      <a:solidFill>
                        <a:schemeClr val="accent5"/>
                      </a:solidFill>
                    </a:rPr>
                    <a:t>temporairement</a:t>
                  </a:r>
                  <a:r>
                    <a:rPr lang="en-GB" b="1">
                      <a:solidFill>
                        <a:schemeClr val="accent5"/>
                      </a:solidFill>
                    </a:rPr>
                    <a:t> </a:t>
                  </a:r>
                  <a:r>
                    <a:rPr lang="en-GB" b="1" err="1">
                      <a:solidFill>
                        <a:schemeClr val="accent5"/>
                      </a:solidFill>
                    </a:rPr>
                    <a:t>suspendu</a:t>
                  </a:r>
                  <a:br>
                    <a:rPr lang="en-GB" sz="2000" b="1">
                      <a:solidFill>
                        <a:schemeClr val="accent5"/>
                      </a:solidFill>
                    </a:rPr>
                  </a:br>
                  <a:r>
                    <a:rPr lang="en-GB" i="1" err="1">
                      <a:solidFill>
                        <a:srgbClr val="424242"/>
                      </a:solidFill>
                    </a:rPr>
                    <a:t>Prochaine</a:t>
                  </a:r>
                  <a:r>
                    <a:rPr lang="en-GB" i="1">
                      <a:solidFill>
                        <a:srgbClr val="424242"/>
                      </a:solidFill>
                    </a:rPr>
                    <a:t> Validation dans ​12 </a:t>
                  </a:r>
                  <a:r>
                    <a:rPr lang="en-GB" i="1" err="1">
                      <a:solidFill>
                        <a:srgbClr val="424242"/>
                      </a:solidFill>
                    </a:rPr>
                    <a:t>à</a:t>
                  </a:r>
                  <a:r>
                    <a:rPr lang="en-GB" i="1">
                      <a:solidFill>
                        <a:srgbClr val="424242"/>
                      </a:solidFill>
                    </a:rPr>
                    <a:t> 24 </a:t>
                  </a:r>
                  <a:r>
                    <a:rPr lang="en-GB" i="1" err="1">
                      <a:solidFill>
                        <a:srgbClr val="424242"/>
                      </a:solidFill>
                    </a:rPr>
                    <a:t>mois</a:t>
                  </a:r>
                  <a:r>
                    <a:rPr lang="en-GB" i="1">
                      <a:solidFill>
                        <a:srgbClr val="424242"/>
                      </a:solidFill>
                    </a:rPr>
                    <a:t>​  </a:t>
                  </a:r>
                </a:p>
              </p:txBody>
            </p:sp>
          </p:grpSp>
          <p:grpSp>
            <p:nvGrpSpPr>
              <p:cNvPr id="61" name="Group 60">
                <a:extLst>
                  <a:ext uri="{FF2B5EF4-FFF2-40B4-BE49-F238E27FC236}">
                    <a16:creationId xmlns:a16="http://schemas.microsoft.com/office/drawing/2014/main" id="{686ABAB9-F828-6041-8A65-8A369849D6C0}"/>
                  </a:ext>
                </a:extLst>
              </p:cNvPr>
              <p:cNvGrpSpPr/>
              <p:nvPr/>
            </p:nvGrpSpPr>
            <p:grpSpPr>
              <a:xfrm>
                <a:off x="10956212" y="3128541"/>
                <a:ext cx="501296" cy="200487"/>
                <a:chOff x="8017375" y="1292747"/>
                <a:chExt cx="501296" cy="200487"/>
              </a:xfrm>
            </p:grpSpPr>
            <p:cxnSp>
              <p:nvCxnSpPr>
                <p:cNvPr id="62" name="Straight Connector 61">
                  <a:extLst>
                    <a:ext uri="{FF2B5EF4-FFF2-40B4-BE49-F238E27FC236}">
                      <a16:creationId xmlns:a16="http://schemas.microsoft.com/office/drawing/2014/main" id="{10711A51-40FA-284A-A6C6-65EA0907BCD3}"/>
                    </a:ext>
                  </a:extLst>
                </p:cNvPr>
                <p:cNvCxnSpPr>
                  <a:cxnSpLocks/>
                </p:cNvCxnSpPr>
                <p:nvPr/>
              </p:nvCxnSpPr>
              <p:spPr>
                <a:xfrm>
                  <a:off x="8017375" y="1392991"/>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CD42D55C-ACA4-EC4E-82BB-73BE1C22257F}"/>
                    </a:ext>
                  </a:extLst>
                </p:cNvPr>
                <p:cNvGrpSpPr/>
                <p:nvPr/>
              </p:nvGrpSpPr>
              <p:grpSpPr>
                <a:xfrm rot="18918799">
                  <a:off x="8318184" y="1292747"/>
                  <a:ext cx="200487" cy="200487"/>
                  <a:chOff x="9227457" y="1199762"/>
                  <a:chExt cx="200487" cy="200487"/>
                </a:xfrm>
              </p:grpSpPr>
              <p:cxnSp>
                <p:nvCxnSpPr>
                  <p:cNvPr id="64" name="Straight Connector 63">
                    <a:extLst>
                      <a:ext uri="{FF2B5EF4-FFF2-40B4-BE49-F238E27FC236}">
                        <a16:creationId xmlns:a16="http://schemas.microsoft.com/office/drawing/2014/main" id="{E7DB4189-C1AC-F24C-812A-4224660C67EF}"/>
                      </a:ext>
                    </a:extLst>
                  </p:cNvPr>
                  <p:cNvCxnSpPr>
                    <a:cxnSpLocks/>
                  </p:cNvCxnSpPr>
                  <p:nvPr/>
                </p:nvCxnSpPr>
                <p:spPr>
                  <a:xfrm>
                    <a:off x="9227457" y="1392991"/>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43419CB-4527-5A47-BAB9-E6B7520A433E}"/>
                      </a:ext>
                    </a:extLst>
                  </p:cNvPr>
                  <p:cNvCxnSpPr>
                    <a:cxnSpLocks/>
                  </p:cNvCxnSpPr>
                  <p:nvPr/>
                </p:nvCxnSpPr>
                <p:spPr>
                  <a:xfrm rot="5400000">
                    <a:off x="9327700" y="1300006"/>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grpSp>
          </p:grpSp>
        </p:grpSp>
      </p:grpSp>
      <p:grpSp>
        <p:nvGrpSpPr>
          <p:cNvPr id="80" name="Group 79">
            <a:extLst>
              <a:ext uri="{FF2B5EF4-FFF2-40B4-BE49-F238E27FC236}">
                <a16:creationId xmlns:a16="http://schemas.microsoft.com/office/drawing/2014/main" id="{216D3653-4A50-2C4B-8052-C0BCF2B9E9CF}"/>
              </a:ext>
            </a:extLst>
          </p:cNvPr>
          <p:cNvGrpSpPr/>
          <p:nvPr/>
        </p:nvGrpSpPr>
        <p:grpSpPr>
          <a:xfrm>
            <a:off x="4978205" y="4259544"/>
            <a:ext cx="6548315" cy="1471240"/>
            <a:chOff x="4909193" y="4259544"/>
            <a:chExt cx="6548315" cy="1266208"/>
          </a:xfrm>
        </p:grpSpPr>
        <p:grpSp>
          <p:nvGrpSpPr>
            <p:cNvPr id="49" name="Group 48">
              <a:extLst>
                <a:ext uri="{FF2B5EF4-FFF2-40B4-BE49-F238E27FC236}">
                  <a16:creationId xmlns:a16="http://schemas.microsoft.com/office/drawing/2014/main" id="{36C51A21-D9F9-A941-9D39-3F883F07C11E}"/>
                </a:ext>
              </a:extLst>
            </p:cNvPr>
            <p:cNvGrpSpPr/>
            <p:nvPr/>
          </p:nvGrpSpPr>
          <p:grpSpPr>
            <a:xfrm>
              <a:off x="5747150" y="4259544"/>
              <a:ext cx="5239718" cy="1266208"/>
              <a:chOff x="5747150" y="4061508"/>
              <a:chExt cx="5239718" cy="1266208"/>
            </a:xfrm>
          </p:grpSpPr>
          <p:grpSp>
            <p:nvGrpSpPr>
              <p:cNvPr id="46" name="Group 45">
                <a:extLst>
                  <a:ext uri="{FF2B5EF4-FFF2-40B4-BE49-F238E27FC236}">
                    <a16:creationId xmlns:a16="http://schemas.microsoft.com/office/drawing/2014/main" id="{AB4B15D0-EF87-1E4B-A99D-2C90E33ADE38}"/>
                  </a:ext>
                </a:extLst>
              </p:cNvPr>
              <p:cNvGrpSpPr/>
              <p:nvPr/>
            </p:nvGrpSpPr>
            <p:grpSpPr>
              <a:xfrm>
                <a:off x="5747150" y="4061508"/>
                <a:ext cx="5239718" cy="593282"/>
                <a:chOff x="5747150" y="4061508"/>
                <a:chExt cx="5239718" cy="593282"/>
              </a:xfrm>
            </p:grpSpPr>
            <p:sp>
              <p:nvSpPr>
                <p:cNvPr id="24" name="Pentagon 23">
                  <a:extLst>
                    <a:ext uri="{FF2B5EF4-FFF2-40B4-BE49-F238E27FC236}">
                      <a16:creationId xmlns:a16="http://schemas.microsoft.com/office/drawing/2014/main" id="{9D5DCB04-0977-F548-A370-58ABC4FAA6B7}"/>
                    </a:ext>
                  </a:extLst>
                </p:cNvPr>
                <p:cNvSpPr/>
                <p:nvPr/>
              </p:nvSpPr>
              <p:spPr>
                <a:xfrm>
                  <a:off x="5747150" y="4061508"/>
                  <a:ext cx="1956942" cy="381827"/>
                </a:xfrm>
                <a:prstGeom prst="homePlate">
                  <a:avLst/>
                </a:prstGeom>
                <a:solidFill>
                  <a:srgbClr val="89A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PROGRÈS</a:t>
                  </a:r>
                </a:p>
              </p:txBody>
            </p:sp>
            <p:sp>
              <p:nvSpPr>
                <p:cNvPr id="25" name="TextBox 24">
                  <a:extLst>
                    <a:ext uri="{FF2B5EF4-FFF2-40B4-BE49-F238E27FC236}">
                      <a16:creationId xmlns:a16="http://schemas.microsoft.com/office/drawing/2014/main" id="{37557C8D-033A-3543-98DF-8DEE7DB2857E}"/>
                    </a:ext>
                  </a:extLst>
                </p:cNvPr>
                <p:cNvSpPr txBox="1"/>
                <p:nvPr/>
              </p:nvSpPr>
              <p:spPr>
                <a:xfrm>
                  <a:off x="7869021" y="4098532"/>
                  <a:ext cx="3117847" cy="556258"/>
                </a:xfrm>
                <a:prstGeom prst="rect">
                  <a:avLst/>
                </a:prstGeom>
                <a:noFill/>
              </p:spPr>
              <p:txBody>
                <a:bodyPr wrap="square" rtlCol="0">
                  <a:spAutoFit/>
                </a:bodyPr>
                <a:lstStyle/>
                <a:p>
                  <a:r>
                    <a:rPr lang="en-GB" i="1" err="1">
                      <a:solidFill>
                        <a:srgbClr val="424242"/>
                      </a:solidFill>
                    </a:rPr>
                    <a:t>Prochaine</a:t>
                  </a:r>
                  <a:r>
                    <a:rPr lang="en-GB" i="1">
                      <a:solidFill>
                        <a:srgbClr val="424242"/>
                      </a:solidFill>
                    </a:rPr>
                    <a:t> Validation dans ​12 </a:t>
                  </a:r>
                  <a:r>
                    <a:rPr lang="en-GB" i="1" err="1">
                      <a:solidFill>
                        <a:srgbClr val="424242"/>
                      </a:solidFill>
                    </a:rPr>
                    <a:t>à</a:t>
                  </a:r>
                  <a:r>
                    <a:rPr lang="en-GB" i="1">
                      <a:solidFill>
                        <a:srgbClr val="424242"/>
                      </a:solidFill>
                    </a:rPr>
                    <a:t> 36 </a:t>
                  </a:r>
                  <a:r>
                    <a:rPr lang="en-GB" i="1" err="1">
                      <a:solidFill>
                        <a:srgbClr val="424242"/>
                      </a:solidFill>
                    </a:rPr>
                    <a:t>mois</a:t>
                  </a:r>
                  <a:r>
                    <a:rPr lang="en-GB" i="1">
                      <a:solidFill>
                        <a:srgbClr val="424242"/>
                      </a:solidFill>
                    </a:rPr>
                    <a:t>​ </a:t>
                  </a:r>
                </a:p>
              </p:txBody>
            </p:sp>
          </p:grpSp>
          <p:grpSp>
            <p:nvGrpSpPr>
              <p:cNvPr id="47" name="Group 46">
                <a:extLst>
                  <a:ext uri="{FF2B5EF4-FFF2-40B4-BE49-F238E27FC236}">
                    <a16:creationId xmlns:a16="http://schemas.microsoft.com/office/drawing/2014/main" id="{940E0D1D-0917-3847-A6DB-6758286DEC05}"/>
                  </a:ext>
                </a:extLst>
              </p:cNvPr>
              <p:cNvGrpSpPr/>
              <p:nvPr/>
            </p:nvGrpSpPr>
            <p:grpSpPr>
              <a:xfrm>
                <a:off x="5747150" y="4945889"/>
                <a:ext cx="5239718" cy="381827"/>
                <a:chOff x="5747150" y="4945889"/>
                <a:chExt cx="5239718" cy="381827"/>
              </a:xfrm>
            </p:grpSpPr>
            <p:sp>
              <p:nvSpPr>
                <p:cNvPr id="22" name="Pentagon 21">
                  <a:extLst>
                    <a:ext uri="{FF2B5EF4-FFF2-40B4-BE49-F238E27FC236}">
                      <a16:creationId xmlns:a16="http://schemas.microsoft.com/office/drawing/2014/main" id="{06713736-DE00-C04B-A620-DCE4140496D0}"/>
                    </a:ext>
                  </a:extLst>
                </p:cNvPr>
                <p:cNvSpPr/>
                <p:nvPr/>
              </p:nvSpPr>
              <p:spPr>
                <a:xfrm>
                  <a:off x="5747150" y="4945889"/>
                  <a:ext cx="1956942" cy="381827"/>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AUCUN PROGRÈS</a:t>
                  </a:r>
                </a:p>
              </p:txBody>
            </p:sp>
            <p:sp>
              <p:nvSpPr>
                <p:cNvPr id="26" name="TextBox 25">
                  <a:extLst>
                    <a:ext uri="{FF2B5EF4-FFF2-40B4-BE49-F238E27FC236}">
                      <a16:creationId xmlns:a16="http://schemas.microsoft.com/office/drawing/2014/main" id="{D55D37CF-DD94-F944-B980-3626557DE080}"/>
                    </a:ext>
                  </a:extLst>
                </p:cNvPr>
                <p:cNvSpPr txBox="1"/>
                <p:nvPr/>
              </p:nvSpPr>
              <p:spPr>
                <a:xfrm>
                  <a:off x="7869022" y="4977870"/>
                  <a:ext cx="3117846" cy="317862"/>
                </a:xfrm>
                <a:prstGeom prst="rect">
                  <a:avLst/>
                </a:prstGeom>
                <a:noFill/>
              </p:spPr>
              <p:txBody>
                <a:bodyPr wrap="square" rtlCol="0" anchor="ctr">
                  <a:spAutoFit/>
                </a:bodyPr>
                <a:lstStyle/>
                <a:p>
                  <a:r>
                    <a:rPr lang="en-GB" b="1">
                      <a:solidFill>
                        <a:schemeClr val="accent5"/>
                      </a:solidFill>
                    </a:rPr>
                    <a:t>Le pays </a:t>
                  </a:r>
                  <a:r>
                    <a:rPr lang="en-GB" b="1" err="1">
                      <a:solidFill>
                        <a:schemeClr val="accent5"/>
                      </a:solidFill>
                    </a:rPr>
                    <a:t>est</a:t>
                  </a:r>
                  <a:r>
                    <a:rPr lang="en-GB" b="1">
                      <a:solidFill>
                        <a:schemeClr val="accent5"/>
                      </a:solidFill>
                    </a:rPr>
                    <a:t> </a:t>
                  </a:r>
                  <a:r>
                    <a:rPr lang="en-GB" b="1" err="1">
                      <a:solidFill>
                        <a:schemeClr val="accent5"/>
                      </a:solidFill>
                    </a:rPr>
                    <a:t>radié</a:t>
                  </a:r>
                  <a:r>
                    <a:rPr lang="en-GB" b="1">
                      <a:solidFill>
                        <a:schemeClr val="accent5"/>
                      </a:solidFill>
                    </a:rPr>
                    <a:t>​</a:t>
                  </a:r>
                </a:p>
              </p:txBody>
            </p:sp>
          </p:grpSp>
        </p:grpSp>
        <p:grpSp>
          <p:nvGrpSpPr>
            <p:cNvPr id="40" name="Group 39">
              <a:extLst>
                <a:ext uri="{FF2B5EF4-FFF2-40B4-BE49-F238E27FC236}">
                  <a16:creationId xmlns:a16="http://schemas.microsoft.com/office/drawing/2014/main" id="{912E2378-2E48-0044-B390-0D0B61E266FE}"/>
                </a:ext>
              </a:extLst>
            </p:cNvPr>
            <p:cNvGrpSpPr/>
            <p:nvPr/>
          </p:nvGrpSpPr>
          <p:grpSpPr>
            <a:xfrm>
              <a:off x="4909193" y="4594475"/>
              <a:ext cx="569495" cy="596346"/>
              <a:chOff x="5149517" y="2423752"/>
              <a:chExt cx="569495" cy="596346"/>
            </a:xfrm>
          </p:grpSpPr>
          <p:cxnSp>
            <p:nvCxnSpPr>
              <p:cNvPr id="41" name="Straight Connector 40">
                <a:extLst>
                  <a:ext uri="{FF2B5EF4-FFF2-40B4-BE49-F238E27FC236}">
                    <a16:creationId xmlns:a16="http://schemas.microsoft.com/office/drawing/2014/main" id="{FFD91610-78FC-8042-8B9C-0FE67E6896CA}"/>
                  </a:ext>
                </a:extLst>
              </p:cNvPr>
              <p:cNvCxnSpPr>
                <a:cxnSpLocks/>
              </p:cNvCxnSpPr>
              <p:nvPr/>
            </p:nvCxnSpPr>
            <p:spPr>
              <a:xfrm>
                <a:off x="5149517" y="2721925"/>
                <a:ext cx="569495"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176F1A7-4B54-9947-8B26-3FCB2CAE0715}"/>
                  </a:ext>
                </a:extLst>
              </p:cNvPr>
              <p:cNvCxnSpPr>
                <a:cxnSpLocks/>
              </p:cNvCxnSpPr>
              <p:nvPr/>
            </p:nvCxnSpPr>
            <p:spPr>
              <a:xfrm flipV="1">
                <a:off x="5719012" y="2423752"/>
                <a:ext cx="0" cy="596346"/>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530DE178-D972-454C-89F5-D22A99D4F319}"/>
                </a:ext>
              </a:extLst>
            </p:cNvPr>
            <p:cNvGrpSpPr/>
            <p:nvPr/>
          </p:nvGrpSpPr>
          <p:grpSpPr>
            <a:xfrm>
              <a:off x="10956212" y="4343997"/>
              <a:ext cx="501296" cy="200487"/>
              <a:chOff x="8017375" y="1292747"/>
              <a:chExt cx="501296" cy="200487"/>
            </a:xfrm>
          </p:grpSpPr>
          <p:cxnSp>
            <p:nvCxnSpPr>
              <p:cNvPr id="67" name="Straight Connector 66">
                <a:extLst>
                  <a:ext uri="{FF2B5EF4-FFF2-40B4-BE49-F238E27FC236}">
                    <a16:creationId xmlns:a16="http://schemas.microsoft.com/office/drawing/2014/main" id="{2E25571B-B7CB-1443-BE2D-AECEC3C3AF1F}"/>
                  </a:ext>
                </a:extLst>
              </p:cNvPr>
              <p:cNvCxnSpPr>
                <a:cxnSpLocks/>
              </p:cNvCxnSpPr>
              <p:nvPr/>
            </p:nvCxnSpPr>
            <p:spPr>
              <a:xfrm>
                <a:off x="8017375" y="1392991"/>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966025A3-9E76-D74D-9C4E-5E645D6AA899}"/>
                  </a:ext>
                </a:extLst>
              </p:cNvPr>
              <p:cNvGrpSpPr/>
              <p:nvPr/>
            </p:nvGrpSpPr>
            <p:grpSpPr>
              <a:xfrm rot="18918799">
                <a:off x="8318184" y="1292747"/>
                <a:ext cx="200487" cy="200487"/>
                <a:chOff x="9227457" y="1199762"/>
                <a:chExt cx="200487" cy="200487"/>
              </a:xfrm>
            </p:grpSpPr>
            <p:cxnSp>
              <p:nvCxnSpPr>
                <p:cNvPr id="69" name="Straight Connector 68">
                  <a:extLst>
                    <a:ext uri="{FF2B5EF4-FFF2-40B4-BE49-F238E27FC236}">
                      <a16:creationId xmlns:a16="http://schemas.microsoft.com/office/drawing/2014/main" id="{8821F068-FE7E-C646-BD37-C5365176F3A3}"/>
                    </a:ext>
                  </a:extLst>
                </p:cNvPr>
                <p:cNvCxnSpPr>
                  <a:cxnSpLocks/>
                </p:cNvCxnSpPr>
                <p:nvPr/>
              </p:nvCxnSpPr>
              <p:spPr>
                <a:xfrm>
                  <a:off x="9227457" y="1392991"/>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467D319-6190-C942-B68C-BEA7558904ED}"/>
                    </a:ext>
                  </a:extLst>
                </p:cNvPr>
                <p:cNvCxnSpPr>
                  <a:cxnSpLocks/>
                </p:cNvCxnSpPr>
                <p:nvPr/>
              </p:nvCxnSpPr>
              <p:spPr>
                <a:xfrm rot="5400000">
                  <a:off x="9327700" y="1300006"/>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B27125B4-95BE-FA40-BF3D-DCFE6D506C51}"/>
                </a:ext>
              </a:extLst>
            </p:cNvPr>
            <p:cNvGrpSpPr/>
            <p:nvPr/>
          </p:nvGrpSpPr>
          <p:grpSpPr>
            <a:xfrm>
              <a:off x="10956212" y="5234594"/>
              <a:ext cx="501296" cy="200487"/>
              <a:chOff x="8017375" y="1292747"/>
              <a:chExt cx="501296" cy="200487"/>
            </a:xfrm>
          </p:grpSpPr>
          <p:cxnSp>
            <p:nvCxnSpPr>
              <p:cNvPr id="72" name="Straight Connector 71">
                <a:extLst>
                  <a:ext uri="{FF2B5EF4-FFF2-40B4-BE49-F238E27FC236}">
                    <a16:creationId xmlns:a16="http://schemas.microsoft.com/office/drawing/2014/main" id="{DFEB5A90-5EB1-A543-974B-74D98CF9E96B}"/>
                  </a:ext>
                </a:extLst>
              </p:cNvPr>
              <p:cNvCxnSpPr>
                <a:cxnSpLocks/>
              </p:cNvCxnSpPr>
              <p:nvPr/>
            </p:nvCxnSpPr>
            <p:spPr>
              <a:xfrm>
                <a:off x="8017375" y="1392991"/>
                <a:ext cx="401053" cy="0"/>
              </a:xfrm>
              <a:prstGeom prst="line">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9E5D787F-1430-6F42-BB71-C80CD03D1AB7}"/>
                  </a:ext>
                </a:extLst>
              </p:cNvPr>
              <p:cNvGrpSpPr/>
              <p:nvPr/>
            </p:nvGrpSpPr>
            <p:grpSpPr>
              <a:xfrm rot="18918799">
                <a:off x="8318184" y="1292747"/>
                <a:ext cx="200487" cy="200487"/>
                <a:chOff x="9227457" y="1199762"/>
                <a:chExt cx="200487" cy="200487"/>
              </a:xfrm>
            </p:grpSpPr>
            <p:cxnSp>
              <p:nvCxnSpPr>
                <p:cNvPr id="74" name="Straight Connector 73">
                  <a:extLst>
                    <a:ext uri="{FF2B5EF4-FFF2-40B4-BE49-F238E27FC236}">
                      <a16:creationId xmlns:a16="http://schemas.microsoft.com/office/drawing/2014/main" id="{24E2310C-4B82-4A45-B5F4-40918BB76B61}"/>
                    </a:ext>
                  </a:extLst>
                </p:cNvPr>
                <p:cNvCxnSpPr>
                  <a:cxnSpLocks/>
                </p:cNvCxnSpPr>
                <p:nvPr/>
              </p:nvCxnSpPr>
              <p:spPr>
                <a:xfrm>
                  <a:off x="9227457" y="1392991"/>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64587BB-343F-E44C-A6B6-C447A375F4CA}"/>
                    </a:ext>
                  </a:extLst>
                </p:cNvPr>
                <p:cNvCxnSpPr>
                  <a:cxnSpLocks/>
                </p:cNvCxnSpPr>
                <p:nvPr/>
              </p:nvCxnSpPr>
              <p:spPr>
                <a:xfrm rot="5400000">
                  <a:off x="9327700" y="1300006"/>
                  <a:ext cx="200487" cy="0"/>
                </a:xfrm>
                <a:prstGeom prst="line">
                  <a:avLst/>
                </a:prstGeom>
                <a:ln w="12700">
                  <a:solidFill>
                    <a:srgbClr val="424242"/>
                  </a:solidFill>
                  <a:prstDash val="solid"/>
                </a:ln>
              </p:spPr>
              <p:style>
                <a:lnRef idx="1">
                  <a:schemeClr val="accent1"/>
                </a:lnRef>
                <a:fillRef idx="0">
                  <a:schemeClr val="accent1"/>
                </a:fillRef>
                <a:effectRef idx="0">
                  <a:schemeClr val="accent1"/>
                </a:effectRef>
                <a:fontRef idx="minor">
                  <a:schemeClr val="tx1"/>
                </a:fontRef>
              </p:style>
            </p:cxnSp>
          </p:grpSp>
        </p:grpSp>
      </p:grpSp>
      <p:sp>
        <p:nvSpPr>
          <p:cNvPr id="81" name="Right Brace 80">
            <a:extLst>
              <a:ext uri="{FF2B5EF4-FFF2-40B4-BE49-F238E27FC236}">
                <a16:creationId xmlns:a16="http://schemas.microsoft.com/office/drawing/2014/main" id="{219A9EEE-4BC1-884A-9368-5452C5463D6C}"/>
              </a:ext>
            </a:extLst>
          </p:cNvPr>
          <p:cNvSpPr/>
          <p:nvPr/>
        </p:nvSpPr>
        <p:spPr>
          <a:xfrm rot="5400000">
            <a:off x="2857250" y="3909616"/>
            <a:ext cx="136496" cy="4105414"/>
          </a:xfrm>
          <a:prstGeom prst="rightBrace">
            <a:avLst>
              <a:gd name="adj1" fmla="val 60082"/>
              <a:gd name="adj2" fmla="val 49252"/>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 name="Right Brace 81">
            <a:extLst>
              <a:ext uri="{FF2B5EF4-FFF2-40B4-BE49-F238E27FC236}">
                <a16:creationId xmlns:a16="http://schemas.microsoft.com/office/drawing/2014/main" id="{42DEDA9F-25E4-D549-838A-8643894FCBC1}"/>
              </a:ext>
            </a:extLst>
          </p:cNvPr>
          <p:cNvSpPr/>
          <p:nvPr/>
        </p:nvSpPr>
        <p:spPr>
          <a:xfrm rot="5400000">
            <a:off x="8621080" y="3089019"/>
            <a:ext cx="136800" cy="5746912"/>
          </a:xfrm>
          <a:prstGeom prst="rightBrace">
            <a:avLst>
              <a:gd name="adj1" fmla="val 60082"/>
              <a:gd name="adj2" fmla="val 49252"/>
            </a:avLst>
          </a:prstGeom>
          <a:ln w="12700">
            <a:solidFill>
              <a:srgbClr val="424242"/>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672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B752-FCE4-433C-8285-00AFE3D5A7F3}"/>
              </a:ext>
            </a:extLst>
          </p:cNvPr>
          <p:cNvSpPr>
            <a:spLocks noGrp="1"/>
          </p:cNvSpPr>
          <p:nvPr>
            <p:ph type="title"/>
          </p:nvPr>
        </p:nvSpPr>
        <p:spPr/>
        <p:txBody>
          <a:bodyPr/>
          <a:lstStyle/>
          <a:p>
            <a:r>
              <a:rPr lang="fr-FR" dirty="0"/>
              <a:t>Nouvelle procédure - implications</a:t>
            </a:r>
          </a:p>
        </p:txBody>
      </p:sp>
      <p:sp>
        <p:nvSpPr>
          <p:cNvPr id="3" name="Content Placeholder 2">
            <a:extLst>
              <a:ext uri="{FF2B5EF4-FFF2-40B4-BE49-F238E27FC236}">
                <a16:creationId xmlns:a16="http://schemas.microsoft.com/office/drawing/2014/main" id="{8AF5F585-4ABA-4531-9571-47C3F3587C1E}"/>
              </a:ext>
            </a:extLst>
          </p:cNvPr>
          <p:cNvSpPr>
            <a:spLocks noGrp="1"/>
          </p:cNvSpPr>
          <p:nvPr>
            <p:ph idx="1"/>
          </p:nvPr>
        </p:nvSpPr>
        <p:spPr>
          <a:xfrm>
            <a:off x="642812" y="2065512"/>
            <a:ext cx="10658295" cy="4274328"/>
          </a:xfrm>
        </p:spPr>
        <p:txBody>
          <a:bodyPr vert="horz" lIns="91440" tIns="45720" rIns="91440" bIns="45720" rtlCol="0" anchor="t">
            <a:normAutofit/>
          </a:bodyPr>
          <a:lstStyle/>
          <a:p>
            <a:pPr>
              <a:buFont typeface="Wingdings" panose="05000000000000000000" pitchFamily="2" charset="2"/>
              <a:buChar char="§"/>
            </a:pPr>
            <a:r>
              <a:rPr lang="fr-FR" sz="2800" dirty="0"/>
              <a:t>Plus de responsabilités pour le GMP et le secrétariat national dans la </a:t>
            </a:r>
            <a:r>
              <a:rPr lang="fr-FR" sz="2800" u="sng" dirty="0"/>
              <a:t>préparation</a:t>
            </a:r>
            <a:r>
              <a:rPr lang="fr-FR" sz="2800" dirty="0"/>
              <a:t> à la Validation:</a:t>
            </a:r>
          </a:p>
          <a:p>
            <a:pPr lvl="1" indent="-383540"/>
            <a:r>
              <a:rPr lang="fr-FR" sz="2800" i="0" dirty="0">
                <a:solidFill>
                  <a:srgbClr val="132856"/>
                </a:solidFill>
              </a:rPr>
              <a:t>Modèles de collecte de données</a:t>
            </a:r>
            <a:endParaRPr lang="fr-FR" sz="2800" i="0" dirty="0"/>
          </a:p>
          <a:p>
            <a:pPr lvl="1" indent="-383540"/>
            <a:r>
              <a:rPr lang="fr-FR" sz="2800" i="0" dirty="0">
                <a:solidFill>
                  <a:srgbClr val="132856"/>
                </a:solidFill>
              </a:rPr>
              <a:t>Points de vue des parties prenantes – leur propres formulaire</a:t>
            </a:r>
          </a:p>
          <a:p>
            <a:pPr lvl="1" indent="-383540"/>
            <a:r>
              <a:rPr lang="fr-FR" sz="2800" i="0" dirty="0">
                <a:solidFill>
                  <a:srgbClr val="132856"/>
                </a:solidFill>
              </a:rPr>
              <a:t>Appel à manifestation de points de vue par le Secrétariat international sur le processus ITIE (partie I – gouvernance)</a:t>
            </a:r>
            <a:endParaRPr lang="fr-FR" sz="2800" b="1" dirty="0">
              <a:solidFill>
                <a:srgbClr val="132856"/>
              </a:solidFill>
            </a:endParaRPr>
          </a:p>
          <a:p>
            <a:pPr fontAlgn="base">
              <a:buFont typeface="Wingdings" panose="05000000000000000000" pitchFamily="2" charset="2"/>
              <a:buChar char="§"/>
            </a:pPr>
            <a:r>
              <a:rPr lang="fr-FR" dirty="0"/>
              <a:t>Appui du Secrétariat international </a:t>
            </a:r>
            <a:r>
              <a:rPr lang="en-US" dirty="0"/>
              <a:t>​</a:t>
            </a:r>
          </a:p>
          <a:p>
            <a:pPr fontAlgn="base">
              <a:buFont typeface="Wingdings" panose="05000000000000000000" pitchFamily="2" charset="2"/>
              <a:buChar char="§"/>
            </a:pPr>
            <a:r>
              <a:rPr lang="fr-FR" dirty="0"/>
              <a:t>Soutien nécessaire dans les 6 mois avant la date de Validation</a:t>
            </a:r>
            <a:endParaRPr lang="en-US" dirty="0"/>
          </a:p>
          <a:p>
            <a:pPr lvl="1" indent="-383540"/>
            <a:endParaRPr lang="fr-FR" sz="2800" b="1" dirty="0"/>
          </a:p>
        </p:txBody>
      </p:sp>
    </p:spTree>
    <p:extLst>
      <p:ext uri="{BB962C8B-B14F-4D97-AF65-F5344CB8AC3E}">
        <p14:creationId xmlns:p14="http://schemas.microsoft.com/office/powerpoint/2010/main" val="2391367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546EA-EBF5-4DBE-85B8-FBFB5EEB7A3A}"/>
              </a:ext>
            </a:extLst>
          </p:cNvPr>
          <p:cNvSpPr>
            <a:spLocks noGrp="1"/>
          </p:cNvSpPr>
          <p:nvPr>
            <p:ph type="title"/>
          </p:nvPr>
        </p:nvSpPr>
        <p:spPr/>
        <p:txBody>
          <a:bodyPr/>
          <a:lstStyle/>
          <a:p>
            <a:endParaRPr lang="fr-FR"/>
          </a:p>
        </p:txBody>
      </p:sp>
      <p:sp>
        <p:nvSpPr>
          <p:cNvPr id="3" name="Content Placeholder 2">
            <a:extLst>
              <a:ext uri="{FF2B5EF4-FFF2-40B4-BE49-F238E27FC236}">
                <a16:creationId xmlns:a16="http://schemas.microsoft.com/office/drawing/2014/main" id="{7D8E74B6-1C8B-4546-89FF-E24C92E9D6A9}"/>
              </a:ext>
            </a:extLst>
          </p:cNvPr>
          <p:cNvSpPr>
            <a:spLocks noGrp="1"/>
          </p:cNvSpPr>
          <p:nvPr>
            <p:ph idx="1"/>
          </p:nvPr>
        </p:nvSpPr>
        <p:spPr/>
        <p:txBody>
          <a:bodyPr/>
          <a:lstStyle/>
          <a:p>
            <a:endParaRPr lang="fr-FR"/>
          </a:p>
        </p:txBody>
      </p:sp>
      <p:pic>
        <p:nvPicPr>
          <p:cNvPr id="4" name="Picture 3" descr="Timeline&#10;&#10;Description automatically generated">
            <a:extLst>
              <a:ext uri="{FF2B5EF4-FFF2-40B4-BE49-F238E27FC236}">
                <a16:creationId xmlns:a16="http://schemas.microsoft.com/office/drawing/2014/main" id="{FB6F0747-564C-4853-B17D-2A1CF83224AD}"/>
              </a:ext>
            </a:extLst>
          </p:cNvPr>
          <p:cNvPicPr>
            <a:picLocks noChangeAspect="1"/>
          </p:cNvPicPr>
          <p:nvPr/>
        </p:nvPicPr>
        <p:blipFill>
          <a:blip r:embed="rId3"/>
          <a:stretch>
            <a:fillRect/>
          </a:stretch>
        </p:blipFill>
        <p:spPr>
          <a:xfrm>
            <a:off x="241300" y="435763"/>
            <a:ext cx="11950700" cy="5855844"/>
          </a:xfrm>
          <a:prstGeom prst="rect">
            <a:avLst/>
          </a:prstGeom>
          <a:noFill/>
        </p:spPr>
      </p:pic>
      <p:sp>
        <p:nvSpPr>
          <p:cNvPr id="5" name="TextBox 4">
            <a:extLst>
              <a:ext uri="{FF2B5EF4-FFF2-40B4-BE49-F238E27FC236}">
                <a16:creationId xmlns:a16="http://schemas.microsoft.com/office/drawing/2014/main" id="{F9F83CB3-A4F3-433D-ADDF-C3C0A27CE1E4}"/>
              </a:ext>
            </a:extLst>
          </p:cNvPr>
          <p:cNvSpPr txBox="1"/>
          <p:nvPr/>
        </p:nvSpPr>
        <p:spPr>
          <a:xfrm>
            <a:off x="9906000" y="501078"/>
            <a:ext cx="2165350" cy="671660"/>
          </a:xfrm>
          <a:prstGeom prst="rect">
            <a:avLst/>
          </a:prstGeom>
          <a:solidFill>
            <a:srgbClr val="FFFFFF"/>
          </a:solidFill>
        </p:spPr>
        <p:txBody>
          <a:bodyPr wrap="square" rtlCol="0">
            <a:spAutoFit/>
          </a:bodyPr>
          <a:lstStyle/>
          <a:p>
            <a:endParaRPr lang="fr-FR"/>
          </a:p>
        </p:txBody>
      </p:sp>
      <p:sp>
        <p:nvSpPr>
          <p:cNvPr id="6" name="TextBox 5">
            <a:extLst>
              <a:ext uri="{FF2B5EF4-FFF2-40B4-BE49-F238E27FC236}">
                <a16:creationId xmlns:a16="http://schemas.microsoft.com/office/drawing/2014/main" id="{5EA0197A-0146-416D-A1C6-CA539169B257}"/>
              </a:ext>
            </a:extLst>
          </p:cNvPr>
          <p:cNvSpPr txBox="1"/>
          <p:nvPr/>
        </p:nvSpPr>
        <p:spPr>
          <a:xfrm>
            <a:off x="309488" y="401736"/>
            <a:ext cx="10905752" cy="584775"/>
          </a:xfrm>
          <a:prstGeom prst="rect">
            <a:avLst/>
          </a:prstGeom>
          <a:solidFill>
            <a:srgbClr val="FFFFFF"/>
          </a:solidFill>
        </p:spPr>
        <p:txBody>
          <a:bodyPr wrap="square" rtlCol="0">
            <a:spAutoFit/>
          </a:bodyPr>
          <a:lstStyle/>
          <a:p>
            <a:r>
              <a:rPr lang="fr-FR" sz="3200" b="1">
                <a:solidFill>
                  <a:srgbClr val="002060"/>
                </a:solidFill>
              </a:rPr>
              <a:t>Exemple: Scénario début de Validation 1er juillet 2021</a:t>
            </a:r>
            <a:endParaRPr lang="nb-NO" sz="3200" b="1">
              <a:solidFill>
                <a:srgbClr val="002060"/>
              </a:solidFill>
            </a:endParaRPr>
          </a:p>
        </p:txBody>
      </p:sp>
    </p:spTree>
    <p:extLst>
      <p:ext uri="{BB962C8B-B14F-4D97-AF65-F5344CB8AC3E}">
        <p14:creationId xmlns:p14="http://schemas.microsoft.com/office/powerpoint/2010/main" val="656743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034EB-ACB2-4E18-9E1D-E7D9E364A82F}"/>
              </a:ext>
            </a:extLst>
          </p:cNvPr>
          <p:cNvPicPr>
            <a:picLocks noChangeAspect="1"/>
          </p:cNvPicPr>
          <p:nvPr/>
        </p:nvPicPr>
        <p:blipFill>
          <a:blip r:embed="rId3"/>
          <a:stretch>
            <a:fillRect/>
          </a:stretch>
        </p:blipFill>
        <p:spPr>
          <a:xfrm>
            <a:off x="123147" y="2691146"/>
            <a:ext cx="6235429" cy="3085633"/>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E8D0BF7C-DBE8-43FB-B17F-E821E502B4EF}"/>
              </a:ext>
            </a:extLst>
          </p:cNvPr>
          <p:cNvSpPr>
            <a:spLocks noGrp="1"/>
          </p:cNvSpPr>
          <p:nvPr>
            <p:ph type="title"/>
          </p:nvPr>
        </p:nvSpPr>
        <p:spPr>
          <a:xfrm>
            <a:off x="120299" y="563627"/>
            <a:ext cx="7072534" cy="671660"/>
          </a:xfrm>
        </p:spPr>
        <p:txBody>
          <a:bodyPr/>
          <a:lstStyle/>
          <a:p>
            <a:r>
              <a:rPr lang="fr-FR">
                <a:latin typeface="Franklin Gothic Demi"/>
              </a:rPr>
              <a:t>Modèles de collecte de données</a:t>
            </a:r>
            <a:endParaRPr lang="fr-FR"/>
          </a:p>
        </p:txBody>
      </p:sp>
      <p:pic>
        <p:nvPicPr>
          <p:cNvPr id="7" name="Picture 6">
            <a:extLst>
              <a:ext uri="{FF2B5EF4-FFF2-40B4-BE49-F238E27FC236}">
                <a16:creationId xmlns:a16="http://schemas.microsoft.com/office/drawing/2014/main" id="{2FD1F264-AA9D-48B6-902A-69190992FE83}"/>
              </a:ext>
            </a:extLst>
          </p:cNvPr>
          <p:cNvPicPr>
            <a:picLocks noChangeAspect="1"/>
          </p:cNvPicPr>
          <p:nvPr/>
        </p:nvPicPr>
        <p:blipFill>
          <a:blip r:embed="rId4"/>
          <a:stretch>
            <a:fillRect/>
          </a:stretch>
        </p:blipFill>
        <p:spPr>
          <a:xfrm>
            <a:off x="8164556" y="498197"/>
            <a:ext cx="3642290" cy="527858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A571EE7-97AB-42C1-B2DF-3A956ADDFB9B}"/>
              </a:ext>
            </a:extLst>
          </p:cNvPr>
          <p:cNvPicPr>
            <a:picLocks noChangeAspect="1"/>
          </p:cNvPicPr>
          <p:nvPr/>
        </p:nvPicPr>
        <p:blipFill>
          <a:blip r:embed="rId5"/>
          <a:stretch>
            <a:fillRect/>
          </a:stretch>
        </p:blipFill>
        <p:spPr>
          <a:xfrm>
            <a:off x="6358576" y="1809628"/>
            <a:ext cx="3370771" cy="484866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34A664E-29A8-4C2B-8FA6-C1EF6C99E68F}"/>
              </a:ext>
            </a:extLst>
          </p:cNvPr>
          <p:cNvSpPr txBox="1"/>
          <p:nvPr/>
        </p:nvSpPr>
        <p:spPr>
          <a:xfrm>
            <a:off x="794327" y="1866658"/>
            <a:ext cx="4137891" cy="671660"/>
          </a:xfrm>
          <a:prstGeom prst="rect">
            <a:avLst/>
          </a:prstGeom>
          <a:noFill/>
        </p:spPr>
        <p:txBody>
          <a:bodyPr wrap="square" rtlCol="0">
            <a:spAutoFit/>
          </a:bodyPr>
          <a:lstStyle/>
          <a:p>
            <a:r>
              <a:rPr lang="fr-FR">
                <a:hlinkClick r:id="rId6"/>
              </a:rPr>
              <a:t>https://eiti.org/fr/document/2021-validation-modeles</a:t>
            </a:r>
            <a:r>
              <a:rPr lang="fr-FR"/>
              <a:t> </a:t>
            </a:r>
          </a:p>
        </p:txBody>
      </p:sp>
    </p:spTree>
    <p:extLst>
      <p:ext uri="{BB962C8B-B14F-4D97-AF65-F5344CB8AC3E}">
        <p14:creationId xmlns:p14="http://schemas.microsoft.com/office/powerpoint/2010/main" val="3893639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CCF4-E4FB-4C0D-8C85-13429C2F4B4A}"/>
              </a:ext>
            </a:extLst>
          </p:cNvPr>
          <p:cNvSpPr>
            <a:spLocks noGrp="1"/>
          </p:cNvSpPr>
          <p:nvPr>
            <p:ph type="title"/>
          </p:nvPr>
        </p:nvSpPr>
        <p:spPr/>
        <p:txBody>
          <a:bodyPr/>
          <a:lstStyle/>
          <a:p>
            <a:r>
              <a:rPr lang="fr-FR"/>
              <a:t>Guide de Validation</a:t>
            </a:r>
          </a:p>
        </p:txBody>
      </p:sp>
      <p:sp>
        <p:nvSpPr>
          <p:cNvPr id="3" name="Content Placeholder 2">
            <a:extLst>
              <a:ext uri="{FF2B5EF4-FFF2-40B4-BE49-F238E27FC236}">
                <a16:creationId xmlns:a16="http://schemas.microsoft.com/office/drawing/2014/main" id="{7F8E3BA6-BEEA-46BF-83EF-B9182F34FAD0}"/>
              </a:ext>
            </a:extLst>
          </p:cNvPr>
          <p:cNvSpPr>
            <a:spLocks noGrp="1"/>
          </p:cNvSpPr>
          <p:nvPr>
            <p:ph idx="1"/>
          </p:nvPr>
        </p:nvSpPr>
        <p:spPr>
          <a:xfrm>
            <a:off x="642813" y="2019792"/>
            <a:ext cx="5453188" cy="3581400"/>
          </a:xfrm>
        </p:spPr>
        <p:txBody>
          <a:bodyPr>
            <a:normAutofit/>
          </a:bodyPr>
          <a:lstStyle/>
          <a:p>
            <a:r>
              <a:rPr lang="fr-FR" sz="2400"/>
              <a:t>Utiliser ensemble avec les modèles</a:t>
            </a:r>
          </a:p>
          <a:p>
            <a:r>
              <a:rPr lang="fr-FR" sz="2400">
                <a:hlinkClick r:id="rId3"/>
              </a:rPr>
              <a:t>https://eiti.org/fr/document/2021-guide-validation-itie</a:t>
            </a:r>
            <a:r>
              <a:rPr lang="fr-FR" sz="2400"/>
              <a:t> </a:t>
            </a:r>
          </a:p>
        </p:txBody>
      </p:sp>
      <p:pic>
        <p:nvPicPr>
          <p:cNvPr id="7" name="Picture 6">
            <a:extLst>
              <a:ext uri="{FF2B5EF4-FFF2-40B4-BE49-F238E27FC236}">
                <a16:creationId xmlns:a16="http://schemas.microsoft.com/office/drawing/2014/main" id="{30A4EFB1-7882-4A45-857B-C234C3D3E861}"/>
              </a:ext>
            </a:extLst>
          </p:cNvPr>
          <p:cNvPicPr>
            <a:picLocks noChangeAspect="1"/>
          </p:cNvPicPr>
          <p:nvPr/>
        </p:nvPicPr>
        <p:blipFill>
          <a:blip r:embed="rId4"/>
          <a:stretch>
            <a:fillRect/>
          </a:stretch>
        </p:blipFill>
        <p:spPr>
          <a:xfrm>
            <a:off x="6802582" y="0"/>
            <a:ext cx="491132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869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7109F8-B366-07F0-C830-AE8B3F3BB007}"/>
              </a:ext>
            </a:extLst>
          </p:cNvPr>
          <p:cNvSpPr>
            <a:spLocks noGrp="1"/>
          </p:cNvSpPr>
          <p:nvPr>
            <p:ph type="subTitle" idx="1"/>
          </p:nvPr>
        </p:nvSpPr>
        <p:spPr/>
        <p:txBody>
          <a:bodyPr/>
          <a:lstStyle/>
          <a:p>
            <a:r>
              <a:rPr lang="fr-FR"/>
              <a:t>Documenter les progrès pour la Validation</a:t>
            </a:r>
          </a:p>
          <a:p>
            <a:endParaRPr lang="fr-FR"/>
          </a:p>
        </p:txBody>
      </p:sp>
      <p:sp>
        <p:nvSpPr>
          <p:cNvPr id="4" name="Text Placeholder 3">
            <a:extLst>
              <a:ext uri="{FF2B5EF4-FFF2-40B4-BE49-F238E27FC236}">
                <a16:creationId xmlns:a16="http://schemas.microsoft.com/office/drawing/2014/main" id="{C5DB15E8-7D60-A6FE-11B5-A23A571CDC80}"/>
              </a:ext>
            </a:extLst>
          </p:cNvPr>
          <p:cNvSpPr>
            <a:spLocks noGrp="1"/>
          </p:cNvSpPr>
          <p:nvPr>
            <p:ph type="body" sz="quarter" idx="13"/>
          </p:nvPr>
        </p:nvSpPr>
        <p:spPr>
          <a:xfrm>
            <a:off x="643434" y="2253470"/>
            <a:ext cx="4711991" cy="1175529"/>
          </a:xfrm>
        </p:spPr>
        <p:txBody>
          <a:bodyPr>
            <a:noAutofit/>
          </a:bodyPr>
          <a:lstStyle/>
          <a:p>
            <a:r>
              <a:rPr lang="fr-FR"/>
              <a:t>Résultats &amp; impact</a:t>
            </a:r>
          </a:p>
        </p:txBody>
      </p:sp>
      <p:pic>
        <p:nvPicPr>
          <p:cNvPr id="2" name="Picture 1" descr="Icon&#10;&#10;Description automatically generated">
            <a:extLst>
              <a:ext uri="{FF2B5EF4-FFF2-40B4-BE49-F238E27FC236}">
                <a16:creationId xmlns:a16="http://schemas.microsoft.com/office/drawing/2014/main" id="{4BE13B2C-C54C-59C1-CD84-910854AF1097}"/>
              </a:ext>
            </a:extLst>
          </p:cNvPr>
          <p:cNvPicPr>
            <a:picLocks noChangeAspect="1"/>
          </p:cNvPicPr>
          <p:nvPr/>
        </p:nvPicPr>
        <p:blipFill>
          <a:blip r:embed="rId2">
            <a:alphaModFix amt="50000"/>
          </a:blip>
          <a:stretch>
            <a:fillRect/>
          </a:stretch>
        </p:blipFill>
        <p:spPr>
          <a:xfrm>
            <a:off x="8970270" y="1768949"/>
            <a:ext cx="2064556" cy="2038423"/>
          </a:xfrm>
          <a:prstGeom prst="rect">
            <a:avLst/>
          </a:prstGeom>
        </p:spPr>
      </p:pic>
      <p:pic>
        <p:nvPicPr>
          <p:cNvPr id="5" name="Picture 4" descr="Icon&#10;&#10;Description automatically generated">
            <a:extLst>
              <a:ext uri="{FF2B5EF4-FFF2-40B4-BE49-F238E27FC236}">
                <a16:creationId xmlns:a16="http://schemas.microsoft.com/office/drawing/2014/main" id="{1317CB96-CA0B-D6D4-B08C-20980473A417}"/>
              </a:ext>
            </a:extLst>
          </p:cNvPr>
          <p:cNvPicPr>
            <a:picLocks noChangeAspect="1"/>
          </p:cNvPicPr>
          <p:nvPr/>
        </p:nvPicPr>
        <p:blipFill>
          <a:blip r:embed="rId3">
            <a:alphaModFix amt="50000"/>
          </a:blip>
          <a:stretch>
            <a:fillRect/>
          </a:stretch>
        </p:blipFill>
        <p:spPr>
          <a:xfrm>
            <a:off x="6810700" y="1768949"/>
            <a:ext cx="1976020" cy="2038422"/>
          </a:xfrm>
          <a:prstGeom prst="rect">
            <a:avLst/>
          </a:prstGeom>
        </p:spPr>
      </p:pic>
      <p:pic>
        <p:nvPicPr>
          <p:cNvPr id="6" name="Picture 5" descr="Icon&#10;&#10;Description automatically generated">
            <a:extLst>
              <a:ext uri="{FF2B5EF4-FFF2-40B4-BE49-F238E27FC236}">
                <a16:creationId xmlns:a16="http://schemas.microsoft.com/office/drawing/2014/main" id="{632FA3FD-7560-DED1-1326-F020D7C66834}"/>
              </a:ext>
            </a:extLst>
          </p:cNvPr>
          <p:cNvPicPr>
            <a:picLocks noChangeAspect="1"/>
          </p:cNvPicPr>
          <p:nvPr/>
        </p:nvPicPr>
        <p:blipFill>
          <a:blip r:embed="rId4">
            <a:alphaModFix amt="50000"/>
          </a:blip>
          <a:stretch>
            <a:fillRect/>
          </a:stretch>
        </p:blipFill>
        <p:spPr>
          <a:xfrm>
            <a:off x="6810700" y="3967216"/>
            <a:ext cx="2068206" cy="1679138"/>
          </a:xfrm>
          <a:prstGeom prst="rect">
            <a:avLst/>
          </a:prstGeom>
        </p:spPr>
      </p:pic>
      <p:pic>
        <p:nvPicPr>
          <p:cNvPr id="7" name="Picture 6" descr="Icon&#10;&#10;Description automatically generated">
            <a:extLst>
              <a:ext uri="{FF2B5EF4-FFF2-40B4-BE49-F238E27FC236}">
                <a16:creationId xmlns:a16="http://schemas.microsoft.com/office/drawing/2014/main" id="{0CBC8650-4638-E168-A8F7-A0F16756C39E}"/>
              </a:ext>
            </a:extLst>
          </p:cNvPr>
          <p:cNvPicPr>
            <a:picLocks noChangeAspect="1"/>
          </p:cNvPicPr>
          <p:nvPr/>
        </p:nvPicPr>
        <p:blipFill>
          <a:blip r:embed="rId5">
            <a:alphaModFix amt="50000"/>
          </a:blip>
          <a:stretch>
            <a:fillRect/>
          </a:stretch>
        </p:blipFill>
        <p:spPr>
          <a:xfrm>
            <a:off x="9058806" y="3967216"/>
            <a:ext cx="1976020" cy="2138433"/>
          </a:xfrm>
          <a:prstGeom prst="rect">
            <a:avLst/>
          </a:prstGeom>
        </p:spPr>
      </p:pic>
    </p:spTree>
    <p:extLst>
      <p:ext uri="{BB962C8B-B14F-4D97-AF65-F5344CB8AC3E}">
        <p14:creationId xmlns:p14="http://schemas.microsoft.com/office/powerpoint/2010/main" val="2963626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480646"/>
            <a:ext cx="5221960" cy="1789588"/>
          </a:xfrm>
          <a:solidFill>
            <a:srgbClr val="FFFFFF"/>
          </a:solidFill>
        </p:spPr>
        <p:txBody>
          <a:bodyPr>
            <a:normAutofit/>
          </a:bodyPr>
          <a:lstStyle/>
          <a:p>
            <a:r>
              <a:rPr lang="fr-FR" dirty="0"/>
              <a:t>Plan de travail</a:t>
            </a:r>
          </a:p>
        </p:txBody>
      </p:sp>
      <p:sp>
        <p:nvSpPr>
          <p:cNvPr id="3" name="Content Placeholder 2">
            <a:extLst>
              <a:ext uri="{FF2B5EF4-FFF2-40B4-BE49-F238E27FC236}">
                <a16:creationId xmlns:a16="http://schemas.microsoft.com/office/drawing/2014/main" id="{1605408B-CE35-7381-B288-C5529A7CBA9D}"/>
              </a:ext>
            </a:extLst>
          </p:cNvPr>
          <p:cNvSpPr>
            <a:spLocks noGrp="1"/>
          </p:cNvSpPr>
          <p:nvPr>
            <p:ph sz="quarter" idx="14"/>
          </p:nvPr>
        </p:nvSpPr>
        <p:spPr>
          <a:xfrm>
            <a:off x="642811" y="1250731"/>
            <a:ext cx="6013743" cy="5013435"/>
          </a:xfrm>
        </p:spPr>
        <p:txBody>
          <a:bodyPr/>
          <a:lstStyle/>
          <a:p>
            <a:pPr marL="0" indent="0">
              <a:buNone/>
            </a:pPr>
            <a:r>
              <a:rPr lang="fr-FR" dirty="0"/>
              <a:t>(</a:t>
            </a:r>
            <a:r>
              <a:rPr lang="fr-FR" i="1" dirty="0"/>
              <a:t>Exigence ITIE 1.5</a:t>
            </a:r>
            <a:r>
              <a:rPr lang="fr-FR" dirty="0"/>
              <a:t>)</a:t>
            </a:r>
          </a:p>
          <a:p>
            <a:r>
              <a:rPr lang="fr-FR" dirty="0"/>
              <a:t>Consultations avec les trois collèges élargis dans l’élaboration du plan de travail ITIE annuel ?</a:t>
            </a:r>
          </a:p>
          <a:p>
            <a:r>
              <a:rPr lang="fr-FR" dirty="0"/>
              <a:t>Tous les aspects de l’Exigence ITIE 1.5 sont-ils bien adressés dans le plan de travail de l’ITIE Cameroun ?</a:t>
            </a:r>
          </a:p>
          <a:p>
            <a:r>
              <a:rPr lang="fr-FR" dirty="0"/>
              <a:t>Les objectifs du plan de travail de</a:t>
            </a:r>
            <a:br>
              <a:rPr lang="fr-FR" dirty="0"/>
            </a:br>
            <a:r>
              <a:rPr lang="fr-FR" dirty="0"/>
              <a:t>l’ITIE Cameroun sont-ils bien cohérents</a:t>
            </a:r>
            <a:br>
              <a:rPr lang="fr-FR" dirty="0"/>
            </a:br>
            <a:r>
              <a:rPr lang="fr-FR" dirty="0"/>
              <a:t>avec les priorités nationales ?</a:t>
            </a:r>
          </a:p>
          <a:p>
            <a:r>
              <a:rPr lang="fr-FR" dirty="0"/>
              <a:t>Le plan de travail constitue-t-il </a:t>
            </a:r>
            <a:br>
              <a:rPr lang="fr-FR" dirty="0"/>
            </a:br>
            <a:r>
              <a:rPr lang="fr-FR" dirty="0"/>
              <a:t>un mécanisme de redevabilité</a:t>
            </a:r>
            <a:br>
              <a:rPr lang="fr-FR" dirty="0"/>
            </a:br>
            <a:r>
              <a:rPr lang="fr-FR" dirty="0"/>
              <a:t>envers les collèges élargis ? </a:t>
            </a:r>
          </a:p>
          <a:p>
            <a:endParaRPr lang="fr-FR" dirty="0"/>
          </a:p>
          <a:p>
            <a:endParaRPr lang="fr-FR" dirty="0"/>
          </a:p>
        </p:txBody>
      </p:sp>
      <p:pic>
        <p:nvPicPr>
          <p:cNvPr id="8" name="Picture 7" descr="Graphical user interface, text, application&#10;&#10;Description automatically generated">
            <a:extLst>
              <a:ext uri="{FF2B5EF4-FFF2-40B4-BE49-F238E27FC236}">
                <a16:creationId xmlns:a16="http://schemas.microsoft.com/office/drawing/2014/main" id="{75E69C98-77E2-E603-8D61-8FFDB7B0E50B}"/>
              </a:ext>
            </a:extLst>
          </p:cNvPr>
          <p:cNvPicPr>
            <a:picLocks noChangeAspect="1"/>
          </p:cNvPicPr>
          <p:nvPr/>
        </p:nvPicPr>
        <p:blipFill>
          <a:blip r:embed="rId2"/>
          <a:stretch>
            <a:fillRect/>
          </a:stretch>
        </p:blipFill>
        <p:spPr>
          <a:xfrm>
            <a:off x="5488099" y="3160449"/>
            <a:ext cx="2809178" cy="3697550"/>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89A4D027-1764-61E8-E435-0993AFB2892C}"/>
              </a:ext>
            </a:extLst>
          </p:cNvPr>
          <p:cNvPicPr>
            <a:picLocks noChangeAspect="1"/>
          </p:cNvPicPr>
          <p:nvPr/>
        </p:nvPicPr>
        <p:blipFill>
          <a:blip r:embed="rId3"/>
          <a:stretch>
            <a:fillRect/>
          </a:stretch>
        </p:blipFill>
        <p:spPr>
          <a:xfrm>
            <a:off x="8000190" y="3504690"/>
            <a:ext cx="4191810" cy="2566959"/>
          </a:xfrm>
          <a:prstGeom prst="rect">
            <a:avLst/>
          </a:prstGeom>
        </p:spPr>
      </p:pic>
      <p:pic>
        <p:nvPicPr>
          <p:cNvPr id="12" name="Picture 11">
            <a:extLst>
              <a:ext uri="{FF2B5EF4-FFF2-40B4-BE49-F238E27FC236}">
                <a16:creationId xmlns:a16="http://schemas.microsoft.com/office/drawing/2014/main" id="{EA8CBD4C-B97E-176F-EB40-E7D453D07460}"/>
              </a:ext>
            </a:extLst>
          </p:cNvPr>
          <p:cNvPicPr>
            <a:picLocks noChangeAspect="1"/>
          </p:cNvPicPr>
          <p:nvPr/>
        </p:nvPicPr>
        <p:blipFill>
          <a:blip r:embed="rId4"/>
          <a:stretch>
            <a:fillRect/>
          </a:stretch>
        </p:blipFill>
        <p:spPr>
          <a:xfrm>
            <a:off x="6656554" y="0"/>
            <a:ext cx="5536870" cy="3331779"/>
          </a:xfrm>
          <a:prstGeom prst="rect">
            <a:avLst/>
          </a:prstGeom>
          <a:ln>
            <a:solidFill>
              <a:schemeClr val="tx1"/>
            </a:solidFill>
          </a:ln>
        </p:spPr>
      </p:pic>
      <p:sp>
        <p:nvSpPr>
          <p:cNvPr id="13" name="TextBox 12">
            <a:extLst>
              <a:ext uri="{FF2B5EF4-FFF2-40B4-BE49-F238E27FC236}">
                <a16:creationId xmlns:a16="http://schemas.microsoft.com/office/drawing/2014/main" id="{9F6C8993-3538-6EDF-62F9-02F22DD6FF80}"/>
              </a:ext>
            </a:extLst>
          </p:cNvPr>
          <p:cNvSpPr txBox="1"/>
          <p:nvPr/>
        </p:nvSpPr>
        <p:spPr>
          <a:xfrm>
            <a:off x="8114054" y="6233991"/>
            <a:ext cx="4048217" cy="46166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100"/>
                </a:solidFill>
                <a:effectLst/>
                <a:uLnTx/>
                <a:uFillTx/>
                <a:latin typeface="Franklin Gothic Book" panose="020B0503020102020204"/>
                <a:ea typeface="+mn-ea"/>
                <a:cs typeface="+mn-cs"/>
              </a:rPr>
              <a:t>Le dernier plan de travail de l’ITIE Cameroun publiquement accessible semble être le plan de travail 2021.</a:t>
            </a:r>
          </a:p>
        </p:txBody>
      </p:sp>
    </p:spTree>
    <p:extLst>
      <p:ext uri="{BB962C8B-B14F-4D97-AF65-F5344CB8AC3E}">
        <p14:creationId xmlns:p14="http://schemas.microsoft.com/office/powerpoint/2010/main" val="2343824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480646"/>
            <a:ext cx="5221960" cy="1789588"/>
          </a:xfrm>
          <a:solidFill>
            <a:srgbClr val="FFFFFF"/>
          </a:solidFill>
        </p:spPr>
        <p:txBody>
          <a:bodyPr>
            <a:normAutofit fontScale="92500"/>
          </a:bodyPr>
          <a:lstStyle/>
          <a:p>
            <a:r>
              <a:rPr lang="fr-FR"/>
              <a:t>Documenter l’impact pour le suivi, évaluation &amp; l’apprentissage</a:t>
            </a:r>
          </a:p>
        </p:txBody>
      </p:sp>
      <p:sp>
        <p:nvSpPr>
          <p:cNvPr id="3" name="Content Placeholder 2">
            <a:extLst>
              <a:ext uri="{FF2B5EF4-FFF2-40B4-BE49-F238E27FC236}">
                <a16:creationId xmlns:a16="http://schemas.microsoft.com/office/drawing/2014/main" id="{1605408B-CE35-7381-B288-C5529A7CBA9D}"/>
              </a:ext>
            </a:extLst>
          </p:cNvPr>
          <p:cNvSpPr>
            <a:spLocks noGrp="1"/>
          </p:cNvSpPr>
          <p:nvPr>
            <p:ph sz="quarter" idx="14"/>
          </p:nvPr>
        </p:nvSpPr>
        <p:spPr>
          <a:xfrm>
            <a:off x="642811" y="2364828"/>
            <a:ext cx="6013743" cy="3899338"/>
          </a:xfrm>
        </p:spPr>
        <p:txBody>
          <a:bodyPr/>
          <a:lstStyle/>
          <a:p>
            <a:pPr marL="0" indent="0">
              <a:buNone/>
            </a:pPr>
            <a:r>
              <a:rPr lang="fr-FR" dirty="0"/>
              <a:t>(</a:t>
            </a:r>
            <a:r>
              <a:rPr lang="fr-FR" i="1" dirty="0"/>
              <a:t>Exigence ITIE 7.4</a:t>
            </a:r>
            <a:r>
              <a:rPr lang="fr-FR" dirty="0"/>
              <a:t>)</a:t>
            </a:r>
          </a:p>
          <a:p>
            <a:r>
              <a:rPr lang="fr-FR" dirty="0"/>
              <a:t>Quelle revue d’impact pour 2021 et 2022? </a:t>
            </a:r>
          </a:p>
          <a:p>
            <a:r>
              <a:rPr lang="fr-FR" dirty="0"/>
              <a:t>Suffisamment d’examen des résultats et de l’impact dans le dernier Rapport Annuel d’Avancement ? </a:t>
            </a:r>
          </a:p>
          <a:p>
            <a:r>
              <a:rPr lang="fr-FR" dirty="0"/>
              <a:t>Consultations avec les trois collèges élargis dans l’élaboration de la revue annuelle des résultats et d’impact ?</a:t>
            </a:r>
          </a:p>
          <a:p>
            <a:r>
              <a:rPr lang="fr-FR" dirty="0"/>
              <a:t>Liens à un cadre de suivi et évaluation, ainsi qu’à l’élaboration du plan de travail ITIE annuel ?</a:t>
            </a:r>
          </a:p>
        </p:txBody>
      </p:sp>
      <p:pic>
        <p:nvPicPr>
          <p:cNvPr id="5" name="Picture 4">
            <a:extLst>
              <a:ext uri="{FF2B5EF4-FFF2-40B4-BE49-F238E27FC236}">
                <a16:creationId xmlns:a16="http://schemas.microsoft.com/office/drawing/2014/main" id="{198BEAE0-8F2A-9C23-4DCB-F36122151E13}"/>
              </a:ext>
            </a:extLst>
          </p:cNvPr>
          <p:cNvPicPr>
            <a:picLocks noChangeAspect="1"/>
          </p:cNvPicPr>
          <p:nvPr/>
        </p:nvPicPr>
        <p:blipFill>
          <a:blip r:embed="rId2"/>
          <a:stretch>
            <a:fillRect/>
          </a:stretch>
        </p:blipFill>
        <p:spPr>
          <a:xfrm>
            <a:off x="6656555" y="0"/>
            <a:ext cx="5535445" cy="2857255"/>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323E5C1D-AA7A-751E-44DD-DC3497FA28B4}"/>
              </a:ext>
            </a:extLst>
          </p:cNvPr>
          <p:cNvPicPr>
            <a:picLocks noChangeAspect="1"/>
          </p:cNvPicPr>
          <p:nvPr/>
        </p:nvPicPr>
        <p:blipFill>
          <a:blip r:embed="rId3"/>
          <a:stretch>
            <a:fillRect/>
          </a:stretch>
        </p:blipFill>
        <p:spPr>
          <a:xfrm>
            <a:off x="6656555" y="2951849"/>
            <a:ext cx="3570546" cy="2522976"/>
          </a:xfrm>
          <a:prstGeom prst="rect">
            <a:avLst/>
          </a:prstGeom>
        </p:spPr>
      </p:pic>
      <p:sp>
        <p:nvSpPr>
          <p:cNvPr id="8" name="TextBox 7">
            <a:extLst>
              <a:ext uri="{FF2B5EF4-FFF2-40B4-BE49-F238E27FC236}">
                <a16:creationId xmlns:a16="http://schemas.microsoft.com/office/drawing/2014/main" id="{3841F9DA-E6A2-ED18-0ED7-2BD59EA87A4C}"/>
              </a:ext>
            </a:extLst>
          </p:cNvPr>
          <p:cNvSpPr txBox="1"/>
          <p:nvPr/>
        </p:nvSpPr>
        <p:spPr>
          <a:xfrm>
            <a:off x="5594631" y="5961855"/>
            <a:ext cx="2997642" cy="83099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100"/>
                </a:solidFill>
                <a:effectLst/>
                <a:uLnTx/>
                <a:uFillTx/>
                <a:latin typeface="Franklin Gothic Book" panose="020B0503020102020204"/>
                <a:ea typeface="+mn-ea"/>
                <a:cs typeface="+mn-cs"/>
              </a:rPr>
              <a:t>Le dernier rapport annuel d’avancement de l’ITIE Cameroun publiquement accessible semble être celui de 2020 – mais problème d’accessibilité sur le site Internet.</a:t>
            </a:r>
          </a:p>
        </p:txBody>
      </p:sp>
      <p:pic>
        <p:nvPicPr>
          <p:cNvPr id="10" name="Picture 9" descr="Graphical user interface, text, application, email&#10;&#10;Description automatically generated">
            <a:extLst>
              <a:ext uri="{FF2B5EF4-FFF2-40B4-BE49-F238E27FC236}">
                <a16:creationId xmlns:a16="http://schemas.microsoft.com/office/drawing/2014/main" id="{270942E1-D5D9-E206-0520-600464D559FA}"/>
              </a:ext>
            </a:extLst>
          </p:cNvPr>
          <p:cNvPicPr>
            <a:picLocks noChangeAspect="1"/>
          </p:cNvPicPr>
          <p:nvPr/>
        </p:nvPicPr>
        <p:blipFill>
          <a:blip r:embed="rId4"/>
          <a:stretch>
            <a:fillRect/>
          </a:stretch>
        </p:blipFill>
        <p:spPr>
          <a:xfrm>
            <a:off x="8753732" y="4143737"/>
            <a:ext cx="3438268" cy="2714263"/>
          </a:xfrm>
          <a:prstGeom prst="rect">
            <a:avLst/>
          </a:prstGeom>
        </p:spPr>
      </p:pic>
    </p:spTree>
    <p:extLst>
      <p:ext uri="{BB962C8B-B14F-4D97-AF65-F5344CB8AC3E}">
        <p14:creationId xmlns:p14="http://schemas.microsoft.com/office/powerpoint/2010/main" val="3168221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39A572D-FB57-2B48-8755-094582EC3BE7}"/>
              </a:ext>
            </a:extLst>
          </p:cNvPr>
          <p:cNvSpPr/>
          <p:nvPr/>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xt Placeholder 1">
            <a:extLst>
              <a:ext uri="{FF2B5EF4-FFF2-40B4-BE49-F238E27FC236}">
                <a16:creationId xmlns:a16="http://schemas.microsoft.com/office/drawing/2014/main" id="{9574274A-5FC6-E043-AE53-5929E41D604D}"/>
              </a:ext>
            </a:extLst>
          </p:cNvPr>
          <p:cNvSpPr>
            <a:spLocks noGrp="1"/>
          </p:cNvSpPr>
          <p:nvPr>
            <p:ph type="body" sz="quarter" idx="15"/>
          </p:nvPr>
        </p:nvSpPr>
        <p:spPr>
          <a:xfrm>
            <a:off x="643435" y="3056502"/>
            <a:ext cx="11227453" cy="1534548"/>
          </a:xfrm>
        </p:spPr>
        <p:txBody>
          <a:bodyPr>
            <a:normAutofit fontScale="92500" lnSpcReduction="10000"/>
          </a:bodyPr>
          <a:lstStyle/>
          <a:p>
            <a:pPr lvl="0"/>
            <a:r>
              <a:rPr lang="fr-FR" sz="6000" dirty="0"/>
              <a:t>Mesures correctives de la dernière Validation</a:t>
            </a:r>
          </a:p>
        </p:txBody>
      </p:sp>
      <p:pic>
        <p:nvPicPr>
          <p:cNvPr id="5" name="Picture 7">
            <a:extLst>
              <a:ext uri="{FF2B5EF4-FFF2-40B4-BE49-F238E27FC236}">
                <a16:creationId xmlns:a16="http://schemas.microsoft.com/office/drawing/2014/main" id="{3185615D-E01B-364F-968C-C5B3920D082A}"/>
              </a:ext>
            </a:extLst>
          </p:cNvPr>
          <p:cNvPicPr>
            <a:picLocks noChangeAspect="1"/>
          </p:cNvPicPr>
          <p:nvPr/>
        </p:nvPicPr>
        <p:blipFill>
          <a:blip r:embed="rId2"/>
          <a:stretch>
            <a:fillRect/>
          </a:stretch>
        </p:blipFill>
        <p:spPr>
          <a:xfrm>
            <a:off x="643435" y="5825339"/>
            <a:ext cx="1495765" cy="673730"/>
          </a:xfrm>
          <a:prstGeom prst="rect">
            <a:avLst/>
          </a:prstGeom>
        </p:spPr>
      </p:pic>
      <p:sp>
        <p:nvSpPr>
          <p:cNvPr id="6" name="Rectangle 10">
            <a:extLst>
              <a:ext uri="{FF2B5EF4-FFF2-40B4-BE49-F238E27FC236}">
                <a16:creationId xmlns:a16="http://schemas.microsoft.com/office/drawing/2014/main" id="{92340C30-A2B1-8E4F-A30C-C0341EF84745}"/>
              </a:ext>
            </a:extLst>
          </p:cNvPr>
          <p:cNvSpPr/>
          <p:nvPr/>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12">
            <a:extLst>
              <a:ext uri="{FF2B5EF4-FFF2-40B4-BE49-F238E27FC236}">
                <a16:creationId xmlns:a16="http://schemas.microsoft.com/office/drawing/2014/main" id="{7352587D-5B18-7341-B425-9DC9C448BFD6}"/>
              </a:ext>
            </a:extLst>
          </p:cNvPr>
          <p:cNvSpPr/>
          <p:nvPr/>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13">
            <a:extLst>
              <a:ext uri="{FF2B5EF4-FFF2-40B4-BE49-F238E27FC236}">
                <a16:creationId xmlns:a16="http://schemas.microsoft.com/office/drawing/2014/main" id="{73736CBF-7F13-3D4E-8973-E2A19830FBC6}"/>
              </a:ext>
            </a:extLst>
          </p:cNvPr>
          <p:cNvSpPr/>
          <p:nvPr/>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14">
            <a:extLst>
              <a:ext uri="{FF2B5EF4-FFF2-40B4-BE49-F238E27FC236}">
                <a16:creationId xmlns:a16="http://schemas.microsoft.com/office/drawing/2014/main" id="{DC95800F-320D-7840-A47C-F19241667698}"/>
              </a:ext>
            </a:extLst>
          </p:cNvPr>
          <p:cNvSpPr/>
          <p:nvPr/>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15">
            <a:extLst>
              <a:ext uri="{FF2B5EF4-FFF2-40B4-BE49-F238E27FC236}">
                <a16:creationId xmlns:a16="http://schemas.microsoft.com/office/drawing/2014/main" id="{B80657BA-5174-3A44-9BEC-FBB0EF7D80EE}"/>
              </a:ext>
            </a:extLst>
          </p:cNvPr>
          <p:cNvSpPr/>
          <p:nvPr/>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7">
            <a:extLst>
              <a:ext uri="{FF2B5EF4-FFF2-40B4-BE49-F238E27FC236}">
                <a16:creationId xmlns:a16="http://schemas.microsoft.com/office/drawing/2014/main" id="{24026979-9A98-F046-BF6C-BE5C828365B1}"/>
              </a:ext>
            </a:extLst>
          </p:cNvPr>
          <p:cNvSpPr/>
          <p:nvPr/>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8">
            <a:extLst>
              <a:ext uri="{FF2B5EF4-FFF2-40B4-BE49-F238E27FC236}">
                <a16:creationId xmlns:a16="http://schemas.microsoft.com/office/drawing/2014/main" id="{9899ED60-588F-D345-9D04-BE38213E3BEF}"/>
              </a:ext>
            </a:extLst>
          </p:cNvPr>
          <p:cNvSpPr/>
          <p:nvPr/>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7987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391453"/>
            <a:ext cx="5684416" cy="2073368"/>
          </a:xfrm>
          <a:solidFill>
            <a:srgbClr val="FFFFFF"/>
          </a:solidFill>
        </p:spPr>
        <p:txBody>
          <a:bodyPr>
            <a:normAutofit fontScale="92500" lnSpcReduction="10000"/>
          </a:bodyPr>
          <a:lstStyle/>
          <a:p>
            <a:r>
              <a:rPr lang="fr-FR" dirty="0"/>
              <a:t>Suivi des recommandations ITIE pour mener à des réformes</a:t>
            </a:r>
          </a:p>
        </p:txBody>
      </p:sp>
      <p:sp>
        <p:nvSpPr>
          <p:cNvPr id="7" name="Content Placeholder 2">
            <a:extLst>
              <a:ext uri="{FF2B5EF4-FFF2-40B4-BE49-F238E27FC236}">
                <a16:creationId xmlns:a16="http://schemas.microsoft.com/office/drawing/2014/main" id="{6688EC8A-9B32-A97F-5056-A1522EC83711}"/>
              </a:ext>
            </a:extLst>
          </p:cNvPr>
          <p:cNvSpPr>
            <a:spLocks noGrp="1"/>
          </p:cNvSpPr>
          <p:nvPr>
            <p:ph sz="quarter" idx="14"/>
          </p:nvPr>
        </p:nvSpPr>
        <p:spPr>
          <a:xfrm>
            <a:off x="642812" y="2477479"/>
            <a:ext cx="5684416" cy="3653016"/>
          </a:xfrm>
        </p:spPr>
        <p:txBody>
          <a:bodyPr>
            <a:normAutofit/>
          </a:bodyPr>
          <a:lstStyle/>
          <a:p>
            <a:pPr marL="0" indent="0">
              <a:buNone/>
            </a:pPr>
            <a:r>
              <a:rPr lang="fr-FR" dirty="0"/>
              <a:t>(</a:t>
            </a:r>
            <a:r>
              <a:rPr lang="fr-FR" i="1" dirty="0"/>
              <a:t>Exigence ITIE 7.3</a:t>
            </a:r>
            <a:r>
              <a:rPr lang="fr-FR" dirty="0"/>
              <a:t>)</a:t>
            </a:r>
          </a:p>
          <a:p>
            <a:r>
              <a:rPr lang="fr-FR" dirty="0"/>
              <a:t>Existe-t-il un mécanisme solide et institutionnalisé de suivi des recommandations de l'ITIE ?</a:t>
            </a:r>
          </a:p>
          <a:p>
            <a:r>
              <a:rPr lang="fr-FR" dirty="0"/>
              <a:t>Quelles recommandations ITIE n’ont pas fait l’objet d’un suivi et pourquoi ? </a:t>
            </a:r>
          </a:p>
          <a:p>
            <a:r>
              <a:rPr lang="fr-FR" dirty="0"/>
              <a:t>Quelles mesures ont été prises par les administrations publiques et les entreprises extractives pour faire suite à des recommandations ITIE spécifiques ?</a:t>
            </a:r>
          </a:p>
          <a:p>
            <a:endParaRPr lang="fr-FR" dirty="0"/>
          </a:p>
        </p:txBody>
      </p:sp>
      <p:pic>
        <p:nvPicPr>
          <p:cNvPr id="9" name="Picture 8">
            <a:extLst>
              <a:ext uri="{FF2B5EF4-FFF2-40B4-BE49-F238E27FC236}">
                <a16:creationId xmlns:a16="http://schemas.microsoft.com/office/drawing/2014/main" id="{66389DD6-9630-7517-B077-372F12092F00}"/>
              </a:ext>
            </a:extLst>
          </p:cNvPr>
          <p:cNvPicPr>
            <a:picLocks noChangeAspect="1"/>
          </p:cNvPicPr>
          <p:nvPr/>
        </p:nvPicPr>
        <p:blipFill>
          <a:blip r:embed="rId2"/>
          <a:stretch>
            <a:fillRect/>
          </a:stretch>
        </p:blipFill>
        <p:spPr>
          <a:xfrm>
            <a:off x="6590662" y="0"/>
            <a:ext cx="5601338" cy="3064883"/>
          </a:xfrm>
          <a:prstGeom prst="rect">
            <a:avLst/>
          </a:prstGeom>
          <a:ln>
            <a:solidFill>
              <a:schemeClr val="tx1"/>
            </a:solidFill>
          </a:ln>
        </p:spPr>
      </p:pic>
      <p:pic>
        <p:nvPicPr>
          <p:cNvPr id="6" name="Picture 5" descr="Text&#10;&#10;Description automatically generated with medium confidence">
            <a:extLst>
              <a:ext uri="{FF2B5EF4-FFF2-40B4-BE49-F238E27FC236}">
                <a16:creationId xmlns:a16="http://schemas.microsoft.com/office/drawing/2014/main" id="{C120B381-4362-71DC-F215-7B8E24D2F23B}"/>
              </a:ext>
            </a:extLst>
          </p:cNvPr>
          <p:cNvPicPr>
            <a:picLocks noChangeAspect="1"/>
          </p:cNvPicPr>
          <p:nvPr/>
        </p:nvPicPr>
        <p:blipFill>
          <a:blip r:embed="rId3"/>
          <a:stretch>
            <a:fillRect/>
          </a:stretch>
        </p:blipFill>
        <p:spPr>
          <a:xfrm>
            <a:off x="6590662" y="3133055"/>
            <a:ext cx="5316638" cy="3658408"/>
          </a:xfrm>
          <a:prstGeom prst="rect">
            <a:avLst/>
          </a:prstGeom>
        </p:spPr>
      </p:pic>
    </p:spTree>
    <p:extLst>
      <p:ext uri="{BB962C8B-B14F-4D97-AF65-F5344CB8AC3E}">
        <p14:creationId xmlns:p14="http://schemas.microsoft.com/office/powerpoint/2010/main" val="558292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480646"/>
            <a:ext cx="4711991" cy="1459348"/>
          </a:xfrm>
          <a:solidFill>
            <a:srgbClr val="FFFFFF"/>
          </a:solidFill>
        </p:spPr>
        <p:txBody>
          <a:bodyPr>
            <a:normAutofit/>
          </a:bodyPr>
          <a:lstStyle/>
          <a:p>
            <a:r>
              <a:rPr lang="fr-FR"/>
              <a:t>Données ouvertes</a:t>
            </a:r>
          </a:p>
        </p:txBody>
      </p:sp>
      <p:sp>
        <p:nvSpPr>
          <p:cNvPr id="7" name="Content Placeholder 2">
            <a:extLst>
              <a:ext uri="{FF2B5EF4-FFF2-40B4-BE49-F238E27FC236}">
                <a16:creationId xmlns:a16="http://schemas.microsoft.com/office/drawing/2014/main" id="{C8B6364B-89BC-F0F3-66D1-2CACF2B0007F}"/>
              </a:ext>
            </a:extLst>
          </p:cNvPr>
          <p:cNvSpPr>
            <a:spLocks noGrp="1"/>
          </p:cNvSpPr>
          <p:nvPr>
            <p:ph sz="quarter" idx="14"/>
          </p:nvPr>
        </p:nvSpPr>
        <p:spPr>
          <a:xfrm>
            <a:off x="642811" y="1313793"/>
            <a:ext cx="5673905" cy="4582510"/>
          </a:xfrm>
        </p:spPr>
        <p:txBody>
          <a:bodyPr>
            <a:normAutofit/>
          </a:bodyPr>
          <a:lstStyle/>
          <a:p>
            <a:pPr marL="0" indent="0">
              <a:buNone/>
            </a:pPr>
            <a:r>
              <a:rPr lang="fr-FR" dirty="0"/>
              <a:t>(</a:t>
            </a:r>
            <a:r>
              <a:rPr lang="fr-FR" i="1" dirty="0"/>
              <a:t>Exigence ITIE 7.2</a:t>
            </a:r>
            <a:r>
              <a:rPr lang="fr-FR" dirty="0"/>
              <a:t>)</a:t>
            </a:r>
          </a:p>
          <a:p>
            <a:r>
              <a:rPr lang="fr-FR" dirty="0"/>
              <a:t>Les formulaires de données résumées ITIE ont-elles bien été complétées pour chaque Rapport ITIE en date ?</a:t>
            </a:r>
          </a:p>
          <a:p>
            <a:r>
              <a:rPr lang="fr-FR" dirty="0"/>
              <a:t>Les données de chaque Rapport ITIE ont-elles été publiées en format ouvert ?</a:t>
            </a:r>
          </a:p>
          <a:p>
            <a:r>
              <a:rPr lang="fr-FR" dirty="0"/>
              <a:t>Quelles mesures sont prévues pour renforcer les divulgations systématiques de données exigées par la Norme ITIE par les administrations publiques et les entreprises extractives, en format données ouvertes ?</a:t>
            </a:r>
          </a:p>
        </p:txBody>
      </p:sp>
      <p:pic>
        <p:nvPicPr>
          <p:cNvPr id="9" name="Picture 8">
            <a:extLst>
              <a:ext uri="{FF2B5EF4-FFF2-40B4-BE49-F238E27FC236}">
                <a16:creationId xmlns:a16="http://schemas.microsoft.com/office/drawing/2014/main" id="{15F2A69B-DAC2-0D6E-F2FD-D20F66E2179F}"/>
              </a:ext>
            </a:extLst>
          </p:cNvPr>
          <p:cNvPicPr>
            <a:picLocks noChangeAspect="1"/>
          </p:cNvPicPr>
          <p:nvPr/>
        </p:nvPicPr>
        <p:blipFill>
          <a:blip r:embed="rId2"/>
          <a:stretch>
            <a:fillRect/>
          </a:stretch>
        </p:blipFill>
        <p:spPr>
          <a:xfrm>
            <a:off x="6433980" y="0"/>
            <a:ext cx="5758020" cy="2452020"/>
          </a:xfrm>
          <a:prstGeom prst="rect">
            <a:avLst/>
          </a:prstGeom>
          <a:ln>
            <a:solidFill>
              <a:schemeClr val="tx1"/>
            </a:solidFill>
          </a:ln>
        </p:spPr>
      </p:pic>
      <p:pic>
        <p:nvPicPr>
          <p:cNvPr id="4" name="Picture 3" descr="Graphical user interface, text, application, email&#10;&#10;Description automatically generated">
            <a:extLst>
              <a:ext uri="{FF2B5EF4-FFF2-40B4-BE49-F238E27FC236}">
                <a16:creationId xmlns:a16="http://schemas.microsoft.com/office/drawing/2014/main" id="{D4F63D26-A3EE-3244-0EF8-7D5F35952F9F}"/>
              </a:ext>
            </a:extLst>
          </p:cNvPr>
          <p:cNvPicPr>
            <a:picLocks noChangeAspect="1"/>
          </p:cNvPicPr>
          <p:nvPr/>
        </p:nvPicPr>
        <p:blipFill>
          <a:blip r:embed="rId3"/>
          <a:stretch>
            <a:fillRect/>
          </a:stretch>
        </p:blipFill>
        <p:spPr>
          <a:xfrm>
            <a:off x="6096000" y="2461552"/>
            <a:ext cx="3902501" cy="3269848"/>
          </a:xfrm>
          <a:prstGeom prst="rect">
            <a:avLst/>
          </a:prstGeom>
        </p:spPr>
      </p:pic>
      <p:pic>
        <p:nvPicPr>
          <p:cNvPr id="6" name="Picture 5" descr="Table&#10;&#10;Description automatically generated with medium confidence">
            <a:extLst>
              <a:ext uri="{FF2B5EF4-FFF2-40B4-BE49-F238E27FC236}">
                <a16:creationId xmlns:a16="http://schemas.microsoft.com/office/drawing/2014/main" id="{F47670F0-0179-DE0B-7803-0C8CEB99BFFB}"/>
              </a:ext>
            </a:extLst>
          </p:cNvPr>
          <p:cNvPicPr>
            <a:picLocks noChangeAspect="1"/>
          </p:cNvPicPr>
          <p:nvPr/>
        </p:nvPicPr>
        <p:blipFill>
          <a:blip r:embed="rId4"/>
          <a:stretch>
            <a:fillRect/>
          </a:stretch>
        </p:blipFill>
        <p:spPr>
          <a:xfrm>
            <a:off x="9374534" y="3605048"/>
            <a:ext cx="2817466" cy="3269848"/>
          </a:xfrm>
          <a:prstGeom prst="rect">
            <a:avLst/>
          </a:prstGeom>
        </p:spPr>
      </p:pic>
    </p:spTree>
    <p:extLst>
      <p:ext uri="{BB962C8B-B14F-4D97-AF65-F5344CB8AC3E}">
        <p14:creationId xmlns:p14="http://schemas.microsoft.com/office/powerpoint/2010/main" val="3834338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245683"/>
            <a:ext cx="5448064" cy="1857743"/>
          </a:xfrm>
          <a:solidFill>
            <a:srgbClr val="FFFFFF"/>
          </a:solidFill>
        </p:spPr>
        <p:txBody>
          <a:bodyPr>
            <a:normAutofit/>
          </a:bodyPr>
          <a:lstStyle/>
          <a:p>
            <a:r>
              <a:rPr lang="fr-FR" dirty="0"/>
              <a:t>Moteurs de sensibilisation et dissémination</a:t>
            </a:r>
          </a:p>
        </p:txBody>
      </p:sp>
      <p:sp>
        <p:nvSpPr>
          <p:cNvPr id="7" name="Content Placeholder 2">
            <a:extLst>
              <a:ext uri="{FF2B5EF4-FFF2-40B4-BE49-F238E27FC236}">
                <a16:creationId xmlns:a16="http://schemas.microsoft.com/office/drawing/2014/main" id="{5A49E594-638C-F22B-3F41-44FFAD0E2A1F}"/>
              </a:ext>
            </a:extLst>
          </p:cNvPr>
          <p:cNvSpPr>
            <a:spLocks noGrp="1"/>
          </p:cNvSpPr>
          <p:nvPr>
            <p:ph sz="quarter" idx="14"/>
          </p:nvPr>
        </p:nvSpPr>
        <p:spPr>
          <a:xfrm>
            <a:off x="642812" y="2147645"/>
            <a:ext cx="4712614" cy="3592732"/>
          </a:xfrm>
        </p:spPr>
        <p:txBody>
          <a:bodyPr>
            <a:normAutofit lnSpcReduction="10000"/>
          </a:bodyPr>
          <a:lstStyle/>
          <a:p>
            <a:pPr marL="0" indent="0">
              <a:buNone/>
            </a:pPr>
            <a:r>
              <a:rPr lang="fr-FR" dirty="0"/>
              <a:t>(</a:t>
            </a:r>
            <a:r>
              <a:rPr lang="fr-FR" i="1" dirty="0"/>
              <a:t>Exigence ITIE 7.1</a:t>
            </a:r>
            <a:r>
              <a:rPr lang="fr-FR" dirty="0"/>
              <a:t>)</a:t>
            </a:r>
          </a:p>
          <a:p>
            <a:pPr marL="0" indent="0">
              <a:buNone/>
            </a:pPr>
            <a:r>
              <a:rPr lang="fr-FR" dirty="0"/>
              <a:t>Quelles mesures prises pour :</a:t>
            </a:r>
          </a:p>
          <a:p>
            <a:r>
              <a:rPr lang="fr-FR" dirty="0"/>
              <a:t>S’assurer que les informations sont largement accessibles et diffusées?</a:t>
            </a:r>
          </a:p>
          <a:p>
            <a:r>
              <a:rPr lang="fr-FR" dirty="0"/>
              <a:t>Veiller à ce que les informations soient compréhensibles ?</a:t>
            </a:r>
          </a:p>
          <a:p>
            <a:r>
              <a:rPr lang="fr-FR" dirty="0"/>
              <a:t>Mener des actions de sensibilisation afin de mieux faire connaître et de faciliter le dialogue à propos de la gouvernance des ressources extractives ?</a:t>
            </a:r>
          </a:p>
        </p:txBody>
      </p:sp>
      <p:pic>
        <p:nvPicPr>
          <p:cNvPr id="9" name="Picture 8">
            <a:extLst>
              <a:ext uri="{FF2B5EF4-FFF2-40B4-BE49-F238E27FC236}">
                <a16:creationId xmlns:a16="http://schemas.microsoft.com/office/drawing/2014/main" id="{B3AB1060-025D-947F-4BCF-AC425373841F}"/>
              </a:ext>
            </a:extLst>
          </p:cNvPr>
          <p:cNvPicPr>
            <a:picLocks noChangeAspect="1"/>
          </p:cNvPicPr>
          <p:nvPr/>
        </p:nvPicPr>
        <p:blipFill>
          <a:blip r:embed="rId2"/>
          <a:stretch>
            <a:fillRect/>
          </a:stretch>
        </p:blipFill>
        <p:spPr>
          <a:xfrm>
            <a:off x="6234266" y="0"/>
            <a:ext cx="5957734" cy="2922002"/>
          </a:xfrm>
          <a:prstGeom prst="rect">
            <a:avLst/>
          </a:prstGeom>
          <a:ln>
            <a:solidFill>
              <a:schemeClr val="tx1"/>
            </a:solidFill>
          </a:ln>
        </p:spPr>
      </p:pic>
      <p:sp>
        <p:nvSpPr>
          <p:cNvPr id="15" name="TextBox 14">
            <a:extLst>
              <a:ext uri="{FF2B5EF4-FFF2-40B4-BE49-F238E27FC236}">
                <a16:creationId xmlns:a16="http://schemas.microsoft.com/office/drawing/2014/main" id="{41230782-7425-D3B5-F9F6-D5894CD2193A}"/>
              </a:ext>
            </a:extLst>
          </p:cNvPr>
          <p:cNvSpPr txBox="1"/>
          <p:nvPr/>
        </p:nvSpPr>
        <p:spPr>
          <a:xfrm>
            <a:off x="2538654" y="5784596"/>
            <a:ext cx="2816772" cy="954107"/>
          </a:xfrm>
          <a:prstGeom prst="rect">
            <a:avLst/>
          </a:prstGeom>
          <a:noFill/>
          <a:ln>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70C0"/>
                </a:solidFill>
                <a:effectLst/>
                <a:uLnTx/>
                <a:uFillTx/>
                <a:latin typeface="Franklin Gothic Book" panose="020B0503020102020204"/>
                <a:ea typeface="+mn-ea"/>
                <a:cs typeface="+mn-cs"/>
              </a:rPr>
              <a:t>Rapports de synthèse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70C0"/>
                </a:solidFill>
                <a:effectLst/>
                <a:uLnTx/>
                <a:uFillTx/>
                <a:latin typeface="Franklin Gothic Book" panose="020B0503020102020204"/>
                <a:ea typeface="+mn-ea"/>
                <a:cs typeface="+mn-cs"/>
              </a:rPr>
              <a:t>Rapports thématiques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70C0"/>
                </a:solidFill>
                <a:effectLst/>
                <a:uLnTx/>
                <a:uFillTx/>
                <a:latin typeface="Franklin Gothic Book" panose="020B0503020102020204"/>
                <a:ea typeface="+mn-ea"/>
                <a:cs typeface="+mn-cs"/>
              </a:rPr>
              <a:t>Communication en langue locale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70C0"/>
                </a:solidFill>
                <a:effectLst/>
                <a:uLnTx/>
                <a:uFillTx/>
                <a:latin typeface="Franklin Gothic Book" panose="020B0503020102020204"/>
                <a:ea typeface="+mn-ea"/>
                <a:cs typeface="+mn-cs"/>
              </a:rPr>
              <a:t>Renforcements de capacités ?</a:t>
            </a:r>
          </a:p>
        </p:txBody>
      </p:sp>
      <p:pic>
        <p:nvPicPr>
          <p:cNvPr id="4" name="Picture 3" descr="Graphical user interface, text, application, email&#10;&#10;Description automatically generated">
            <a:extLst>
              <a:ext uri="{FF2B5EF4-FFF2-40B4-BE49-F238E27FC236}">
                <a16:creationId xmlns:a16="http://schemas.microsoft.com/office/drawing/2014/main" id="{416F68CE-29EF-E3BB-1496-8CDFB78647ED}"/>
              </a:ext>
            </a:extLst>
          </p:cNvPr>
          <p:cNvPicPr>
            <a:picLocks noChangeAspect="1"/>
          </p:cNvPicPr>
          <p:nvPr/>
        </p:nvPicPr>
        <p:blipFill>
          <a:blip r:embed="rId3"/>
          <a:stretch>
            <a:fillRect/>
          </a:stretch>
        </p:blipFill>
        <p:spPr>
          <a:xfrm>
            <a:off x="6994652" y="3128607"/>
            <a:ext cx="4436962" cy="3729393"/>
          </a:xfrm>
          <a:prstGeom prst="rect">
            <a:avLst/>
          </a:prstGeom>
        </p:spPr>
      </p:pic>
    </p:spTree>
    <p:extLst>
      <p:ext uri="{BB962C8B-B14F-4D97-AF65-F5344CB8AC3E}">
        <p14:creationId xmlns:p14="http://schemas.microsoft.com/office/powerpoint/2010/main" val="32861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EDBC">
            <a:alpha val="33809"/>
          </a:srgb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7109F8-B366-07F0-C830-AE8B3F3BB007}"/>
              </a:ext>
            </a:extLst>
          </p:cNvPr>
          <p:cNvSpPr>
            <a:spLocks noGrp="1"/>
          </p:cNvSpPr>
          <p:nvPr>
            <p:ph type="subTitle" idx="1"/>
          </p:nvPr>
        </p:nvSpPr>
        <p:spPr/>
        <p:txBody>
          <a:bodyPr/>
          <a:lstStyle/>
          <a:p>
            <a:r>
              <a:rPr lang="fr-FR"/>
              <a:t>Documenter les progrès pour la Validation</a:t>
            </a:r>
          </a:p>
          <a:p>
            <a:endParaRPr lang="fr-FR"/>
          </a:p>
        </p:txBody>
      </p:sp>
      <p:sp>
        <p:nvSpPr>
          <p:cNvPr id="4" name="Text Placeholder 3">
            <a:extLst>
              <a:ext uri="{FF2B5EF4-FFF2-40B4-BE49-F238E27FC236}">
                <a16:creationId xmlns:a16="http://schemas.microsoft.com/office/drawing/2014/main" id="{C5DB15E8-7D60-A6FE-11B5-A23A571CDC80}"/>
              </a:ext>
            </a:extLst>
          </p:cNvPr>
          <p:cNvSpPr>
            <a:spLocks noGrp="1"/>
          </p:cNvSpPr>
          <p:nvPr>
            <p:ph type="body" sz="quarter" idx="13"/>
          </p:nvPr>
        </p:nvSpPr>
        <p:spPr>
          <a:xfrm>
            <a:off x="643434" y="2253470"/>
            <a:ext cx="6272373" cy="1175529"/>
          </a:xfrm>
        </p:spPr>
        <p:txBody>
          <a:bodyPr>
            <a:noAutofit/>
          </a:bodyPr>
          <a:lstStyle/>
          <a:p>
            <a:r>
              <a:rPr lang="fr-FR" dirty="0"/>
              <a:t>Engagement des parties prenantes</a:t>
            </a:r>
          </a:p>
        </p:txBody>
      </p:sp>
      <p:pic>
        <p:nvPicPr>
          <p:cNvPr id="5" name="Picture 4">
            <a:extLst>
              <a:ext uri="{FF2B5EF4-FFF2-40B4-BE49-F238E27FC236}">
                <a16:creationId xmlns:a16="http://schemas.microsoft.com/office/drawing/2014/main" id="{FE2BD8B4-9ECD-35D6-9341-F81B890E2F01}"/>
              </a:ext>
            </a:extLst>
          </p:cNvPr>
          <p:cNvPicPr>
            <a:picLocks noChangeAspect="1"/>
          </p:cNvPicPr>
          <p:nvPr/>
        </p:nvPicPr>
        <p:blipFill>
          <a:blip r:embed="rId2">
            <a:alphaModFix amt="58000"/>
          </a:blip>
          <a:stretch>
            <a:fillRect/>
          </a:stretch>
        </p:blipFill>
        <p:spPr>
          <a:xfrm>
            <a:off x="7332165" y="2149585"/>
            <a:ext cx="4216400" cy="2832100"/>
          </a:xfrm>
          <a:prstGeom prst="rect">
            <a:avLst/>
          </a:prstGeom>
        </p:spPr>
      </p:pic>
    </p:spTree>
    <p:extLst>
      <p:ext uri="{BB962C8B-B14F-4D97-AF65-F5344CB8AC3E}">
        <p14:creationId xmlns:p14="http://schemas.microsoft.com/office/powerpoint/2010/main" val="1124916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480646"/>
            <a:ext cx="4711991" cy="1459348"/>
          </a:xfrm>
          <a:solidFill>
            <a:srgbClr val="FFFFFF"/>
          </a:solidFill>
        </p:spPr>
        <p:txBody>
          <a:bodyPr>
            <a:normAutofit/>
          </a:bodyPr>
          <a:lstStyle/>
          <a:p>
            <a:r>
              <a:rPr lang="fr-FR" dirty="0"/>
              <a:t>Suivi multipartite de l’ITIE</a:t>
            </a:r>
          </a:p>
        </p:txBody>
      </p:sp>
      <p:sp>
        <p:nvSpPr>
          <p:cNvPr id="7" name="Content Placeholder 2">
            <a:extLst>
              <a:ext uri="{FF2B5EF4-FFF2-40B4-BE49-F238E27FC236}">
                <a16:creationId xmlns:a16="http://schemas.microsoft.com/office/drawing/2014/main" id="{83EC8CA8-BE53-ECFE-0CB3-6A59337C810B}"/>
              </a:ext>
            </a:extLst>
          </p:cNvPr>
          <p:cNvSpPr>
            <a:spLocks noGrp="1"/>
          </p:cNvSpPr>
          <p:nvPr>
            <p:ph sz="quarter" idx="14"/>
          </p:nvPr>
        </p:nvSpPr>
        <p:spPr>
          <a:xfrm>
            <a:off x="642189" y="1728280"/>
            <a:ext cx="4712614" cy="4178533"/>
          </a:xfrm>
        </p:spPr>
        <p:txBody>
          <a:bodyPr>
            <a:normAutofit/>
          </a:bodyPr>
          <a:lstStyle/>
          <a:p>
            <a:pPr marL="0" indent="0">
              <a:buNone/>
            </a:pPr>
            <a:r>
              <a:rPr lang="fr-FR" dirty="0"/>
              <a:t>(</a:t>
            </a:r>
            <a:r>
              <a:rPr lang="fr-FR" i="1" dirty="0"/>
              <a:t>Exigence ITIE 1.4</a:t>
            </a:r>
            <a:r>
              <a:rPr lang="fr-FR" dirty="0"/>
              <a:t>)</a:t>
            </a:r>
          </a:p>
          <a:p>
            <a:r>
              <a:rPr lang="fr-FR" dirty="0"/>
              <a:t>Les règles et les pratiques de nomination au GMP sont elles claires et publiquement disponibles ? </a:t>
            </a:r>
          </a:p>
          <a:p>
            <a:r>
              <a:rPr lang="fr-FR" dirty="0"/>
              <a:t>Les règles de gouvernance de l’ITIE Cameroun sont-elles publiquement accessibles et conformes à l’Exigence ITIE 1.4.b ? Toute déviation dans la pratique par rapport aux règles de gouvernances sont-elles bien codifiées ?</a:t>
            </a:r>
          </a:p>
        </p:txBody>
      </p:sp>
      <p:pic>
        <p:nvPicPr>
          <p:cNvPr id="9" name="Picture 8">
            <a:extLst>
              <a:ext uri="{FF2B5EF4-FFF2-40B4-BE49-F238E27FC236}">
                <a16:creationId xmlns:a16="http://schemas.microsoft.com/office/drawing/2014/main" id="{6D74E144-DB9C-09FB-4ED4-A0CA271E5DE3}"/>
              </a:ext>
            </a:extLst>
          </p:cNvPr>
          <p:cNvPicPr>
            <a:picLocks noChangeAspect="1"/>
          </p:cNvPicPr>
          <p:nvPr/>
        </p:nvPicPr>
        <p:blipFill>
          <a:blip r:embed="rId2"/>
          <a:stretch>
            <a:fillRect/>
          </a:stretch>
        </p:blipFill>
        <p:spPr>
          <a:xfrm>
            <a:off x="6836576" y="0"/>
            <a:ext cx="5355424" cy="4496748"/>
          </a:xfrm>
          <a:prstGeom prst="rect">
            <a:avLst/>
          </a:prstGeom>
          <a:ln>
            <a:solidFill>
              <a:schemeClr val="tx1"/>
            </a:solidFill>
          </a:ln>
        </p:spPr>
      </p:pic>
    </p:spTree>
    <p:extLst>
      <p:ext uri="{BB962C8B-B14F-4D97-AF65-F5344CB8AC3E}">
        <p14:creationId xmlns:p14="http://schemas.microsoft.com/office/powerpoint/2010/main" val="1949224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328245"/>
            <a:ext cx="5453188" cy="2251373"/>
          </a:xfrm>
          <a:solidFill>
            <a:srgbClr val="FFFFFF"/>
          </a:solidFill>
        </p:spPr>
        <p:txBody>
          <a:bodyPr>
            <a:normAutofit/>
          </a:bodyPr>
          <a:lstStyle/>
          <a:p>
            <a:r>
              <a:rPr lang="fr-FR" dirty="0"/>
              <a:t>Environnement pour l’engagement de la société civile</a:t>
            </a:r>
          </a:p>
        </p:txBody>
      </p:sp>
      <p:sp>
        <p:nvSpPr>
          <p:cNvPr id="7" name="Content Placeholder 2">
            <a:extLst>
              <a:ext uri="{FF2B5EF4-FFF2-40B4-BE49-F238E27FC236}">
                <a16:creationId xmlns:a16="http://schemas.microsoft.com/office/drawing/2014/main" id="{6080379E-AE9C-7801-1834-A9697C407973}"/>
              </a:ext>
            </a:extLst>
          </p:cNvPr>
          <p:cNvSpPr>
            <a:spLocks noGrp="1"/>
          </p:cNvSpPr>
          <p:nvPr>
            <p:ph sz="quarter" idx="14"/>
          </p:nvPr>
        </p:nvSpPr>
        <p:spPr>
          <a:xfrm>
            <a:off x="642811" y="2152204"/>
            <a:ext cx="6672389" cy="3137425"/>
          </a:xfrm>
        </p:spPr>
        <p:txBody>
          <a:bodyPr>
            <a:normAutofit lnSpcReduction="10000"/>
          </a:bodyPr>
          <a:lstStyle/>
          <a:p>
            <a:pPr marL="0" indent="0">
              <a:buNone/>
            </a:pPr>
            <a:r>
              <a:rPr lang="fr-FR" dirty="0"/>
              <a:t>(</a:t>
            </a:r>
            <a:r>
              <a:rPr lang="fr-FR" i="1" dirty="0"/>
              <a:t>Exigence ITIE 1.3 &amp; Protocole ITIE : Participation de la société civile</a:t>
            </a:r>
            <a:r>
              <a:rPr lang="fr-FR" dirty="0"/>
              <a:t>)</a:t>
            </a:r>
          </a:p>
          <a:p>
            <a:r>
              <a:rPr lang="fr-FR" dirty="0"/>
              <a:t>Auto-évaluation à entreprendre à l’avance de la Validation sur les libertés d’expression, de fonctionnement, d’association, d’engagement et d’accès au processus de prise de décision -&gt; commentaires sur la tendance.</a:t>
            </a:r>
          </a:p>
          <a:p>
            <a:r>
              <a:rPr lang="fr-FR" dirty="0"/>
              <a:t>Documentation de l’engagement de la société civile dans tous les aspects du processus ITIE, y compris les contacts réguliers avec le collège élargi. </a:t>
            </a:r>
          </a:p>
        </p:txBody>
      </p:sp>
      <p:pic>
        <p:nvPicPr>
          <p:cNvPr id="9" name="Picture 8">
            <a:extLst>
              <a:ext uri="{FF2B5EF4-FFF2-40B4-BE49-F238E27FC236}">
                <a16:creationId xmlns:a16="http://schemas.microsoft.com/office/drawing/2014/main" id="{648C4814-C78C-5E96-8062-08E35E72EA35}"/>
              </a:ext>
            </a:extLst>
          </p:cNvPr>
          <p:cNvPicPr>
            <a:picLocks noChangeAspect="1"/>
          </p:cNvPicPr>
          <p:nvPr/>
        </p:nvPicPr>
        <p:blipFill>
          <a:blip r:embed="rId2"/>
          <a:stretch>
            <a:fillRect/>
          </a:stretch>
        </p:blipFill>
        <p:spPr>
          <a:xfrm>
            <a:off x="7223760" y="0"/>
            <a:ext cx="4968240" cy="4304410"/>
          </a:xfrm>
          <a:prstGeom prst="rect">
            <a:avLst/>
          </a:prstGeom>
          <a:ln>
            <a:solidFill>
              <a:schemeClr val="tx1"/>
            </a:solidFill>
          </a:ln>
        </p:spPr>
      </p:pic>
      <p:pic>
        <p:nvPicPr>
          <p:cNvPr id="5" name="Picture 4" descr="Table&#10;&#10;Description automatically generated">
            <a:extLst>
              <a:ext uri="{FF2B5EF4-FFF2-40B4-BE49-F238E27FC236}">
                <a16:creationId xmlns:a16="http://schemas.microsoft.com/office/drawing/2014/main" id="{55CABC6B-5B18-0E9A-B75D-14FE182D8B1F}"/>
              </a:ext>
            </a:extLst>
          </p:cNvPr>
          <p:cNvPicPr>
            <a:picLocks noChangeAspect="1"/>
          </p:cNvPicPr>
          <p:nvPr/>
        </p:nvPicPr>
        <p:blipFill>
          <a:blip r:embed="rId3"/>
          <a:stretch>
            <a:fillRect/>
          </a:stretch>
        </p:blipFill>
        <p:spPr>
          <a:xfrm>
            <a:off x="10422964" y="5683169"/>
            <a:ext cx="1769036" cy="1174830"/>
          </a:xfrm>
          <a:prstGeom prst="rect">
            <a:avLst/>
          </a:prstGeom>
        </p:spPr>
      </p:pic>
      <p:pic>
        <p:nvPicPr>
          <p:cNvPr id="14" name="Picture 13" descr="Table&#10;&#10;Description automatically generated">
            <a:extLst>
              <a:ext uri="{FF2B5EF4-FFF2-40B4-BE49-F238E27FC236}">
                <a16:creationId xmlns:a16="http://schemas.microsoft.com/office/drawing/2014/main" id="{9C066996-DC09-F3AC-16DF-5E4F0BECD650}"/>
              </a:ext>
            </a:extLst>
          </p:cNvPr>
          <p:cNvPicPr>
            <a:picLocks noChangeAspect="1"/>
          </p:cNvPicPr>
          <p:nvPr/>
        </p:nvPicPr>
        <p:blipFill>
          <a:blip r:embed="rId4"/>
          <a:stretch>
            <a:fillRect/>
          </a:stretch>
        </p:blipFill>
        <p:spPr>
          <a:xfrm>
            <a:off x="8653929" y="5683171"/>
            <a:ext cx="1769035" cy="1174829"/>
          </a:xfrm>
          <a:prstGeom prst="rect">
            <a:avLst/>
          </a:prstGeom>
        </p:spPr>
      </p:pic>
      <p:pic>
        <p:nvPicPr>
          <p:cNvPr id="16" name="Picture 15" descr="Table&#10;&#10;Description automatically generated">
            <a:extLst>
              <a:ext uri="{FF2B5EF4-FFF2-40B4-BE49-F238E27FC236}">
                <a16:creationId xmlns:a16="http://schemas.microsoft.com/office/drawing/2014/main" id="{CD661A59-8E90-8698-C500-CAD703F66A53}"/>
              </a:ext>
            </a:extLst>
          </p:cNvPr>
          <p:cNvPicPr>
            <a:picLocks noChangeAspect="1"/>
          </p:cNvPicPr>
          <p:nvPr/>
        </p:nvPicPr>
        <p:blipFill>
          <a:blip r:embed="rId5"/>
          <a:stretch>
            <a:fillRect/>
          </a:stretch>
        </p:blipFill>
        <p:spPr>
          <a:xfrm>
            <a:off x="6884893" y="5683170"/>
            <a:ext cx="1769036" cy="1174830"/>
          </a:xfrm>
          <a:prstGeom prst="rect">
            <a:avLst/>
          </a:prstGeom>
        </p:spPr>
      </p:pic>
      <p:pic>
        <p:nvPicPr>
          <p:cNvPr id="18" name="Picture 17" descr="Table&#10;&#10;Description automatically generated">
            <a:extLst>
              <a:ext uri="{FF2B5EF4-FFF2-40B4-BE49-F238E27FC236}">
                <a16:creationId xmlns:a16="http://schemas.microsoft.com/office/drawing/2014/main" id="{2372BE7C-D080-BB13-08FA-96508486647C}"/>
              </a:ext>
            </a:extLst>
          </p:cNvPr>
          <p:cNvPicPr>
            <a:picLocks noChangeAspect="1"/>
          </p:cNvPicPr>
          <p:nvPr/>
        </p:nvPicPr>
        <p:blipFill>
          <a:blip r:embed="rId6"/>
          <a:stretch>
            <a:fillRect/>
          </a:stretch>
        </p:blipFill>
        <p:spPr>
          <a:xfrm>
            <a:off x="5151878" y="5683168"/>
            <a:ext cx="1769037" cy="1174831"/>
          </a:xfrm>
          <a:prstGeom prst="rect">
            <a:avLst/>
          </a:prstGeom>
        </p:spPr>
      </p:pic>
      <p:pic>
        <p:nvPicPr>
          <p:cNvPr id="20" name="Picture 19" descr="Table&#10;&#10;Description automatically generated">
            <a:extLst>
              <a:ext uri="{FF2B5EF4-FFF2-40B4-BE49-F238E27FC236}">
                <a16:creationId xmlns:a16="http://schemas.microsoft.com/office/drawing/2014/main" id="{3985D4BB-95A9-A415-9CE1-F0D2F42522CE}"/>
              </a:ext>
            </a:extLst>
          </p:cNvPr>
          <p:cNvPicPr>
            <a:picLocks noChangeAspect="1"/>
          </p:cNvPicPr>
          <p:nvPr/>
        </p:nvPicPr>
        <p:blipFill>
          <a:blip r:embed="rId7"/>
          <a:stretch>
            <a:fillRect/>
          </a:stretch>
        </p:blipFill>
        <p:spPr>
          <a:xfrm>
            <a:off x="3382842" y="5683167"/>
            <a:ext cx="1769036" cy="1174830"/>
          </a:xfrm>
          <a:prstGeom prst="rect">
            <a:avLst/>
          </a:prstGeom>
        </p:spPr>
      </p:pic>
      <p:pic>
        <p:nvPicPr>
          <p:cNvPr id="22" name="Picture 21" descr="Map&#10;&#10;Description automatically generated">
            <a:extLst>
              <a:ext uri="{FF2B5EF4-FFF2-40B4-BE49-F238E27FC236}">
                <a16:creationId xmlns:a16="http://schemas.microsoft.com/office/drawing/2014/main" id="{2B2D6F58-A8AD-B3A7-C140-E22CA400D1C1}"/>
              </a:ext>
            </a:extLst>
          </p:cNvPr>
          <p:cNvPicPr>
            <a:picLocks noChangeAspect="1"/>
          </p:cNvPicPr>
          <p:nvPr/>
        </p:nvPicPr>
        <p:blipFill>
          <a:blip r:embed="rId8"/>
          <a:stretch>
            <a:fillRect/>
          </a:stretch>
        </p:blipFill>
        <p:spPr>
          <a:xfrm>
            <a:off x="309773" y="5197028"/>
            <a:ext cx="2572324" cy="1660972"/>
          </a:xfrm>
          <a:prstGeom prst="rect">
            <a:avLst/>
          </a:prstGeom>
        </p:spPr>
      </p:pic>
    </p:spTree>
    <p:extLst>
      <p:ext uri="{BB962C8B-B14F-4D97-AF65-F5344CB8AC3E}">
        <p14:creationId xmlns:p14="http://schemas.microsoft.com/office/powerpoint/2010/main" val="3992597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328245"/>
            <a:ext cx="5453188" cy="2251373"/>
          </a:xfrm>
          <a:solidFill>
            <a:srgbClr val="FFFFFF"/>
          </a:solidFill>
        </p:spPr>
        <p:txBody>
          <a:bodyPr>
            <a:normAutofit/>
          </a:bodyPr>
          <a:lstStyle/>
          <a:p>
            <a:r>
              <a:rPr lang="fr-FR" dirty="0"/>
              <a:t>Environnement pour l’engagement de la société civile</a:t>
            </a:r>
          </a:p>
        </p:txBody>
      </p:sp>
      <p:pic>
        <p:nvPicPr>
          <p:cNvPr id="11" name="Picture 10" descr="Text, letter&#10;&#10;Description automatically generated">
            <a:extLst>
              <a:ext uri="{FF2B5EF4-FFF2-40B4-BE49-F238E27FC236}">
                <a16:creationId xmlns:a16="http://schemas.microsoft.com/office/drawing/2014/main" id="{C8144250-563D-A24F-E683-FD5C0A92735A}"/>
              </a:ext>
            </a:extLst>
          </p:cNvPr>
          <p:cNvPicPr>
            <a:picLocks noChangeAspect="1"/>
          </p:cNvPicPr>
          <p:nvPr/>
        </p:nvPicPr>
        <p:blipFill>
          <a:blip r:embed="rId2"/>
          <a:stretch>
            <a:fillRect/>
          </a:stretch>
        </p:blipFill>
        <p:spPr>
          <a:xfrm>
            <a:off x="6384975" y="3158563"/>
            <a:ext cx="4205859" cy="3699438"/>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B526933C-F823-5DF4-BD85-3D1FDDC5CE14}"/>
              </a:ext>
            </a:extLst>
          </p:cNvPr>
          <p:cNvPicPr>
            <a:picLocks noChangeAspect="1"/>
          </p:cNvPicPr>
          <p:nvPr/>
        </p:nvPicPr>
        <p:blipFill>
          <a:blip r:embed="rId3"/>
          <a:stretch>
            <a:fillRect/>
          </a:stretch>
        </p:blipFill>
        <p:spPr>
          <a:xfrm>
            <a:off x="8374834" y="1"/>
            <a:ext cx="3817166" cy="3518704"/>
          </a:xfrm>
          <a:prstGeom prst="rect">
            <a:avLst/>
          </a:prstGeom>
        </p:spPr>
      </p:pic>
      <p:sp>
        <p:nvSpPr>
          <p:cNvPr id="13" name="TextBox 12">
            <a:extLst>
              <a:ext uri="{FF2B5EF4-FFF2-40B4-BE49-F238E27FC236}">
                <a16:creationId xmlns:a16="http://schemas.microsoft.com/office/drawing/2014/main" id="{C45C004A-11CB-ED37-E429-106812469228}"/>
              </a:ext>
            </a:extLst>
          </p:cNvPr>
          <p:cNvSpPr txBox="1"/>
          <p:nvPr/>
        </p:nvSpPr>
        <p:spPr>
          <a:xfrm>
            <a:off x="10062258" y="3518705"/>
            <a:ext cx="212974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hlinkClick r:id="rId4"/>
              </a:rPr>
              <a:t>Le Monde </a:t>
            </a: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(janvier 2023)</a:t>
            </a:r>
          </a:p>
        </p:txBody>
      </p:sp>
      <p:sp>
        <p:nvSpPr>
          <p:cNvPr id="16" name="Content Placeholder 2">
            <a:extLst>
              <a:ext uri="{FF2B5EF4-FFF2-40B4-BE49-F238E27FC236}">
                <a16:creationId xmlns:a16="http://schemas.microsoft.com/office/drawing/2014/main" id="{555C4A15-EC3B-3898-5737-3830A8366E9A}"/>
              </a:ext>
            </a:extLst>
          </p:cNvPr>
          <p:cNvSpPr>
            <a:spLocks noGrp="1"/>
          </p:cNvSpPr>
          <p:nvPr>
            <p:ph sz="quarter" idx="14"/>
          </p:nvPr>
        </p:nvSpPr>
        <p:spPr>
          <a:xfrm>
            <a:off x="642811" y="2152205"/>
            <a:ext cx="6157381" cy="4098124"/>
          </a:xfrm>
        </p:spPr>
        <p:txBody>
          <a:bodyPr>
            <a:normAutofit lnSpcReduction="10000"/>
          </a:bodyPr>
          <a:lstStyle/>
          <a:p>
            <a:pPr marL="0" indent="0">
              <a:buNone/>
            </a:pPr>
            <a:r>
              <a:rPr lang="fr-FR" dirty="0"/>
              <a:t>(</a:t>
            </a:r>
            <a:r>
              <a:rPr lang="fr-FR" i="1" dirty="0"/>
              <a:t>Exigence ITIE 1.3 &amp; Protocole ITIE : Participation de la société civile</a:t>
            </a:r>
            <a:r>
              <a:rPr lang="fr-FR" dirty="0"/>
              <a:t>)</a:t>
            </a:r>
          </a:p>
          <a:p>
            <a:pPr>
              <a:buFont typeface="Wingdings" pitchFamily="2" charset="2"/>
              <a:buChar char="§"/>
            </a:pPr>
            <a:r>
              <a:rPr lang="fr-FR" dirty="0"/>
              <a:t>Rapport ICNL (mai 2022) : « </a:t>
            </a:r>
            <a:r>
              <a:rPr lang="fr-FR" i="1" dirty="0"/>
              <a:t>Au Cameroun, le processus d'inscription des OSC est généralement simple. Cependant, les OSC travaillant sur la gouvernance, la lutte contre la corruption et les droits de l'homme peuvent rencontrer des retards ou des difficultés à obtenir reçus d'inscription ou se voir refuser l'inscription arbitrairement. </a:t>
            </a:r>
            <a:r>
              <a:rPr lang="fr-FR" dirty="0"/>
              <a:t>»</a:t>
            </a:r>
          </a:p>
          <a:p>
            <a:pPr>
              <a:buFont typeface="Wingdings" pitchFamily="2" charset="2"/>
              <a:buChar char="§"/>
            </a:pPr>
            <a:r>
              <a:rPr lang="fr-FR" dirty="0"/>
              <a:t>Rapport Human </a:t>
            </a:r>
            <a:r>
              <a:rPr lang="fr-FR" dirty="0" err="1"/>
              <a:t>Rights</a:t>
            </a:r>
            <a:r>
              <a:rPr lang="fr-FR" dirty="0"/>
              <a:t> Watch 2022 : morts de 6000 civils entre 2016 et 2022 dans les régions anglophones (par exemple actions du Bataillon d’intervention rapide à </a:t>
            </a:r>
            <a:r>
              <a:rPr lang="fr-FR" dirty="0" err="1"/>
              <a:t>Ndop</a:t>
            </a:r>
            <a:r>
              <a:rPr lang="fr-FR" dirty="0"/>
              <a:t>, dans le Nord-Ouest.</a:t>
            </a:r>
          </a:p>
        </p:txBody>
      </p:sp>
      <p:sp>
        <p:nvSpPr>
          <p:cNvPr id="17" name="TextBox 16">
            <a:extLst>
              <a:ext uri="{FF2B5EF4-FFF2-40B4-BE49-F238E27FC236}">
                <a16:creationId xmlns:a16="http://schemas.microsoft.com/office/drawing/2014/main" id="{38BE5E8A-622D-395E-D887-250D82974994}"/>
              </a:ext>
            </a:extLst>
          </p:cNvPr>
          <p:cNvSpPr txBox="1"/>
          <p:nvPr/>
        </p:nvSpPr>
        <p:spPr>
          <a:xfrm>
            <a:off x="10062258" y="6096440"/>
            <a:ext cx="2129742"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hlinkClick r:id="rId5"/>
              </a:rPr>
              <a:t>Lettre</a:t>
            </a: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 de </a:t>
            </a:r>
            <a:r>
              <a:rPr kumimoji="0" lang="en-SG"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Rapporteurs </a:t>
            </a:r>
            <a:r>
              <a:rPr kumimoji="0" lang="en-SG" sz="1400" b="0" i="0" u="none" strike="noStrike" kern="1200" cap="none" spc="0" normalizeH="0" baseline="0" noProof="0" dirty="0" err="1">
                <a:ln>
                  <a:noFill/>
                </a:ln>
                <a:solidFill>
                  <a:srgbClr val="000100"/>
                </a:solidFill>
                <a:effectLst/>
                <a:uLnTx/>
                <a:uFillTx/>
                <a:latin typeface="Franklin Gothic Book" panose="020B0503020102020204"/>
                <a:ea typeface="+mn-ea"/>
                <a:cs typeface="+mn-cs"/>
              </a:rPr>
              <a:t>spéciaux</a:t>
            </a:r>
            <a:r>
              <a:rPr kumimoji="0" lang="en-SG"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 de </a:t>
            </a:r>
            <a:r>
              <a:rPr kumimoji="0" lang="en-SG" sz="1400" b="0" i="0" u="none" strike="noStrike" kern="1200" cap="none" spc="0" normalizeH="0" baseline="0" noProof="0" dirty="0" err="1">
                <a:ln>
                  <a:noFill/>
                </a:ln>
                <a:solidFill>
                  <a:srgbClr val="000100"/>
                </a:solidFill>
                <a:effectLst/>
                <a:uLnTx/>
                <a:uFillTx/>
                <a:latin typeface="Franklin Gothic Book" panose="020B0503020102020204"/>
                <a:ea typeface="+mn-ea"/>
                <a:cs typeface="+mn-cs"/>
              </a:rPr>
              <a:t>l’ONU</a:t>
            </a:r>
            <a:r>
              <a:rPr kumimoji="0" lang="en-SG"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 </a:t>
            </a:r>
            <a:r>
              <a:rPr kumimoji="0" lang="en-SG" sz="1400" b="0" i="0" u="none" strike="noStrike" kern="1200" cap="none" spc="0" normalizeH="0" baseline="0" noProof="0" dirty="0" err="1">
                <a:ln>
                  <a:noFill/>
                </a:ln>
                <a:solidFill>
                  <a:srgbClr val="000100"/>
                </a:solidFill>
                <a:effectLst/>
                <a:uLnTx/>
                <a:uFillTx/>
                <a:latin typeface="Franklin Gothic Book" panose="020B0503020102020204"/>
                <a:ea typeface="+mn-ea"/>
                <a:cs typeface="+mn-cs"/>
              </a:rPr>
              <a:t>avril</a:t>
            </a:r>
            <a:r>
              <a:rPr kumimoji="0" lang="en-SG"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 2022</a:t>
            </a:r>
            <a:endPar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11137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480646"/>
            <a:ext cx="4879533" cy="1676400"/>
          </a:xfrm>
          <a:solidFill>
            <a:srgbClr val="FFFFFF"/>
          </a:solidFill>
        </p:spPr>
        <p:txBody>
          <a:bodyPr>
            <a:normAutofit/>
          </a:bodyPr>
          <a:lstStyle/>
          <a:p>
            <a:r>
              <a:rPr lang="fr-FR"/>
              <a:t>Engagement des entreprises</a:t>
            </a:r>
          </a:p>
        </p:txBody>
      </p:sp>
      <p:sp>
        <p:nvSpPr>
          <p:cNvPr id="7" name="Content Placeholder 2">
            <a:extLst>
              <a:ext uri="{FF2B5EF4-FFF2-40B4-BE49-F238E27FC236}">
                <a16:creationId xmlns:a16="http://schemas.microsoft.com/office/drawing/2014/main" id="{D48CEAA8-C463-617D-25FD-8AD2F63F1346}"/>
              </a:ext>
            </a:extLst>
          </p:cNvPr>
          <p:cNvSpPr>
            <a:spLocks noGrp="1"/>
          </p:cNvSpPr>
          <p:nvPr>
            <p:ph sz="quarter" idx="14"/>
          </p:nvPr>
        </p:nvSpPr>
        <p:spPr>
          <a:xfrm>
            <a:off x="642812" y="1881352"/>
            <a:ext cx="4712614" cy="4099034"/>
          </a:xfrm>
        </p:spPr>
        <p:txBody>
          <a:bodyPr>
            <a:normAutofit/>
          </a:bodyPr>
          <a:lstStyle/>
          <a:p>
            <a:pPr marL="0" indent="0">
              <a:buNone/>
            </a:pPr>
            <a:r>
              <a:rPr lang="fr-FR" dirty="0"/>
              <a:t>(</a:t>
            </a:r>
            <a:r>
              <a:rPr lang="fr-FR" i="1" dirty="0"/>
              <a:t>Exigence ITIE 1.2</a:t>
            </a:r>
            <a:r>
              <a:rPr lang="fr-FR" dirty="0"/>
              <a:t>)</a:t>
            </a:r>
          </a:p>
          <a:p>
            <a:r>
              <a:rPr lang="fr-FR" dirty="0"/>
              <a:t>Auto-évaluation à entreprendre à l’avance de la Validation sur l'environnement pour la participation des entreprises à tous les aspects du processus ITIE. </a:t>
            </a:r>
          </a:p>
          <a:p>
            <a:r>
              <a:rPr lang="fr-FR" dirty="0"/>
              <a:t>Documentation de l’engagement des entreprises extractives dans tous les aspects du processus ITIE, y compris les contacts réguliers avec le collège élargi.</a:t>
            </a:r>
          </a:p>
        </p:txBody>
      </p:sp>
      <p:pic>
        <p:nvPicPr>
          <p:cNvPr id="9" name="Picture 8">
            <a:extLst>
              <a:ext uri="{FF2B5EF4-FFF2-40B4-BE49-F238E27FC236}">
                <a16:creationId xmlns:a16="http://schemas.microsoft.com/office/drawing/2014/main" id="{CED6D6E6-EDF4-689A-0813-72929E5A3928}"/>
              </a:ext>
            </a:extLst>
          </p:cNvPr>
          <p:cNvPicPr>
            <a:picLocks noChangeAspect="1"/>
          </p:cNvPicPr>
          <p:nvPr/>
        </p:nvPicPr>
        <p:blipFill>
          <a:blip r:embed="rId2"/>
          <a:stretch>
            <a:fillRect/>
          </a:stretch>
        </p:blipFill>
        <p:spPr>
          <a:xfrm>
            <a:off x="6667485" y="0"/>
            <a:ext cx="5524515" cy="2878521"/>
          </a:xfrm>
          <a:prstGeom prst="rect">
            <a:avLst/>
          </a:prstGeom>
          <a:ln>
            <a:solidFill>
              <a:schemeClr val="tx1"/>
            </a:solidFill>
          </a:ln>
        </p:spPr>
      </p:pic>
    </p:spTree>
    <p:extLst>
      <p:ext uri="{BB962C8B-B14F-4D97-AF65-F5344CB8AC3E}">
        <p14:creationId xmlns:p14="http://schemas.microsoft.com/office/powerpoint/2010/main" val="2240401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C312F7-C121-9224-FE1F-7173426084C6}"/>
              </a:ext>
            </a:extLst>
          </p:cNvPr>
          <p:cNvSpPr>
            <a:spLocks noGrp="1"/>
          </p:cNvSpPr>
          <p:nvPr>
            <p:ph type="body" sz="quarter" idx="13"/>
          </p:nvPr>
        </p:nvSpPr>
        <p:spPr>
          <a:xfrm>
            <a:off x="642812" y="480645"/>
            <a:ext cx="5347680" cy="2168769"/>
          </a:xfrm>
          <a:solidFill>
            <a:srgbClr val="FFFFFF"/>
          </a:solidFill>
        </p:spPr>
        <p:txBody>
          <a:bodyPr>
            <a:normAutofit/>
          </a:bodyPr>
          <a:lstStyle/>
          <a:p>
            <a:r>
              <a:rPr lang="fr-FR"/>
              <a:t>Engagement de l’Etat et des administrations publiques</a:t>
            </a:r>
          </a:p>
        </p:txBody>
      </p:sp>
      <p:sp>
        <p:nvSpPr>
          <p:cNvPr id="7" name="Content Placeholder 2">
            <a:extLst>
              <a:ext uri="{FF2B5EF4-FFF2-40B4-BE49-F238E27FC236}">
                <a16:creationId xmlns:a16="http://schemas.microsoft.com/office/drawing/2014/main" id="{E9E62470-776B-C286-7DBB-AFA7172F40B9}"/>
              </a:ext>
            </a:extLst>
          </p:cNvPr>
          <p:cNvSpPr>
            <a:spLocks noGrp="1"/>
          </p:cNvSpPr>
          <p:nvPr>
            <p:ph sz="quarter" idx="14"/>
          </p:nvPr>
        </p:nvSpPr>
        <p:spPr>
          <a:xfrm>
            <a:off x="642812" y="2579618"/>
            <a:ext cx="4712614" cy="3022395"/>
          </a:xfrm>
        </p:spPr>
        <p:txBody>
          <a:bodyPr>
            <a:normAutofit fontScale="92500" lnSpcReduction="10000"/>
          </a:bodyPr>
          <a:lstStyle/>
          <a:p>
            <a:pPr marL="0" indent="0">
              <a:buNone/>
            </a:pPr>
            <a:r>
              <a:rPr lang="fr-FR" dirty="0"/>
              <a:t>(</a:t>
            </a:r>
            <a:r>
              <a:rPr lang="fr-FR" i="1" dirty="0"/>
              <a:t>Exigence ITIE 1.1</a:t>
            </a:r>
            <a:r>
              <a:rPr lang="fr-FR" dirty="0"/>
              <a:t>)</a:t>
            </a:r>
          </a:p>
          <a:p>
            <a:r>
              <a:rPr lang="fr-FR" dirty="0"/>
              <a:t>Auto-évaluation à entreprendre à l’avance de la Validation sur la manière dont l’Etat et les administrations publiques mènent tous les aspects du processus ITIE. </a:t>
            </a:r>
          </a:p>
          <a:p>
            <a:r>
              <a:rPr lang="fr-FR" dirty="0"/>
              <a:t>Documentation de l’engagement des administrations publiques dans tous les aspects du processus ITIE, y compris les contacts réguliers avec le collège élargi.</a:t>
            </a:r>
          </a:p>
        </p:txBody>
      </p:sp>
      <p:pic>
        <p:nvPicPr>
          <p:cNvPr id="9" name="Picture 8">
            <a:extLst>
              <a:ext uri="{FF2B5EF4-FFF2-40B4-BE49-F238E27FC236}">
                <a16:creationId xmlns:a16="http://schemas.microsoft.com/office/drawing/2014/main" id="{1A570783-4491-2756-D9E1-ECE60934F3F4}"/>
              </a:ext>
            </a:extLst>
          </p:cNvPr>
          <p:cNvPicPr>
            <a:picLocks noChangeAspect="1"/>
          </p:cNvPicPr>
          <p:nvPr/>
        </p:nvPicPr>
        <p:blipFill>
          <a:blip r:embed="rId2"/>
          <a:stretch>
            <a:fillRect/>
          </a:stretch>
        </p:blipFill>
        <p:spPr>
          <a:xfrm>
            <a:off x="6662250" y="0"/>
            <a:ext cx="5529750" cy="3154124"/>
          </a:xfrm>
          <a:prstGeom prst="rect">
            <a:avLst/>
          </a:prstGeom>
          <a:ln>
            <a:solidFill>
              <a:schemeClr val="tx1"/>
            </a:solidFill>
          </a:ln>
        </p:spPr>
      </p:pic>
    </p:spTree>
    <p:extLst>
      <p:ext uri="{BB962C8B-B14F-4D97-AF65-F5344CB8AC3E}">
        <p14:creationId xmlns:p14="http://schemas.microsoft.com/office/powerpoint/2010/main" val="1204881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39A572D-FB57-2B48-8755-094582EC3BE7}"/>
              </a:ext>
            </a:extLst>
          </p:cNvPr>
          <p:cNvSpPr/>
          <p:nvPr/>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xt Placeholder 1">
            <a:extLst>
              <a:ext uri="{FF2B5EF4-FFF2-40B4-BE49-F238E27FC236}">
                <a16:creationId xmlns:a16="http://schemas.microsoft.com/office/drawing/2014/main" id="{9574274A-5FC6-E043-AE53-5929E41D604D}"/>
              </a:ext>
            </a:extLst>
          </p:cNvPr>
          <p:cNvSpPr>
            <a:spLocks noGrp="1"/>
          </p:cNvSpPr>
          <p:nvPr>
            <p:ph type="body" sz="quarter" idx="15"/>
          </p:nvPr>
        </p:nvSpPr>
        <p:spPr>
          <a:xfrm>
            <a:off x="643435" y="2148114"/>
            <a:ext cx="11238036" cy="1875634"/>
          </a:xfrm>
        </p:spPr>
        <p:txBody>
          <a:bodyPr>
            <a:normAutofit/>
          </a:bodyPr>
          <a:lstStyle/>
          <a:p>
            <a:pPr lvl="0"/>
            <a:r>
              <a:rPr lang="fr-FR" sz="6000" dirty="0">
                <a:ea typeface="+mj-lt"/>
                <a:cs typeface="+mj-lt"/>
              </a:rPr>
              <a:t>Transparence: </a:t>
            </a:r>
            <a:br>
              <a:rPr lang="fr-FR" sz="6000" dirty="0">
                <a:ea typeface="+mj-lt"/>
                <a:cs typeface="+mj-lt"/>
              </a:rPr>
            </a:br>
            <a:r>
              <a:rPr lang="fr-FR" sz="6000" dirty="0">
                <a:ea typeface="+mj-lt"/>
                <a:cs typeface="+mj-lt"/>
              </a:rPr>
              <a:t>Analyse du Rapport ITIE 2020</a:t>
            </a:r>
          </a:p>
        </p:txBody>
      </p:sp>
      <p:pic>
        <p:nvPicPr>
          <p:cNvPr id="5" name="Picture 7">
            <a:extLst>
              <a:ext uri="{FF2B5EF4-FFF2-40B4-BE49-F238E27FC236}">
                <a16:creationId xmlns:a16="http://schemas.microsoft.com/office/drawing/2014/main" id="{3185615D-E01B-364F-968C-C5B3920D082A}"/>
              </a:ext>
            </a:extLst>
          </p:cNvPr>
          <p:cNvPicPr>
            <a:picLocks noChangeAspect="1"/>
          </p:cNvPicPr>
          <p:nvPr/>
        </p:nvPicPr>
        <p:blipFill>
          <a:blip r:embed="rId2"/>
          <a:stretch>
            <a:fillRect/>
          </a:stretch>
        </p:blipFill>
        <p:spPr>
          <a:xfrm>
            <a:off x="643435" y="5825339"/>
            <a:ext cx="1495765" cy="673730"/>
          </a:xfrm>
          <a:prstGeom prst="rect">
            <a:avLst/>
          </a:prstGeom>
        </p:spPr>
      </p:pic>
      <p:sp>
        <p:nvSpPr>
          <p:cNvPr id="6" name="Rectangle 10">
            <a:extLst>
              <a:ext uri="{FF2B5EF4-FFF2-40B4-BE49-F238E27FC236}">
                <a16:creationId xmlns:a16="http://schemas.microsoft.com/office/drawing/2014/main" id="{92340C30-A2B1-8E4F-A30C-C0341EF84745}"/>
              </a:ext>
            </a:extLst>
          </p:cNvPr>
          <p:cNvSpPr/>
          <p:nvPr/>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12">
            <a:extLst>
              <a:ext uri="{FF2B5EF4-FFF2-40B4-BE49-F238E27FC236}">
                <a16:creationId xmlns:a16="http://schemas.microsoft.com/office/drawing/2014/main" id="{7352587D-5B18-7341-B425-9DC9C448BFD6}"/>
              </a:ext>
            </a:extLst>
          </p:cNvPr>
          <p:cNvSpPr/>
          <p:nvPr/>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13">
            <a:extLst>
              <a:ext uri="{FF2B5EF4-FFF2-40B4-BE49-F238E27FC236}">
                <a16:creationId xmlns:a16="http://schemas.microsoft.com/office/drawing/2014/main" id="{73736CBF-7F13-3D4E-8973-E2A19830FBC6}"/>
              </a:ext>
            </a:extLst>
          </p:cNvPr>
          <p:cNvSpPr/>
          <p:nvPr/>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14">
            <a:extLst>
              <a:ext uri="{FF2B5EF4-FFF2-40B4-BE49-F238E27FC236}">
                <a16:creationId xmlns:a16="http://schemas.microsoft.com/office/drawing/2014/main" id="{DC95800F-320D-7840-A47C-F19241667698}"/>
              </a:ext>
            </a:extLst>
          </p:cNvPr>
          <p:cNvSpPr/>
          <p:nvPr/>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15">
            <a:extLst>
              <a:ext uri="{FF2B5EF4-FFF2-40B4-BE49-F238E27FC236}">
                <a16:creationId xmlns:a16="http://schemas.microsoft.com/office/drawing/2014/main" id="{B80657BA-5174-3A44-9BEC-FBB0EF7D80EE}"/>
              </a:ext>
            </a:extLst>
          </p:cNvPr>
          <p:cNvSpPr/>
          <p:nvPr/>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7">
            <a:extLst>
              <a:ext uri="{FF2B5EF4-FFF2-40B4-BE49-F238E27FC236}">
                <a16:creationId xmlns:a16="http://schemas.microsoft.com/office/drawing/2014/main" id="{24026979-9A98-F046-BF6C-BE5C828365B1}"/>
              </a:ext>
            </a:extLst>
          </p:cNvPr>
          <p:cNvSpPr/>
          <p:nvPr/>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8">
            <a:extLst>
              <a:ext uri="{FF2B5EF4-FFF2-40B4-BE49-F238E27FC236}">
                <a16:creationId xmlns:a16="http://schemas.microsoft.com/office/drawing/2014/main" id="{9899ED60-588F-D345-9D04-BE38213E3BEF}"/>
              </a:ext>
            </a:extLst>
          </p:cNvPr>
          <p:cNvSpPr/>
          <p:nvPr/>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917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427B-9833-E873-80A8-1EC84D9EDA8F}"/>
              </a:ext>
            </a:extLst>
          </p:cNvPr>
          <p:cNvSpPr>
            <a:spLocks noGrp="1"/>
          </p:cNvSpPr>
          <p:nvPr>
            <p:ph type="title"/>
          </p:nvPr>
        </p:nvSpPr>
        <p:spPr>
          <a:xfrm>
            <a:off x="642813" y="990600"/>
            <a:ext cx="7072534" cy="1180858"/>
          </a:xfrm>
        </p:spPr>
        <p:txBody>
          <a:bodyPr/>
          <a:lstStyle/>
          <a:p>
            <a:r>
              <a:rPr lang="fr-FR" dirty="0"/>
              <a:t>2</a:t>
            </a:r>
            <a:r>
              <a:rPr lang="fr-FR" baseline="30000" dirty="0"/>
              <a:t>e</a:t>
            </a:r>
            <a:r>
              <a:rPr lang="fr-FR" dirty="0"/>
              <a:t> Validation du Cameroun (2021)</a:t>
            </a:r>
          </a:p>
        </p:txBody>
      </p:sp>
      <p:sp>
        <p:nvSpPr>
          <p:cNvPr id="3" name="Content Placeholder 2">
            <a:extLst>
              <a:ext uri="{FF2B5EF4-FFF2-40B4-BE49-F238E27FC236}">
                <a16:creationId xmlns:a16="http://schemas.microsoft.com/office/drawing/2014/main" id="{79888D42-D20F-C251-EB37-885DF5F2C1B1}"/>
              </a:ext>
            </a:extLst>
          </p:cNvPr>
          <p:cNvSpPr>
            <a:spLocks noGrp="1"/>
          </p:cNvSpPr>
          <p:nvPr>
            <p:ph idx="1"/>
          </p:nvPr>
        </p:nvSpPr>
        <p:spPr>
          <a:xfrm>
            <a:off x="642813" y="2324592"/>
            <a:ext cx="6100887" cy="3581400"/>
          </a:xfrm>
        </p:spPr>
        <p:txBody>
          <a:bodyPr>
            <a:normAutofit/>
          </a:bodyPr>
          <a:lstStyle/>
          <a:p>
            <a:r>
              <a:rPr lang="fr-FR" sz="2800" dirty="0"/>
              <a:t>15 mesures correctives</a:t>
            </a:r>
          </a:p>
          <a:p>
            <a:r>
              <a:rPr lang="fr-FR" sz="2800" dirty="0"/>
              <a:t>Prochaine Validation commençant le 1 octobre 2023</a:t>
            </a:r>
          </a:p>
          <a:p>
            <a:r>
              <a:rPr lang="fr-FR" sz="2800" dirty="0"/>
              <a:t>Détail des mesures correctives:</a:t>
            </a:r>
          </a:p>
          <a:p>
            <a:pPr lvl="1"/>
            <a:r>
              <a:rPr lang="fr-FR" sz="2800" dirty="0"/>
              <a:t>Engagement : 2</a:t>
            </a:r>
          </a:p>
          <a:p>
            <a:pPr lvl="1"/>
            <a:r>
              <a:rPr lang="fr-FR" sz="2800" dirty="0"/>
              <a:t>Résultats : 3</a:t>
            </a:r>
          </a:p>
          <a:p>
            <a:pPr lvl="1"/>
            <a:r>
              <a:rPr lang="fr-FR" sz="2800" dirty="0"/>
              <a:t>Transparence : 10</a:t>
            </a:r>
          </a:p>
        </p:txBody>
      </p:sp>
      <p:pic>
        <p:nvPicPr>
          <p:cNvPr id="6" name="Picture 5" descr="Table&#10;&#10;Description automatically generated with medium confidence">
            <a:extLst>
              <a:ext uri="{FF2B5EF4-FFF2-40B4-BE49-F238E27FC236}">
                <a16:creationId xmlns:a16="http://schemas.microsoft.com/office/drawing/2014/main" id="{AF15DAAC-A16E-4F33-16D8-9B26DB67D4F8}"/>
              </a:ext>
            </a:extLst>
          </p:cNvPr>
          <p:cNvPicPr>
            <a:picLocks noChangeAspect="1"/>
          </p:cNvPicPr>
          <p:nvPr/>
        </p:nvPicPr>
        <p:blipFill>
          <a:blip r:embed="rId2"/>
          <a:stretch>
            <a:fillRect/>
          </a:stretch>
        </p:blipFill>
        <p:spPr>
          <a:xfrm>
            <a:off x="6972026" y="0"/>
            <a:ext cx="5219974" cy="6858000"/>
          </a:xfrm>
          <a:prstGeom prst="rect">
            <a:avLst/>
          </a:prstGeom>
        </p:spPr>
      </p:pic>
    </p:spTree>
    <p:extLst>
      <p:ext uri="{BB962C8B-B14F-4D97-AF65-F5344CB8AC3E}">
        <p14:creationId xmlns:p14="http://schemas.microsoft.com/office/powerpoint/2010/main" val="1418489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826003" y="285713"/>
            <a:ext cx="8855207" cy="671660"/>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Licences (Exigences ITIE 2.2 &amp; 2.3)</a:t>
            </a:r>
          </a:p>
        </p:txBody>
      </p:sp>
      <p:sp>
        <p:nvSpPr>
          <p:cNvPr id="13" name="Content Placeholder 2">
            <a:extLst>
              <a:ext uri="{FF2B5EF4-FFF2-40B4-BE49-F238E27FC236}">
                <a16:creationId xmlns:a16="http://schemas.microsoft.com/office/drawing/2014/main" id="{C488F82C-0578-F8F7-40F0-4CFCE0E23423}"/>
              </a:ext>
            </a:extLst>
          </p:cNvPr>
          <p:cNvSpPr>
            <a:spLocks noGrp="1"/>
          </p:cNvSpPr>
          <p:nvPr>
            <p:ph idx="1"/>
          </p:nvPr>
        </p:nvSpPr>
        <p:spPr>
          <a:xfrm>
            <a:off x="1339176" y="3380031"/>
            <a:ext cx="3810893" cy="1638961"/>
          </a:xfrm>
        </p:spPr>
        <p:txBody>
          <a:bodyPr>
            <a:normAutofit/>
          </a:bodyPr>
          <a:lstStyle/>
          <a:p>
            <a:r>
              <a:rPr lang="en-GB" dirty="0">
                <a:solidFill>
                  <a:srgbClr val="0070C0"/>
                </a:solidFill>
              </a:rPr>
              <a:t>#2.2 </a:t>
            </a:r>
            <a:r>
              <a:rPr lang="en-GB" dirty="0">
                <a:solidFill>
                  <a:schemeClr val="tx1"/>
                </a:solidFill>
              </a:rPr>
              <a:t>&amp; </a:t>
            </a:r>
            <a:r>
              <a:rPr lang="en-GB" dirty="0">
                <a:solidFill>
                  <a:srgbClr val="0070C0"/>
                </a:solidFill>
              </a:rPr>
              <a:t>#2.3 </a:t>
            </a:r>
            <a:r>
              <a:rPr lang="en-GB" dirty="0"/>
              <a:t>: </a:t>
            </a:r>
            <a:r>
              <a:rPr lang="fr-FR" dirty="0"/>
              <a:t>Les parties prenantes de l’ITIE Cameroun considèrent-elles que ces objectifs ont été réalisés ?</a:t>
            </a:r>
            <a:endParaRPr lang="en-GB" dirty="0"/>
          </a:p>
        </p:txBody>
      </p:sp>
      <p:sp>
        <p:nvSpPr>
          <p:cNvPr id="14" name="Right Arrow 13">
            <a:extLst>
              <a:ext uri="{FF2B5EF4-FFF2-40B4-BE49-F238E27FC236}">
                <a16:creationId xmlns:a16="http://schemas.microsoft.com/office/drawing/2014/main" id="{344EA2B3-BF98-2FF4-07A3-28D608A032E7}"/>
              </a:ext>
            </a:extLst>
          </p:cNvPr>
          <p:cNvSpPr/>
          <p:nvPr/>
        </p:nvSpPr>
        <p:spPr>
          <a:xfrm>
            <a:off x="4906673" y="3838904"/>
            <a:ext cx="1429554" cy="360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65B89"/>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80D8E3AD-761C-B19B-29AE-4F490A768CBA}"/>
              </a:ext>
            </a:extLst>
          </p:cNvPr>
          <p:cNvPicPr>
            <a:picLocks noChangeAspect="1"/>
          </p:cNvPicPr>
          <p:nvPr/>
        </p:nvPicPr>
        <p:blipFill>
          <a:blip r:embed="rId2"/>
          <a:stretch>
            <a:fillRect/>
          </a:stretch>
        </p:blipFill>
        <p:spPr>
          <a:xfrm>
            <a:off x="6662637" y="1514289"/>
            <a:ext cx="5274521" cy="2916680"/>
          </a:xfrm>
          <a:prstGeom prst="rect">
            <a:avLst/>
          </a:prstGeom>
          <a:ln>
            <a:solidFill>
              <a:schemeClr val="tx1"/>
            </a:solidFill>
          </a:ln>
        </p:spPr>
      </p:pic>
      <p:pic>
        <p:nvPicPr>
          <p:cNvPr id="7" name="Picture 6">
            <a:extLst>
              <a:ext uri="{FF2B5EF4-FFF2-40B4-BE49-F238E27FC236}">
                <a16:creationId xmlns:a16="http://schemas.microsoft.com/office/drawing/2014/main" id="{2AF6360A-CDB2-5F38-1A0A-C3F8D0A1A109}"/>
              </a:ext>
            </a:extLst>
          </p:cNvPr>
          <p:cNvPicPr>
            <a:picLocks noChangeAspect="1"/>
          </p:cNvPicPr>
          <p:nvPr/>
        </p:nvPicPr>
        <p:blipFill>
          <a:blip r:embed="rId3"/>
          <a:stretch>
            <a:fillRect/>
          </a:stretch>
        </p:blipFill>
        <p:spPr>
          <a:xfrm>
            <a:off x="6662637" y="4626090"/>
            <a:ext cx="5094924" cy="1946197"/>
          </a:xfrm>
          <a:prstGeom prst="rect">
            <a:avLst/>
          </a:prstGeom>
          <a:ln>
            <a:solidFill>
              <a:schemeClr val="tx1"/>
            </a:solidFill>
          </a:ln>
        </p:spPr>
      </p:pic>
    </p:spTree>
    <p:extLst>
      <p:ext uri="{BB962C8B-B14F-4D97-AF65-F5344CB8AC3E}">
        <p14:creationId xmlns:p14="http://schemas.microsoft.com/office/powerpoint/2010/main" val="320073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EE7F8-87C7-A88F-4F44-BA8B18D4982C}"/>
              </a:ext>
            </a:extLst>
          </p:cNvPr>
          <p:cNvSpPr>
            <a:spLocks noGrp="1"/>
          </p:cNvSpPr>
          <p:nvPr>
            <p:ph type="body" sz="quarter" idx="13"/>
          </p:nvPr>
        </p:nvSpPr>
        <p:spPr>
          <a:xfrm>
            <a:off x="241760" y="392820"/>
            <a:ext cx="3615352" cy="1138286"/>
          </a:xfrm>
        </p:spPr>
        <p:txBody>
          <a:bodyPr>
            <a:normAutofit fontScale="85000" lnSpcReduction="10000"/>
          </a:bodyPr>
          <a:lstStyle/>
          <a:p>
            <a:r>
              <a:rPr lang="fr-FR"/>
              <a:t>Licences: gestion des titres </a:t>
            </a:r>
          </a:p>
        </p:txBody>
      </p:sp>
      <p:sp>
        <p:nvSpPr>
          <p:cNvPr id="3" name="Content Placeholder 2">
            <a:extLst>
              <a:ext uri="{FF2B5EF4-FFF2-40B4-BE49-F238E27FC236}">
                <a16:creationId xmlns:a16="http://schemas.microsoft.com/office/drawing/2014/main" id="{4E79306C-9DE8-D0C0-BF19-6C4A73717589}"/>
              </a:ext>
            </a:extLst>
          </p:cNvPr>
          <p:cNvSpPr>
            <a:spLocks noGrp="1"/>
          </p:cNvSpPr>
          <p:nvPr>
            <p:ph sz="quarter" idx="14"/>
          </p:nvPr>
        </p:nvSpPr>
        <p:spPr>
          <a:xfrm>
            <a:off x="642812" y="1531106"/>
            <a:ext cx="3086226" cy="3643210"/>
          </a:xfrm>
        </p:spPr>
        <p:txBody>
          <a:bodyPr>
            <a:normAutofit lnSpcReduction="10000"/>
          </a:bodyPr>
          <a:lstStyle/>
          <a:p>
            <a:r>
              <a:rPr lang="fr-FR" dirty="0"/>
              <a:t>Permis d'exploration minière au </a:t>
            </a:r>
            <a:r>
              <a:rPr lang="fr-FR" b="1" dirty="0">
                <a:solidFill>
                  <a:srgbClr val="0090BF"/>
                </a:solidFill>
              </a:rPr>
              <a:t>Mali</a:t>
            </a:r>
            <a:r>
              <a:rPr lang="fr-FR" dirty="0"/>
              <a:t> sur la période 2010-2022.</a:t>
            </a:r>
          </a:p>
          <a:p>
            <a:r>
              <a:rPr lang="fr-FR" dirty="0"/>
              <a:t>Pertinent pour l'Exigence ITIE 2.2 sur les attributions de contrats et de licences, l'Exigence ITIE 4.1 sur l'exhaustivité des divulgations et l'Exigence ITIE 5.3 sur la gestion des revenus et des dépenses.</a:t>
            </a:r>
          </a:p>
        </p:txBody>
      </p:sp>
      <p:pic>
        <p:nvPicPr>
          <p:cNvPr id="5" name="Picture 4" descr="Graphical user interface, application&#10;&#10;Description automatically generated">
            <a:extLst>
              <a:ext uri="{FF2B5EF4-FFF2-40B4-BE49-F238E27FC236}">
                <a16:creationId xmlns:a16="http://schemas.microsoft.com/office/drawing/2014/main" id="{89E707F1-3A6C-1717-6C0A-94FDBA27217E}"/>
              </a:ext>
            </a:extLst>
          </p:cNvPr>
          <p:cNvPicPr>
            <a:picLocks noChangeAspect="1"/>
          </p:cNvPicPr>
          <p:nvPr/>
        </p:nvPicPr>
        <p:blipFill>
          <a:blip r:embed="rId2"/>
          <a:stretch>
            <a:fillRect/>
          </a:stretch>
        </p:blipFill>
        <p:spPr>
          <a:xfrm>
            <a:off x="3857111" y="573405"/>
            <a:ext cx="8334889" cy="4789560"/>
          </a:xfrm>
          <a:prstGeom prst="rect">
            <a:avLst/>
          </a:prstGeom>
        </p:spPr>
      </p:pic>
      <p:sp>
        <p:nvSpPr>
          <p:cNvPr id="6" name="Content Placeholder 2">
            <a:extLst>
              <a:ext uri="{FF2B5EF4-FFF2-40B4-BE49-F238E27FC236}">
                <a16:creationId xmlns:a16="http://schemas.microsoft.com/office/drawing/2014/main" id="{CC524836-CA0C-AA18-639F-206374B68A49}"/>
              </a:ext>
            </a:extLst>
          </p:cNvPr>
          <p:cNvSpPr txBox="1">
            <a:spLocks/>
          </p:cNvSpPr>
          <p:nvPr/>
        </p:nvSpPr>
        <p:spPr>
          <a:xfrm>
            <a:off x="2823410" y="5543550"/>
            <a:ext cx="9368589" cy="1314449"/>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algn="l"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fr-FR" sz="1800" b="0" i="1" u="sng"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Source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Secrétariat international de l'ITIE, basé sur le portail du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hlinkClick r:id="rId3"/>
              </a:rPr>
              <a:t>cadastral minier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du Mali, accessible via </a:t>
            </a:r>
            <a:r>
              <a:rPr kumimoji="0" lang="fr-FR" sz="1800" b="0" i="0" u="sng" strike="noStrike" kern="1200" cap="none" spc="0" normalizeH="0" baseline="0" noProof="0" dirty="0">
                <a:ln>
                  <a:noFill/>
                </a:ln>
                <a:solidFill>
                  <a:srgbClr val="0000FF"/>
                </a:solidFill>
                <a:effectLst/>
                <a:uLnTx/>
                <a:uFillTx/>
                <a:latin typeface="Franklin Gothic Book" panose="020B0503020102020204" pitchFamily="34" charset="0"/>
                <a:ea typeface="Cambria" panose="02040503050406030204" pitchFamily="18" charset="0"/>
                <a:cs typeface="Arial" panose="020B0604020202020204" pitchFamily="34" charset="0"/>
                <a:hlinkClick r:id="rId4"/>
              </a:rPr>
              <a:t>PowerBI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a:t>
            </a:r>
            <a:b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br>
            <a:r>
              <a:rPr kumimoji="0" lang="fr-FR" sz="1800" b="0" i="1" u="sng"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Description</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 Analyse du temps d’octroi des permis d'exploration minière au Mali sur la période 2010-2022, en utilisant les dates de demande et les dates d'attribution pour toutes les licences d'exploration minière actives.</a:t>
            </a:r>
            <a:endParaRPr kumimoji="0" lang="fr-FR" sz="2000" b="0" i="0" u="none" strike="noStrike" kern="1200" cap="none" spc="0" normalizeH="0" baseline="0" noProof="0" dirty="0">
              <a:ln>
                <a:noFill/>
              </a:ln>
              <a:solidFill>
                <a:srgbClr val="13285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638370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826003" y="285713"/>
            <a:ext cx="8855207" cy="671660"/>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Licences (Exigences ITIE 2.2 &amp; 2.3)</a:t>
            </a:r>
          </a:p>
        </p:txBody>
      </p:sp>
      <p:sp>
        <p:nvSpPr>
          <p:cNvPr id="3" name="Content Placeholder 2">
            <a:extLst>
              <a:ext uri="{FF2B5EF4-FFF2-40B4-BE49-F238E27FC236}">
                <a16:creationId xmlns:a16="http://schemas.microsoft.com/office/drawing/2014/main" id="{9AE1086E-E295-02BE-93F3-716C1CEC715B}"/>
              </a:ext>
            </a:extLst>
          </p:cNvPr>
          <p:cNvSpPr>
            <a:spLocks noGrp="1"/>
          </p:cNvSpPr>
          <p:nvPr>
            <p:ph idx="1"/>
          </p:nvPr>
        </p:nvSpPr>
        <p:spPr>
          <a:xfrm>
            <a:off x="642811" y="1187533"/>
            <a:ext cx="5725332" cy="4702628"/>
          </a:xfrm>
        </p:spPr>
        <p:txBody>
          <a:bodyPr>
            <a:normAutofit/>
          </a:bodyPr>
          <a:lstStyle/>
          <a:p>
            <a:r>
              <a:rPr lang="fr-FR" dirty="0">
                <a:solidFill>
                  <a:srgbClr val="0070C0"/>
                </a:solidFill>
              </a:rPr>
              <a:t>#2.2 </a:t>
            </a:r>
            <a:r>
              <a:rPr lang="fr-FR" dirty="0"/>
              <a:t>: Evaluation de la pratique des octrois et transferts de droits miniers et pétroliers ?</a:t>
            </a:r>
          </a:p>
          <a:p>
            <a:r>
              <a:rPr lang="fr-FR" dirty="0">
                <a:solidFill>
                  <a:srgbClr val="0070C0"/>
                </a:solidFill>
              </a:rPr>
              <a:t>#2.3 </a:t>
            </a:r>
            <a:r>
              <a:rPr lang="fr-FR" dirty="0"/>
              <a:t>: Date de demande de 12 des titres pétroliers ainsi que les plus anciens titres miniers et les autorisation de mine artisanale ? </a:t>
            </a:r>
          </a:p>
          <a:p>
            <a:r>
              <a:rPr lang="fr-FR" dirty="0">
                <a:solidFill>
                  <a:srgbClr val="0070C0"/>
                </a:solidFill>
              </a:rPr>
              <a:t>#2.2 </a:t>
            </a:r>
            <a:r>
              <a:rPr lang="fr-FR" dirty="0"/>
              <a:t>&amp; </a:t>
            </a:r>
            <a:r>
              <a:rPr lang="fr-FR" dirty="0">
                <a:solidFill>
                  <a:srgbClr val="0070C0"/>
                </a:solidFill>
              </a:rPr>
              <a:t>#2.3 </a:t>
            </a:r>
            <a:r>
              <a:rPr lang="fr-FR" dirty="0"/>
              <a:t>: Opportunités pour renforcer les divulgations systématiques de ces informations par les administration publiques ? </a:t>
            </a:r>
          </a:p>
          <a:p>
            <a:endParaRPr lang="fr-FR" dirty="0"/>
          </a:p>
          <a:p>
            <a:endParaRPr lang="en-GB" dirty="0"/>
          </a:p>
        </p:txBody>
      </p:sp>
      <p:pic>
        <p:nvPicPr>
          <p:cNvPr id="2" name="Picture 1">
            <a:extLst>
              <a:ext uri="{FF2B5EF4-FFF2-40B4-BE49-F238E27FC236}">
                <a16:creationId xmlns:a16="http://schemas.microsoft.com/office/drawing/2014/main" id="{FCA3D17F-2A8F-1DD1-6E98-F8C735F05B5C}"/>
              </a:ext>
            </a:extLst>
          </p:cNvPr>
          <p:cNvPicPr>
            <a:picLocks noChangeAspect="1"/>
          </p:cNvPicPr>
          <p:nvPr/>
        </p:nvPicPr>
        <p:blipFill>
          <a:blip r:embed="rId2"/>
          <a:stretch>
            <a:fillRect/>
          </a:stretch>
        </p:blipFill>
        <p:spPr>
          <a:xfrm>
            <a:off x="6809404" y="967839"/>
            <a:ext cx="5382596" cy="2715161"/>
          </a:xfrm>
          <a:prstGeom prst="rect">
            <a:avLst/>
          </a:prstGeom>
        </p:spPr>
      </p:pic>
      <p:pic>
        <p:nvPicPr>
          <p:cNvPr id="7" name="Picture 6" descr="Map&#10;&#10;Description automatically generated">
            <a:extLst>
              <a:ext uri="{FF2B5EF4-FFF2-40B4-BE49-F238E27FC236}">
                <a16:creationId xmlns:a16="http://schemas.microsoft.com/office/drawing/2014/main" id="{D81AE78C-1248-57C5-15F5-8EF48AAA444B}"/>
              </a:ext>
            </a:extLst>
          </p:cNvPr>
          <p:cNvPicPr>
            <a:picLocks noChangeAspect="1"/>
          </p:cNvPicPr>
          <p:nvPr/>
        </p:nvPicPr>
        <p:blipFill>
          <a:blip r:embed="rId3"/>
          <a:stretch>
            <a:fillRect/>
          </a:stretch>
        </p:blipFill>
        <p:spPr>
          <a:xfrm>
            <a:off x="7341851" y="3565363"/>
            <a:ext cx="4045979" cy="3284301"/>
          </a:xfrm>
          <a:prstGeom prst="rect">
            <a:avLst/>
          </a:prstGeom>
        </p:spPr>
      </p:pic>
      <p:pic>
        <p:nvPicPr>
          <p:cNvPr id="10" name="Image 3">
            <a:extLst>
              <a:ext uri="{FF2B5EF4-FFF2-40B4-BE49-F238E27FC236}">
                <a16:creationId xmlns:a16="http://schemas.microsoft.com/office/drawing/2014/main" id="{F0B45556-536B-3F8F-E668-7A53D32A543C}"/>
              </a:ext>
            </a:extLst>
          </p:cNvPr>
          <p:cNvPicPr>
            <a:picLocks noChangeAspect="1"/>
          </p:cNvPicPr>
          <p:nvPr/>
        </p:nvPicPr>
        <p:blipFill>
          <a:blip r:embed="rId4"/>
          <a:stretch>
            <a:fillRect/>
          </a:stretch>
        </p:blipFill>
        <p:spPr>
          <a:xfrm>
            <a:off x="9364841" y="2068613"/>
            <a:ext cx="2849784" cy="3249706"/>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013DBEDA-9D77-8B28-5DD4-4DCC03E731AA}"/>
              </a:ext>
            </a:extLst>
          </p:cNvPr>
          <p:cNvPicPr>
            <a:picLocks noChangeAspect="1"/>
          </p:cNvPicPr>
          <p:nvPr/>
        </p:nvPicPr>
        <p:blipFill>
          <a:blip r:embed="rId5"/>
          <a:stretch>
            <a:fillRect/>
          </a:stretch>
        </p:blipFill>
        <p:spPr>
          <a:xfrm>
            <a:off x="34840" y="4056192"/>
            <a:ext cx="5549507" cy="2801808"/>
          </a:xfrm>
          <a:prstGeom prst="rect">
            <a:avLst/>
          </a:prstGeom>
        </p:spPr>
      </p:pic>
      <p:sp>
        <p:nvSpPr>
          <p:cNvPr id="14" name="TextBox 13">
            <a:extLst>
              <a:ext uri="{FF2B5EF4-FFF2-40B4-BE49-F238E27FC236}">
                <a16:creationId xmlns:a16="http://schemas.microsoft.com/office/drawing/2014/main" id="{126C6D4B-7BC9-4031-D480-51429669E5DD}"/>
              </a:ext>
            </a:extLst>
          </p:cNvPr>
          <p:cNvSpPr txBox="1"/>
          <p:nvPr/>
        </p:nvSpPr>
        <p:spPr>
          <a:xfrm>
            <a:off x="5584347" y="5670467"/>
            <a:ext cx="1757504" cy="738664"/>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Rapport ITIE Cameroun 2020, pp.51,57</a:t>
            </a:r>
          </a:p>
        </p:txBody>
      </p:sp>
    </p:spTree>
    <p:extLst>
      <p:ext uri="{BB962C8B-B14F-4D97-AF65-F5344CB8AC3E}">
        <p14:creationId xmlns:p14="http://schemas.microsoft.com/office/powerpoint/2010/main" val="3519282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115568"/>
            <a:ext cx="11036808" cy="4853380"/>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endParaRPr lang="en-US" sz="2000" kern="1200" baseline="0" dirty="0">
              <a:solidFill>
                <a:srgbClr val="132856"/>
              </a:solidFill>
              <a:latin typeface="+mj-lt"/>
              <a:ea typeface="+mn-ea"/>
              <a:cs typeface="+mn-cs"/>
            </a:endParaRPr>
          </a:p>
          <a:p>
            <a:pPr marL="457200" indent="-457200" defTabSz="914400">
              <a:lnSpc>
                <a:spcPct val="94000"/>
              </a:lnSpc>
              <a:spcBef>
                <a:spcPts val="1000"/>
              </a:spcBef>
              <a:spcAft>
                <a:spcPts val="200"/>
              </a:spcAft>
              <a:buAutoNum type="alphaLcParenR"/>
            </a:pPr>
            <a:r>
              <a:rPr lang="fr-FR" sz="1600" dirty="0">
                <a:solidFill>
                  <a:srgbClr val="132856"/>
                </a:solidFill>
                <a:latin typeface="+mj-lt"/>
              </a:rPr>
              <a:t>Le Rapport ITIE 2020 fournit le nombre total de licences attribuées et transférées dans les secteurs minier, pétrolier et gazier en 2020. L'Annexe 12 répertorie les licences spécifiques qui ont été attribuées et transférées en 2020.</a:t>
            </a:r>
          </a:p>
          <a:p>
            <a:pPr defTabSz="914400">
              <a:lnSpc>
                <a:spcPct val="94000"/>
              </a:lnSpc>
              <a:spcBef>
                <a:spcPts val="1000"/>
              </a:spcBef>
              <a:spcAft>
                <a:spcPts val="200"/>
              </a:spcAft>
            </a:pPr>
            <a:r>
              <a:rPr lang="fr-FR" sz="1600" dirty="0">
                <a:solidFill>
                  <a:srgbClr val="132856"/>
                </a:solidFill>
                <a:latin typeface="+mj-lt"/>
              </a:rPr>
              <a:t>(i) Le processus général d'attribution et de transfert des licences dans les secteurs minier et pétrolier est décrit dans le Rapport ITIE 2020.</a:t>
            </a:r>
          </a:p>
          <a:p>
            <a:pPr defTabSz="914400">
              <a:lnSpc>
                <a:spcPct val="94000"/>
              </a:lnSpc>
              <a:spcBef>
                <a:spcPts val="1000"/>
              </a:spcBef>
              <a:spcAft>
                <a:spcPts val="200"/>
              </a:spcAft>
            </a:pPr>
            <a:r>
              <a:rPr lang="fr-FR" sz="1600" dirty="0">
                <a:solidFill>
                  <a:srgbClr val="132856"/>
                </a:solidFill>
                <a:latin typeface="+mj-lt"/>
              </a:rPr>
              <a:t>(ii) Les critères techniques et financiers évalués pour l'attribution et le transfert de licences dans les secteurs minier et pétrolier sont décrits dans le Rapport ITIE 2020.</a:t>
            </a:r>
          </a:p>
          <a:p>
            <a:pPr defTabSz="914400">
              <a:lnSpc>
                <a:spcPct val="94000"/>
              </a:lnSpc>
              <a:spcBef>
                <a:spcPts val="1000"/>
              </a:spcBef>
              <a:spcAft>
                <a:spcPts val="200"/>
              </a:spcAft>
            </a:pPr>
            <a:r>
              <a:rPr lang="fr-FR" sz="1600" dirty="0">
                <a:solidFill>
                  <a:srgbClr val="132856"/>
                </a:solidFill>
                <a:latin typeface="+mj-lt"/>
              </a:rPr>
              <a:t>(iii) L'identité des entreprises ayant reçu des attributions et des transferts de licences en 2020 est fournie à l'annexe 12. Il n'y a eu aucune attribution ou transfert dans le secteur pétrolier et gazier en 2020.</a:t>
            </a:r>
          </a:p>
          <a:p>
            <a:pPr defTabSz="914400">
              <a:lnSpc>
                <a:spcPct val="94000"/>
              </a:lnSpc>
              <a:spcBef>
                <a:spcPts val="1000"/>
              </a:spcBef>
              <a:spcAft>
                <a:spcPts val="200"/>
              </a:spcAft>
            </a:pPr>
            <a:r>
              <a:rPr lang="fr-FR" sz="1600" dirty="0">
                <a:solidFill>
                  <a:srgbClr val="132856"/>
                </a:solidFill>
                <a:latin typeface="+mj-lt"/>
              </a:rPr>
              <a:t>(iv) Le rapport (p.57) indique que la lettre du MINMIDT concernant les écarts non négligeables dans les attributions et les transferts de licences minières n'a jamais été reçue, ce qui signifie que le Rapport ITIE 2020 ne fournit pas de diagnostic des écarts non négligeables entre règles et pratiques d'attribution et de transfert de licences en 2020</a:t>
            </a:r>
          </a:p>
          <a:p>
            <a:pPr defTabSz="914400">
              <a:lnSpc>
                <a:spcPct val="94000"/>
              </a:lnSpc>
              <a:spcBef>
                <a:spcPts val="1000"/>
              </a:spcBef>
              <a:spcAft>
                <a:spcPts val="200"/>
              </a:spcAft>
            </a:pPr>
            <a:r>
              <a:rPr lang="fr-FR" sz="1600" b="1" dirty="0">
                <a:solidFill>
                  <a:srgbClr val="FF0000"/>
                </a:solidFill>
                <a:latin typeface="+mj-lt"/>
              </a:rPr>
              <a:t>.b) Aucune information sur les attributions  ou les transferts antérieurs à 2020.</a:t>
            </a:r>
          </a:p>
          <a:p>
            <a:pPr defTabSz="914400">
              <a:lnSpc>
                <a:spcPct val="94000"/>
              </a:lnSpc>
              <a:spcBef>
                <a:spcPts val="1000"/>
              </a:spcBef>
              <a:spcAft>
                <a:spcPts val="200"/>
              </a:spcAft>
            </a:pPr>
            <a:r>
              <a:rPr lang="fr-FR" sz="1600" b="1" dirty="0">
                <a:solidFill>
                  <a:srgbClr val="FF0000"/>
                </a:solidFill>
                <a:latin typeface="+mj-lt"/>
              </a:rPr>
              <a:t>c) Aucune attribution par appel d'offres en 2020.</a:t>
            </a:r>
          </a:p>
          <a:p>
            <a:pPr defTabSz="914400">
              <a:lnSpc>
                <a:spcPct val="94000"/>
              </a:lnSpc>
              <a:spcBef>
                <a:spcPts val="1000"/>
              </a:spcBef>
              <a:spcAft>
                <a:spcPts val="200"/>
              </a:spcAft>
            </a:pPr>
            <a:r>
              <a:rPr lang="fr-FR" sz="1600" b="1" dirty="0">
                <a:solidFill>
                  <a:srgbClr val="FF0000"/>
                </a:solidFill>
                <a:latin typeface="+mj-lt"/>
              </a:rPr>
              <a:t>d) Aucun commentaire supplémentaire sur l'efficacité des pratiques d'octroi de licences.</a:t>
            </a:r>
            <a:endParaRPr lang="en-US" sz="1600" b="1" dirty="0">
              <a:solidFill>
                <a:srgbClr val="FF0000"/>
              </a:solidFill>
              <a:latin typeface="+mj-lt"/>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5629221" cy="744996"/>
          </a:xfrm>
          <a:prstGeom prst="rect">
            <a:avLst/>
          </a:prstGeom>
        </p:spPr>
        <p:txBody>
          <a:bodyPr>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2.2 : octroi des licences</a:t>
            </a:r>
          </a:p>
        </p:txBody>
      </p:sp>
    </p:spTree>
    <p:extLst>
      <p:ext uri="{BB962C8B-B14F-4D97-AF65-F5344CB8AC3E}">
        <p14:creationId xmlns:p14="http://schemas.microsoft.com/office/powerpoint/2010/main" val="3795453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05522" y="1565090"/>
            <a:ext cx="11036808" cy="2406813"/>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2000" kern="1200" baseline="0" dirty="0">
                <a:solidFill>
                  <a:srgbClr val="132856"/>
                </a:solidFill>
                <a:latin typeface="+mj-lt"/>
                <a:ea typeface="+mn-ea"/>
                <a:cs typeface="+mn-cs"/>
              </a:rPr>
              <a:t>Le MINMIDT publie sur son site internet la liste des titres pétroliers incluant les informations requises par l'Exigence 2.3 (b) de la norme ITIE. Cependant, </a:t>
            </a:r>
            <a:r>
              <a:rPr lang="fr-FR" sz="2000" b="1" kern="1200" baseline="0" dirty="0">
                <a:solidFill>
                  <a:srgbClr val="FF0000"/>
                </a:solidFill>
                <a:latin typeface="+mj-lt"/>
                <a:ea typeface="+mn-ea"/>
                <a:cs typeface="+mn-cs"/>
              </a:rPr>
              <a:t>les dates de demande ne sont pas fournies pour 12 licences</a:t>
            </a:r>
            <a:r>
              <a:rPr lang="fr-FR" sz="2000" kern="1200" baseline="0" dirty="0">
                <a:solidFill>
                  <a:srgbClr val="132856"/>
                </a:solidFill>
                <a:latin typeface="+mj-lt"/>
                <a:ea typeface="+mn-ea"/>
                <a:cs typeface="+mn-cs"/>
              </a:rPr>
              <a:t>. Depuis 2017, le Cameroun dispose d'un Système Informatisé de Cadastre Minier (SICM) pour la gestion des données minières qui permet la consultation en ligne des informations prévues à l'Exigence 2.3.b pour la plupart des licences actives http://portals.flexicadastre.com/Cameroon/ </a:t>
            </a:r>
            <a:r>
              <a:rPr lang="fr-FR" sz="2000" kern="1200" baseline="0" dirty="0" err="1">
                <a:solidFill>
                  <a:srgbClr val="132856"/>
                </a:solidFill>
                <a:latin typeface="+mj-lt"/>
                <a:ea typeface="+mn-ea"/>
                <a:cs typeface="+mn-cs"/>
              </a:rPr>
              <a:t>fr</a:t>
            </a:r>
            <a:r>
              <a:rPr lang="fr-FR" sz="2000" kern="1200" baseline="0" dirty="0">
                <a:solidFill>
                  <a:srgbClr val="132856"/>
                </a:solidFill>
                <a:latin typeface="+mj-lt"/>
                <a:ea typeface="+mn-ea"/>
                <a:cs typeface="+mn-cs"/>
              </a:rPr>
              <a:t>/ . Le cadastre en ligne est mis à jour quotidiennement et comprend des données sur les demandes de titre en cours de traitement. Néanmoins, </a:t>
            </a:r>
            <a:r>
              <a:rPr lang="fr-FR" sz="2000" b="1" kern="1200" baseline="0" dirty="0">
                <a:solidFill>
                  <a:srgbClr val="FF0000"/>
                </a:solidFill>
                <a:latin typeface="+mj-lt"/>
                <a:ea typeface="+mn-ea"/>
                <a:cs typeface="+mn-cs"/>
              </a:rPr>
              <a:t>il a été constaté que la date de la demande n'était pas systématiquement inscrite pour les anciens titres et pour les autorisations d'exploitation artisanale.</a:t>
            </a:r>
            <a:endParaRPr lang="en-US" sz="2000" b="1" kern="1200" baseline="0" dirty="0">
              <a:solidFill>
                <a:srgbClr val="FF0000"/>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5629221" cy="744996"/>
          </a:xfrm>
          <a:prstGeom prst="rect">
            <a:avLst/>
          </a:prstGeom>
        </p:spPr>
        <p:txBody>
          <a:bodyPr>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2.3 : Registre des licences</a:t>
            </a:r>
          </a:p>
        </p:txBody>
      </p:sp>
    </p:spTree>
    <p:extLst>
      <p:ext uri="{BB962C8B-B14F-4D97-AF65-F5344CB8AC3E}">
        <p14:creationId xmlns:p14="http://schemas.microsoft.com/office/powerpoint/2010/main" val="3720606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643123" y="784690"/>
            <a:ext cx="10905753" cy="67166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fr-FR"/>
              <a:t>Cadre juridique et fiscal</a:t>
            </a:r>
            <a:br>
              <a:rPr lang="fr-FR"/>
            </a:br>
            <a:r>
              <a:rPr lang="fr-FR"/>
              <a:t>(Exigences ITIE 2.1, 2.4 &amp; 6.4)</a:t>
            </a:r>
          </a:p>
        </p:txBody>
      </p:sp>
      <p:sp>
        <p:nvSpPr>
          <p:cNvPr id="13" name="Content Placeholder 2">
            <a:extLst>
              <a:ext uri="{FF2B5EF4-FFF2-40B4-BE49-F238E27FC236}">
                <a16:creationId xmlns:a16="http://schemas.microsoft.com/office/drawing/2014/main" id="{C488F82C-0578-F8F7-40F0-4CFCE0E23423}"/>
              </a:ext>
            </a:extLst>
          </p:cNvPr>
          <p:cNvSpPr>
            <a:spLocks noGrp="1"/>
          </p:cNvSpPr>
          <p:nvPr>
            <p:ph idx="1"/>
          </p:nvPr>
        </p:nvSpPr>
        <p:spPr>
          <a:xfrm>
            <a:off x="281717" y="2598496"/>
            <a:ext cx="5814284" cy="1065457"/>
          </a:xfrm>
        </p:spPr>
        <p:txBody>
          <a:bodyPr>
            <a:normAutofit/>
          </a:bodyPr>
          <a:lstStyle/>
          <a:p>
            <a:r>
              <a:rPr lang="fr-FR" dirty="0">
                <a:solidFill>
                  <a:srgbClr val="0070C0"/>
                </a:solidFill>
              </a:rPr>
              <a:t>#2.1 </a:t>
            </a:r>
            <a:r>
              <a:rPr lang="fr-FR" dirty="0">
                <a:solidFill>
                  <a:schemeClr val="tx1"/>
                </a:solidFill>
              </a:rPr>
              <a:t>,</a:t>
            </a:r>
            <a:r>
              <a:rPr lang="fr-FR" dirty="0">
                <a:solidFill>
                  <a:srgbClr val="0070C0"/>
                </a:solidFill>
              </a:rPr>
              <a:t>#2.4 </a:t>
            </a:r>
            <a:r>
              <a:rPr lang="fr-FR" dirty="0">
                <a:solidFill>
                  <a:schemeClr val="tx1"/>
                </a:solidFill>
              </a:rPr>
              <a:t>&amp; </a:t>
            </a:r>
            <a:r>
              <a:rPr lang="fr-FR" dirty="0">
                <a:solidFill>
                  <a:srgbClr val="0070C0"/>
                </a:solidFill>
              </a:rPr>
              <a:t>#6.4 </a:t>
            </a:r>
            <a:r>
              <a:rPr lang="fr-FR" dirty="0"/>
              <a:t>: Les parties prenantes de l’ITIE Cameroun considèrent-elles que ces objectifs ont été réalisés ?</a:t>
            </a:r>
          </a:p>
        </p:txBody>
      </p:sp>
      <p:sp>
        <p:nvSpPr>
          <p:cNvPr id="14" name="Right Arrow 13">
            <a:extLst>
              <a:ext uri="{FF2B5EF4-FFF2-40B4-BE49-F238E27FC236}">
                <a16:creationId xmlns:a16="http://schemas.microsoft.com/office/drawing/2014/main" id="{344EA2B3-BF98-2FF4-07A3-28D608A032E7}"/>
              </a:ext>
            </a:extLst>
          </p:cNvPr>
          <p:cNvSpPr/>
          <p:nvPr/>
        </p:nvSpPr>
        <p:spPr>
          <a:xfrm>
            <a:off x="5090422" y="3449080"/>
            <a:ext cx="1429554" cy="360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a:extLst>
              <a:ext uri="{FF2B5EF4-FFF2-40B4-BE49-F238E27FC236}">
                <a16:creationId xmlns:a16="http://schemas.microsoft.com/office/drawing/2014/main" id="{AD4FC9D8-2E82-0EB2-0B8E-6554FC23DD38}"/>
              </a:ext>
            </a:extLst>
          </p:cNvPr>
          <p:cNvPicPr>
            <a:picLocks noChangeAspect="1"/>
          </p:cNvPicPr>
          <p:nvPr/>
        </p:nvPicPr>
        <p:blipFill>
          <a:blip r:embed="rId2"/>
          <a:stretch>
            <a:fillRect/>
          </a:stretch>
        </p:blipFill>
        <p:spPr>
          <a:xfrm>
            <a:off x="6943950" y="1947615"/>
            <a:ext cx="5248050" cy="2414559"/>
          </a:xfrm>
          <a:prstGeom prst="rect">
            <a:avLst/>
          </a:prstGeom>
          <a:ln>
            <a:solidFill>
              <a:schemeClr val="tx1"/>
            </a:solidFill>
          </a:ln>
        </p:spPr>
      </p:pic>
      <p:pic>
        <p:nvPicPr>
          <p:cNvPr id="8" name="Picture 7">
            <a:extLst>
              <a:ext uri="{FF2B5EF4-FFF2-40B4-BE49-F238E27FC236}">
                <a16:creationId xmlns:a16="http://schemas.microsoft.com/office/drawing/2014/main" id="{4D8D9322-C0B5-E0A7-B697-B90DC8A2E9A1}"/>
              </a:ext>
            </a:extLst>
          </p:cNvPr>
          <p:cNvPicPr>
            <a:picLocks noChangeAspect="1"/>
          </p:cNvPicPr>
          <p:nvPr/>
        </p:nvPicPr>
        <p:blipFill>
          <a:blip r:embed="rId3"/>
          <a:stretch>
            <a:fillRect/>
          </a:stretch>
        </p:blipFill>
        <p:spPr>
          <a:xfrm>
            <a:off x="6943948" y="4443440"/>
            <a:ext cx="5248051" cy="2414560"/>
          </a:xfrm>
          <a:prstGeom prst="rect">
            <a:avLst/>
          </a:prstGeom>
          <a:ln>
            <a:solidFill>
              <a:schemeClr val="tx1"/>
            </a:solidFill>
          </a:ln>
        </p:spPr>
      </p:pic>
      <p:pic>
        <p:nvPicPr>
          <p:cNvPr id="10" name="Picture 9">
            <a:extLst>
              <a:ext uri="{FF2B5EF4-FFF2-40B4-BE49-F238E27FC236}">
                <a16:creationId xmlns:a16="http://schemas.microsoft.com/office/drawing/2014/main" id="{CA7A78C2-F933-CA2A-674A-D7B486731501}"/>
              </a:ext>
            </a:extLst>
          </p:cNvPr>
          <p:cNvPicPr>
            <a:picLocks noChangeAspect="1"/>
          </p:cNvPicPr>
          <p:nvPr/>
        </p:nvPicPr>
        <p:blipFill>
          <a:blip r:embed="rId4"/>
          <a:stretch>
            <a:fillRect/>
          </a:stretch>
        </p:blipFill>
        <p:spPr>
          <a:xfrm>
            <a:off x="415590" y="4168284"/>
            <a:ext cx="5248050" cy="2627833"/>
          </a:xfrm>
          <a:prstGeom prst="rect">
            <a:avLst/>
          </a:prstGeom>
          <a:ln>
            <a:solidFill>
              <a:schemeClr val="tx1"/>
            </a:solidFill>
          </a:ln>
        </p:spPr>
      </p:pic>
    </p:spTree>
    <p:extLst>
      <p:ext uri="{BB962C8B-B14F-4D97-AF65-F5344CB8AC3E}">
        <p14:creationId xmlns:p14="http://schemas.microsoft.com/office/powerpoint/2010/main" val="70752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CAC2D0-15A9-7D44-1144-67499D32D338}"/>
              </a:ext>
            </a:extLst>
          </p:cNvPr>
          <p:cNvSpPr>
            <a:spLocks noGrp="1"/>
          </p:cNvSpPr>
          <p:nvPr>
            <p:ph sz="quarter" idx="14"/>
          </p:nvPr>
        </p:nvSpPr>
        <p:spPr>
          <a:xfrm>
            <a:off x="399925" y="1252639"/>
            <a:ext cx="3891006" cy="4646401"/>
          </a:xfrm>
        </p:spPr>
        <p:txBody>
          <a:bodyPr/>
          <a:lstStyle/>
          <a:p>
            <a:r>
              <a:rPr lang="fr-FR" dirty="0"/>
              <a:t>Projections des revenus pétroliers en </a:t>
            </a:r>
            <a:r>
              <a:rPr lang="fr-FR" b="1" dirty="0">
                <a:solidFill>
                  <a:srgbClr val="0090BF"/>
                </a:solidFill>
              </a:rPr>
              <a:t>République du Congo</a:t>
            </a:r>
            <a:r>
              <a:rPr lang="fr-FR" dirty="0"/>
              <a:t>.</a:t>
            </a:r>
          </a:p>
          <a:p>
            <a:r>
              <a:rPr lang="fr-FR" dirty="0"/>
              <a:t>Pertinent pour l'Exigence ITIE 2.1 sur le cadre juridique et fiscal, l'Exigence ITIE 2.4 sur les contrats, l'Exigence ITIE 4.2 sur la vente des revenus en nature de l'État et les dispositions relatives aux infrastructures et l'Exigence ITIE 5.3 sur la gestion des revenus et des dépenses.</a:t>
            </a:r>
          </a:p>
        </p:txBody>
      </p:sp>
      <p:pic>
        <p:nvPicPr>
          <p:cNvPr id="5" name="Picture 4" descr="Chart, line chart&#10;&#10;Description automatically generated">
            <a:extLst>
              <a:ext uri="{FF2B5EF4-FFF2-40B4-BE49-F238E27FC236}">
                <a16:creationId xmlns:a16="http://schemas.microsoft.com/office/drawing/2014/main" id="{5FC8DA1E-1D50-2EE8-370C-E0A42275C415}"/>
              </a:ext>
            </a:extLst>
          </p:cNvPr>
          <p:cNvPicPr>
            <a:picLocks noChangeAspect="1"/>
          </p:cNvPicPr>
          <p:nvPr/>
        </p:nvPicPr>
        <p:blipFill>
          <a:blip r:embed="rId3"/>
          <a:stretch>
            <a:fillRect/>
          </a:stretch>
        </p:blipFill>
        <p:spPr>
          <a:xfrm>
            <a:off x="4290931" y="666179"/>
            <a:ext cx="7901069" cy="4518661"/>
          </a:xfrm>
          <a:prstGeom prst="rect">
            <a:avLst/>
          </a:prstGeom>
          <a:ln>
            <a:solidFill>
              <a:schemeClr val="tx1"/>
            </a:solidFill>
          </a:ln>
        </p:spPr>
      </p:pic>
      <p:sp>
        <p:nvSpPr>
          <p:cNvPr id="6" name="Content Placeholder 2">
            <a:extLst>
              <a:ext uri="{FF2B5EF4-FFF2-40B4-BE49-F238E27FC236}">
                <a16:creationId xmlns:a16="http://schemas.microsoft.com/office/drawing/2014/main" id="{91EC90D8-4FE3-7156-817A-AA4BAACACA53}"/>
              </a:ext>
            </a:extLst>
          </p:cNvPr>
          <p:cNvSpPr txBox="1">
            <a:spLocks/>
          </p:cNvSpPr>
          <p:nvPr/>
        </p:nvSpPr>
        <p:spPr>
          <a:xfrm>
            <a:off x="2117558" y="5229727"/>
            <a:ext cx="10074443" cy="1628272"/>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lnSpc>
                <a:spcPct val="115000"/>
              </a:lnSpc>
              <a:spcBef>
                <a:spcPts val="1200"/>
              </a:spcBef>
              <a:spcAft>
                <a:spcPts val="1200"/>
              </a:spcAft>
              <a:buNone/>
            </a:pPr>
            <a:r>
              <a:rPr lang="fr-FR" sz="1800" i="1" u="sng" dirty="0">
                <a:effectLst/>
                <a:latin typeface="Franklin Gothic Book" panose="020B0503020102020204" pitchFamily="34" charset="0"/>
                <a:ea typeface="Cambria" panose="02040503050406030204" pitchFamily="18" charset="0"/>
                <a:cs typeface="Arial" panose="020B0604020202020204" pitchFamily="34" charset="0"/>
              </a:rPr>
              <a:t>Source</a:t>
            </a:r>
            <a:r>
              <a:rPr lang="fr-FR" sz="1800" dirty="0">
                <a:effectLst/>
                <a:latin typeface="Franklin Gothic Book" panose="020B0503020102020204" pitchFamily="34" charset="0"/>
                <a:ea typeface="Cambria" panose="02040503050406030204" pitchFamily="18" charset="0"/>
                <a:cs typeface="Arial" panose="020B0604020202020204" pitchFamily="34" charset="0"/>
              </a:rPr>
              <a:t> : ITIE Congo, sur la base d'une analyse des contrats pétroliers publiés, accessible sur le </a:t>
            </a:r>
            <a:r>
              <a:rPr lang="fr-FR" sz="1800" dirty="0">
                <a:effectLst/>
                <a:latin typeface="Franklin Gothic Book" panose="020B0503020102020204" pitchFamily="34" charset="0"/>
                <a:ea typeface="Cambria" panose="02040503050406030204" pitchFamily="18" charset="0"/>
                <a:cs typeface="Arial" panose="020B0604020202020204" pitchFamily="34" charset="0"/>
                <a:hlinkClick r:id="rId4"/>
              </a:rPr>
              <a:t>site Internet</a:t>
            </a:r>
            <a:r>
              <a:rPr lang="fr-FR" sz="1800" dirty="0">
                <a:effectLst/>
                <a:latin typeface="Franklin Gothic Book" panose="020B0503020102020204" pitchFamily="34" charset="0"/>
                <a:ea typeface="Cambria" panose="02040503050406030204" pitchFamily="18" charset="0"/>
                <a:cs typeface="Arial" panose="020B0604020202020204" pitchFamily="34" charset="0"/>
              </a:rPr>
              <a:t> de l'ITIE Congo. </a:t>
            </a:r>
            <a:br>
              <a:rPr lang="fr-FR" sz="1800" dirty="0">
                <a:effectLst/>
                <a:latin typeface="Franklin Gothic Book" panose="020B0503020102020204" pitchFamily="34" charset="0"/>
                <a:ea typeface="Cambria" panose="02040503050406030204" pitchFamily="18" charset="0"/>
                <a:cs typeface="Arial" panose="020B0604020202020204" pitchFamily="34" charset="0"/>
              </a:rPr>
            </a:br>
            <a:r>
              <a:rPr lang="fr-FR" sz="1800" i="1" u="sng" dirty="0">
                <a:effectLst/>
                <a:latin typeface="Franklin Gothic Book" panose="020B0503020102020204" pitchFamily="34" charset="0"/>
                <a:ea typeface="Cambria" panose="02040503050406030204" pitchFamily="18" charset="0"/>
                <a:cs typeface="Arial" panose="020B0604020202020204" pitchFamily="34" charset="0"/>
              </a:rPr>
              <a:t>Description</a:t>
            </a:r>
            <a:r>
              <a:rPr lang="fr-FR" sz="1800" dirty="0">
                <a:effectLst/>
                <a:latin typeface="Franklin Gothic Book" panose="020B0503020102020204" pitchFamily="34" charset="0"/>
                <a:ea typeface="Cambria" panose="02040503050406030204" pitchFamily="18" charset="0"/>
                <a:cs typeface="Arial" panose="020B0604020202020204" pitchFamily="34" charset="0"/>
              </a:rPr>
              <a:t> : Projections des revenus pétroliers du gouvernement sur la base de différents scénarios de prix en République du Congo, en utilisant les termes contractuels publiés et une modélisation financière des principaux projets pétroliers et gaziers développés par ITIE Congo.</a:t>
            </a:r>
          </a:p>
        </p:txBody>
      </p:sp>
      <p:sp>
        <p:nvSpPr>
          <p:cNvPr id="8" name="Text Placeholder 1">
            <a:extLst>
              <a:ext uri="{FF2B5EF4-FFF2-40B4-BE49-F238E27FC236}">
                <a16:creationId xmlns:a16="http://schemas.microsoft.com/office/drawing/2014/main" id="{0E9003B7-84EF-2BE8-1528-37C10565C967}"/>
              </a:ext>
            </a:extLst>
          </p:cNvPr>
          <p:cNvSpPr>
            <a:spLocks noGrp="1"/>
          </p:cNvSpPr>
          <p:nvPr>
            <p:ph type="body" sz="quarter" idx="13"/>
          </p:nvPr>
        </p:nvSpPr>
        <p:spPr>
          <a:xfrm>
            <a:off x="1889834" y="112702"/>
            <a:ext cx="6200901" cy="744996"/>
          </a:xfrm>
          <a:solidFill>
            <a:srgbClr val="FFFFFF"/>
          </a:solidFill>
        </p:spPr>
        <p:txBody>
          <a:bodyPr>
            <a:normAutofit/>
          </a:bodyPr>
          <a:lstStyle/>
          <a:p>
            <a:r>
              <a:rPr lang="fr-FR" dirty="0"/>
              <a:t>Collecte de revenus</a:t>
            </a:r>
          </a:p>
        </p:txBody>
      </p:sp>
    </p:spTree>
    <p:extLst>
      <p:ext uri="{BB962C8B-B14F-4D97-AF65-F5344CB8AC3E}">
        <p14:creationId xmlns:p14="http://schemas.microsoft.com/office/powerpoint/2010/main" val="871807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643123" y="368002"/>
            <a:ext cx="10905753" cy="671660"/>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fr-FR" dirty="0"/>
              <a:t>Cadre juridique et fiscal</a:t>
            </a:r>
            <a:br>
              <a:rPr lang="fr-FR" dirty="0"/>
            </a:br>
            <a:r>
              <a:rPr lang="fr-FR" dirty="0"/>
              <a:t>(Exigences ITIE 2.1, 2.4 &amp; 6.4)</a:t>
            </a:r>
          </a:p>
        </p:txBody>
      </p:sp>
      <p:sp>
        <p:nvSpPr>
          <p:cNvPr id="3" name="Content Placeholder 2">
            <a:extLst>
              <a:ext uri="{FF2B5EF4-FFF2-40B4-BE49-F238E27FC236}">
                <a16:creationId xmlns:a16="http://schemas.microsoft.com/office/drawing/2014/main" id="{5F289DBE-FC6E-FC8A-FBC6-71B85FD89343}"/>
              </a:ext>
            </a:extLst>
          </p:cNvPr>
          <p:cNvSpPr>
            <a:spLocks noGrp="1"/>
          </p:cNvSpPr>
          <p:nvPr>
            <p:ph idx="1"/>
          </p:nvPr>
        </p:nvSpPr>
        <p:spPr>
          <a:xfrm>
            <a:off x="365331" y="1632030"/>
            <a:ext cx="7378132" cy="4673466"/>
          </a:xfrm>
        </p:spPr>
        <p:txBody>
          <a:bodyPr>
            <a:normAutofit/>
          </a:bodyPr>
          <a:lstStyle/>
          <a:p>
            <a:r>
              <a:rPr lang="fr-FR" dirty="0">
                <a:solidFill>
                  <a:srgbClr val="0070C0"/>
                </a:solidFill>
              </a:rPr>
              <a:t>#2.1 </a:t>
            </a:r>
            <a:r>
              <a:rPr lang="fr-FR" dirty="0"/>
              <a:t>: Opportunités de renforcer la description des reformes en cours ou en prévision dans le Rapport ITIE ou à travers des divulgations systématiques des administrations publiques. </a:t>
            </a:r>
          </a:p>
          <a:p>
            <a:r>
              <a:rPr lang="fr-FR" dirty="0">
                <a:solidFill>
                  <a:srgbClr val="0070C0"/>
                </a:solidFill>
              </a:rPr>
              <a:t>#2.4 </a:t>
            </a:r>
            <a:r>
              <a:rPr lang="fr-FR" dirty="0"/>
              <a:t>: Liste exhaustive de tous les permis et contrats miniers et pétroliers (y compris annexes, avenant) à publier, avec les liens vers chaque document publié (cf. exemple du Sénégal, République du Congo). Formalisation de la politique de l’Etat ?</a:t>
            </a:r>
          </a:p>
          <a:p>
            <a:r>
              <a:rPr lang="fr-FR" dirty="0">
                <a:solidFill>
                  <a:srgbClr val="0070C0"/>
                </a:solidFill>
              </a:rPr>
              <a:t>#6.4 </a:t>
            </a:r>
            <a:r>
              <a:rPr lang="fr-FR" dirty="0"/>
              <a:t>: Les questions de gestion et du suivi de l’impact environnemental des industries extractives ne sont-elles pas d’un intérêt pour les parties prenantes de l’ITIE Cameroun ? </a:t>
            </a:r>
          </a:p>
          <a:p>
            <a:r>
              <a:rPr lang="fr-FR" dirty="0">
                <a:solidFill>
                  <a:srgbClr val="0070C0"/>
                </a:solidFill>
              </a:rPr>
              <a:t>#2.1</a:t>
            </a:r>
            <a:r>
              <a:rPr lang="fr-FR" dirty="0"/>
              <a:t>, </a:t>
            </a:r>
            <a:r>
              <a:rPr lang="fr-FR" dirty="0">
                <a:solidFill>
                  <a:srgbClr val="0070C0"/>
                </a:solidFill>
              </a:rPr>
              <a:t>#2.1</a:t>
            </a:r>
            <a:r>
              <a:rPr lang="fr-FR" dirty="0"/>
              <a:t> &amp; </a:t>
            </a:r>
            <a:r>
              <a:rPr lang="fr-FR" dirty="0">
                <a:solidFill>
                  <a:srgbClr val="0070C0"/>
                </a:solidFill>
              </a:rPr>
              <a:t>#6.4 </a:t>
            </a:r>
            <a:r>
              <a:rPr lang="fr-FR" dirty="0"/>
              <a:t>: Opportunités pour renforcer les divulgations systématiques de ces informations par les administration publiques ? </a:t>
            </a:r>
          </a:p>
          <a:p>
            <a:endParaRPr lang="fr-FR" dirty="0"/>
          </a:p>
        </p:txBody>
      </p:sp>
      <p:pic>
        <p:nvPicPr>
          <p:cNvPr id="4" name="Picture 3" descr="Graphical user interface, text, application, email&#10;&#10;Description automatically generated">
            <a:extLst>
              <a:ext uri="{FF2B5EF4-FFF2-40B4-BE49-F238E27FC236}">
                <a16:creationId xmlns:a16="http://schemas.microsoft.com/office/drawing/2014/main" id="{27D94D9A-0F46-7772-169A-8340C9F44A15}"/>
              </a:ext>
            </a:extLst>
          </p:cNvPr>
          <p:cNvPicPr>
            <a:picLocks noChangeAspect="1"/>
          </p:cNvPicPr>
          <p:nvPr/>
        </p:nvPicPr>
        <p:blipFill>
          <a:blip r:embed="rId2"/>
          <a:stretch>
            <a:fillRect/>
          </a:stretch>
        </p:blipFill>
        <p:spPr>
          <a:xfrm>
            <a:off x="7692083" y="0"/>
            <a:ext cx="4499917" cy="3298785"/>
          </a:xfrm>
          <a:prstGeom prst="rect">
            <a:avLst/>
          </a:prstGeom>
        </p:spPr>
      </p:pic>
      <p:sp>
        <p:nvSpPr>
          <p:cNvPr id="5" name="TextBox 4">
            <a:extLst>
              <a:ext uri="{FF2B5EF4-FFF2-40B4-BE49-F238E27FC236}">
                <a16:creationId xmlns:a16="http://schemas.microsoft.com/office/drawing/2014/main" id="{83AC11FB-80B4-9E56-8BE6-5092FE35D187}"/>
              </a:ext>
            </a:extLst>
          </p:cNvPr>
          <p:cNvSpPr txBox="1"/>
          <p:nvPr/>
        </p:nvSpPr>
        <p:spPr>
          <a:xfrm>
            <a:off x="8759506" y="3298785"/>
            <a:ext cx="2416451" cy="307777"/>
          </a:xfrm>
          <a:prstGeom prst="rect">
            <a:avLst/>
          </a:prstGeom>
          <a:noFill/>
          <a:ln>
            <a:solidFill>
              <a:schemeClr val="tx1"/>
            </a:solidFill>
          </a:ln>
        </p:spPr>
        <p:txBody>
          <a:bodyPr wrap="square" rtlCol="0">
            <a:spAutoFit/>
          </a:bodyPr>
          <a:lstStyle/>
          <a:p>
            <a:r>
              <a:rPr lang="fr-FR" sz="1400" dirty="0"/>
              <a:t>ResourceContracts.org </a:t>
            </a:r>
          </a:p>
        </p:txBody>
      </p:sp>
      <p:pic>
        <p:nvPicPr>
          <p:cNvPr id="7" name="Picture 6" descr="A black and white photo of a document&#10;&#10;Description automatically generated with low confidence">
            <a:extLst>
              <a:ext uri="{FF2B5EF4-FFF2-40B4-BE49-F238E27FC236}">
                <a16:creationId xmlns:a16="http://schemas.microsoft.com/office/drawing/2014/main" id="{6D49519B-F225-4710-0BD4-6EF71F75A73A}"/>
              </a:ext>
            </a:extLst>
          </p:cNvPr>
          <p:cNvPicPr>
            <a:picLocks noChangeAspect="1"/>
          </p:cNvPicPr>
          <p:nvPr/>
        </p:nvPicPr>
        <p:blipFill>
          <a:blip r:embed="rId3"/>
          <a:stretch>
            <a:fillRect/>
          </a:stretch>
        </p:blipFill>
        <p:spPr>
          <a:xfrm>
            <a:off x="7953613" y="3666786"/>
            <a:ext cx="2250720" cy="3191213"/>
          </a:xfrm>
          <a:prstGeom prst="rect">
            <a:avLst/>
          </a:prstGeom>
        </p:spPr>
      </p:pic>
      <p:sp>
        <p:nvSpPr>
          <p:cNvPr id="8" name="TextBox 7">
            <a:extLst>
              <a:ext uri="{FF2B5EF4-FFF2-40B4-BE49-F238E27FC236}">
                <a16:creationId xmlns:a16="http://schemas.microsoft.com/office/drawing/2014/main" id="{1D546B68-C33F-DDAF-89F7-E65A151B2DB5}"/>
              </a:ext>
            </a:extLst>
          </p:cNvPr>
          <p:cNvSpPr txBox="1"/>
          <p:nvPr/>
        </p:nvSpPr>
        <p:spPr>
          <a:xfrm>
            <a:off x="10315272" y="6305496"/>
            <a:ext cx="1721370" cy="307777"/>
          </a:xfrm>
          <a:prstGeom prst="rect">
            <a:avLst/>
          </a:prstGeom>
          <a:noFill/>
          <a:ln>
            <a:solidFill>
              <a:schemeClr val="tx1"/>
            </a:solidFill>
          </a:ln>
        </p:spPr>
        <p:txBody>
          <a:bodyPr wrap="square" rtlCol="0">
            <a:spAutoFit/>
          </a:bodyPr>
          <a:lstStyle/>
          <a:p>
            <a:r>
              <a:rPr lang="fr-FR" sz="1400" dirty="0">
                <a:hlinkClick r:id="rId4"/>
              </a:rPr>
              <a:t>Site Internet </a:t>
            </a:r>
            <a:r>
              <a:rPr lang="fr-FR" sz="1400" dirty="0"/>
              <a:t>de SNH</a:t>
            </a:r>
          </a:p>
        </p:txBody>
      </p:sp>
    </p:spTree>
    <p:extLst>
      <p:ext uri="{BB962C8B-B14F-4D97-AF65-F5344CB8AC3E}">
        <p14:creationId xmlns:p14="http://schemas.microsoft.com/office/powerpoint/2010/main" val="2586467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D37F0-3EEE-F392-DA90-8AE494C18961}"/>
              </a:ext>
            </a:extLst>
          </p:cNvPr>
          <p:cNvSpPr>
            <a:spLocks noGrp="1"/>
          </p:cNvSpPr>
          <p:nvPr>
            <p:ph type="title"/>
          </p:nvPr>
        </p:nvSpPr>
        <p:spPr>
          <a:xfrm>
            <a:off x="642812" y="585148"/>
            <a:ext cx="10905753" cy="671660"/>
          </a:xfrm>
        </p:spPr>
        <p:txBody>
          <a:bodyPr/>
          <a:lstStyle/>
          <a:p>
            <a:r>
              <a:rPr lang="fr-FR" dirty="0"/>
              <a:t>Contrats publiés dans les </a:t>
            </a:r>
            <a:r>
              <a:rPr lang="fr-FR" dirty="0">
                <a:solidFill>
                  <a:srgbClr val="0090BF"/>
                </a:solidFill>
              </a:rPr>
              <a:t>pays ITIE</a:t>
            </a:r>
          </a:p>
        </p:txBody>
      </p:sp>
      <p:sp>
        <p:nvSpPr>
          <p:cNvPr id="3" name="Content Placeholder 2">
            <a:extLst>
              <a:ext uri="{FF2B5EF4-FFF2-40B4-BE49-F238E27FC236}">
                <a16:creationId xmlns:a16="http://schemas.microsoft.com/office/drawing/2014/main" id="{86677BDD-E2F3-F738-EB96-C2090DAA15F7}"/>
              </a:ext>
            </a:extLst>
          </p:cNvPr>
          <p:cNvSpPr>
            <a:spLocks noGrp="1"/>
          </p:cNvSpPr>
          <p:nvPr>
            <p:ph idx="1"/>
          </p:nvPr>
        </p:nvSpPr>
        <p:spPr>
          <a:xfrm>
            <a:off x="642812" y="1256808"/>
            <a:ext cx="10905753" cy="5444934"/>
          </a:xfrm>
          <a:solidFill>
            <a:srgbClr val="FFFFFF"/>
          </a:solidFill>
        </p:spPr>
        <p:txBody>
          <a:bodyPr>
            <a:normAutofit/>
          </a:bodyPr>
          <a:lstStyle/>
          <a:p>
            <a:r>
              <a:rPr lang="fr-FR" b="1" dirty="0" err="1"/>
              <a:t>Perenco</a:t>
            </a:r>
            <a:r>
              <a:rPr lang="fr-FR" dirty="0"/>
              <a:t>: Bélize, République du Congo, Pérou, Tunisie</a:t>
            </a:r>
          </a:p>
          <a:p>
            <a:r>
              <a:rPr lang="fr-FR" b="1" dirty="0"/>
              <a:t>Addax (CNOOC)</a:t>
            </a:r>
            <a:r>
              <a:rPr lang="fr-FR" dirty="0"/>
              <a:t>: Benin, Brésil, Guyana, </a:t>
            </a:r>
            <a:r>
              <a:rPr lang="fr-FR" dirty="0" err="1"/>
              <a:t>Icelande</a:t>
            </a:r>
            <a:r>
              <a:rPr lang="fr-FR" dirty="0"/>
              <a:t>, République du Congo</a:t>
            </a:r>
          </a:p>
          <a:p>
            <a:r>
              <a:rPr lang="fr-FR" b="1" dirty="0" err="1"/>
              <a:t>Glencore</a:t>
            </a:r>
            <a:r>
              <a:rPr lang="fr-FR" dirty="0"/>
              <a:t>: Guinée équatoriale, Tchad</a:t>
            </a:r>
          </a:p>
          <a:p>
            <a:r>
              <a:rPr lang="fr-FR" b="1" dirty="0"/>
              <a:t>Noble Energy</a:t>
            </a:r>
            <a:r>
              <a:rPr lang="fr-FR" dirty="0"/>
              <a:t>: Egypte, Guinée équatoriale </a:t>
            </a:r>
          </a:p>
          <a:p>
            <a:r>
              <a:rPr lang="fr-FR" b="1" dirty="0"/>
              <a:t>New Age</a:t>
            </a:r>
            <a:r>
              <a:rPr lang="fr-FR" dirty="0"/>
              <a:t>: N/A</a:t>
            </a:r>
          </a:p>
          <a:p>
            <a:r>
              <a:rPr lang="fr-FR" b="1" dirty="0" err="1"/>
              <a:t>Lukoil</a:t>
            </a:r>
            <a:r>
              <a:rPr lang="fr-FR" dirty="0"/>
              <a:t>: Colombie, Mexique</a:t>
            </a:r>
          </a:p>
          <a:p>
            <a:r>
              <a:rPr lang="fr-FR" b="1" dirty="0" err="1"/>
              <a:t>Euroil</a:t>
            </a:r>
            <a:r>
              <a:rPr lang="fr-FR" b="1" dirty="0"/>
              <a:t> Ltd</a:t>
            </a:r>
            <a:r>
              <a:rPr lang="fr-FR" dirty="0"/>
              <a:t>: N/A</a:t>
            </a:r>
          </a:p>
          <a:p>
            <a:r>
              <a:rPr lang="fr-FR" b="1" dirty="0"/>
              <a:t>RSM Production</a:t>
            </a:r>
            <a:r>
              <a:rPr lang="fr-FR" dirty="0"/>
              <a:t>: Bélize </a:t>
            </a:r>
          </a:p>
          <a:p>
            <a:r>
              <a:rPr lang="fr-FR" b="1" dirty="0"/>
              <a:t>AFEX</a:t>
            </a:r>
            <a:r>
              <a:rPr lang="fr-FR" dirty="0"/>
              <a:t>: N/A</a:t>
            </a:r>
          </a:p>
          <a:p>
            <a:r>
              <a:rPr lang="fr-FR" b="1" dirty="0"/>
              <a:t>Gaz du Cameroun</a:t>
            </a:r>
            <a:r>
              <a:rPr lang="fr-FR" dirty="0"/>
              <a:t>: N/A</a:t>
            </a:r>
          </a:p>
          <a:p>
            <a:r>
              <a:rPr lang="fr-FR" b="1" dirty="0"/>
              <a:t>Yan Chang Logone </a:t>
            </a:r>
            <a:r>
              <a:rPr lang="fr-FR" b="1" dirty="0" err="1"/>
              <a:t>Developent</a:t>
            </a:r>
            <a:r>
              <a:rPr lang="fr-FR" b="1" dirty="0"/>
              <a:t> Holding Co. Ltd</a:t>
            </a:r>
            <a:r>
              <a:rPr lang="fr-FR" dirty="0"/>
              <a:t>: N/A</a:t>
            </a:r>
          </a:p>
          <a:p>
            <a:r>
              <a:rPr lang="fr-FR" b="1" dirty="0"/>
              <a:t>Tower </a:t>
            </a:r>
            <a:r>
              <a:rPr lang="fr-FR" b="1" dirty="0" err="1"/>
              <a:t>Resources</a:t>
            </a:r>
            <a:r>
              <a:rPr lang="fr-FR" b="1" dirty="0"/>
              <a:t> </a:t>
            </a:r>
            <a:r>
              <a:rPr lang="fr-FR" b="1" dirty="0" err="1"/>
              <a:t>Cameroon</a:t>
            </a:r>
            <a:r>
              <a:rPr lang="fr-FR" b="1" dirty="0"/>
              <a:t> S.A.</a:t>
            </a:r>
            <a:r>
              <a:rPr lang="fr-FR" dirty="0"/>
              <a:t>:  N/A</a:t>
            </a:r>
          </a:p>
        </p:txBody>
      </p:sp>
      <p:pic>
        <p:nvPicPr>
          <p:cNvPr id="5" name="Picture 4" descr="Text, letter&#10;&#10;Description automatically generated">
            <a:extLst>
              <a:ext uri="{FF2B5EF4-FFF2-40B4-BE49-F238E27FC236}">
                <a16:creationId xmlns:a16="http://schemas.microsoft.com/office/drawing/2014/main" id="{84D76278-4F1D-B457-81DE-204AF31E9459}"/>
              </a:ext>
            </a:extLst>
          </p:cNvPr>
          <p:cNvPicPr>
            <a:picLocks noChangeAspect="1"/>
          </p:cNvPicPr>
          <p:nvPr/>
        </p:nvPicPr>
        <p:blipFill>
          <a:blip r:embed="rId2"/>
          <a:stretch>
            <a:fillRect/>
          </a:stretch>
        </p:blipFill>
        <p:spPr>
          <a:xfrm>
            <a:off x="6716803" y="2731625"/>
            <a:ext cx="3292262" cy="4126375"/>
          </a:xfrm>
          <a:prstGeom prst="rect">
            <a:avLst/>
          </a:prstGeom>
        </p:spPr>
      </p:pic>
      <p:pic>
        <p:nvPicPr>
          <p:cNvPr id="7" name="Picture 6" descr="Text&#10;&#10;Description automatically generated">
            <a:extLst>
              <a:ext uri="{FF2B5EF4-FFF2-40B4-BE49-F238E27FC236}">
                <a16:creationId xmlns:a16="http://schemas.microsoft.com/office/drawing/2014/main" id="{A3BA3C18-A64B-0F95-4D65-FB72ABA128F1}"/>
              </a:ext>
            </a:extLst>
          </p:cNvPr>
          <p:cNvPicPr>
            <a:picLocks noChangeAspect="1"/>
          </p:cNvPicPr>
          <p:nvPr/>
        </p:nvPicPr>
        <p:blipFill>
          <a:blip r:embed="rId3"/>
          <a:stretch>
            <a:fillRect/>
          </a:stretch>
        </p:blipFill>
        <p:spPr>
          <a:xfrm>
            <a:off x="8796004" y="1256808"/>
            <a:ext cx="3395996" cy="4126375"/>
          </a:xfrm>
          <a:prstGeom prst="rect">
            <a:avLst/>
          </a:prstGeom>
        </p:spPr>
      </p:pic>
    </p:spTree>
    <p:extLst>
      <p:ext uri="{BB962C8B-B14F-4D97-AF65-F5344CB8AC3E}">
        <p14:creationId xmlns:p14="http://schemas.microsoft.com/office/powerpoint/2010/main" val="1019038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428435"/>
            <a:ext cx="11036808" cy="5107167"/>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600" b="1" kern="1200" baseline="0" dirty="0">
                <a:solidFill>
                  <a:srgbClr val="FF0000"/>
                </a:solidFill>
                <a:latin typeface="+mj-lt"/>
                <a:ea typeface="+mn-ea"/>
                <a:cs typeface="+mn-cs"/>
              </a:rPr>
              <a:t>Les contrats ne sont pas encore publiés</a:t>
            </a:r>
            <a:r>
              <a:rPr lang="fr-FR" sz="1600" kern="1200" baseline="0" dirty="0">
                <a:solidFill>
                  <a:srgbClr val="132856"/>
                </a:solidFill>
                <a:latin typeface="+mj-lt"/>
                <a:ea typeface="+mn-ea"/>
                <a:cs typeface="+mn-cs"/>
              </a:rPr>
              <a:t>, y compris ceux signés après 2021.L'article 105 du décret n° 2000/465 du 30 juin 2000 portant application de l'ancien Code pétrolier établit la confidentialité de tous les documents, rapports, relevés, plans, données, échantillons et autres informations transmis par le titulaire en application du Code. Pétrole et ses décrets d'application. Ces informations ne peuvent être communiquées à un tier par l'Administration avant la déclaration du périmètre auquel elles se rapportent ou, à défaut de déclaration, avant la fin des Opérations Pétrolières. Le même article prévoit que l'administration est tenue de respecter toute obligation de confidentialité prévue par le contrat pétrolier. Toutefois, l'article 110 du même décret prévoit </a:t>
            </a:r>
            <a:r>
              <a:rPr lang="fr-FR" sz="1600" b="1" kern="1200" baseline="0" dirty="0">
                <a:solidFill>
                  <a:srgbClr val="FF0000"/>
                </a:solidFill>
                <a:latin typeface="+mj-lt"/>
                <a:ea typeface="+mn-ea"/>
                <a:cs typeface="+mn-cs"/>
              </a:rPr>
              <a:t>la suspension de l'obligation de confidentialité à toute information dans la mesure où elle doit être divulguée conformément aux dispositions législatives ou réglementaires en vigueur, ou à une décision d'une juridiction compétente</a:t>
            </a:r>
            <a:r>
              <a:rPr lang="fr-FR" sz="1600" kern="1200" baseline="0" dirty="0">
                <a:solidFill>
                  <a:srgbClr val="132856"/>
                </a:solidFill>
                <a:latin typeface="+mj-lt"/>
                <a:ea typeface="+mn-ea"/>
                <a:cs typeface="+mn-cs"/>
              </a:rPr>
              <a:t>. Le nouveau Code Pétrolier (2019) a reconduit dans ses articles 97 et 98 le principe de confidentialité des données générées dans le cadre des opérations pétrolières. Les données concernées sont notamment toutes mesures de terrain, documents, informations, prélèvements et rapports périodiques provenant ou résultant d'opérations pétrolières. Le modèle de PSC comprend des articles ND, le modèle de contrat de concession n'en a pas. </a:t>
            </a:r>
          </a:p>
          <a:p>
            <a:pPr defTabSz="914400">
              <a:lnSpc>
                <a:spcPct val="94000"/>
              </a:lnSpc>
              <a:spcBef>
                <a:spcPts val="1000"/>
              </a:spcBef>
              <a:spcAft>
                <a:spcPts val="200"/>
              </a:spcAft>
            </a:pPr>
            <a:r>
              <a:rPr lang="fr-FR" sz="1600" kern="1200" baseline="0" dirty="0">
                <a:solidFill>
                  <a:srgbClr val="132856"/>
                </a:solidFill>
                <a:latin typeface="+mj-lt"/>
                <a:ea typeface="+mn-ea"/>
                <a:cs typeface="+mn-cs"/>
              </a:rPr>
              <a:t>Pour le secteur minier, le Code minier n'aborde pas explicitement la confidentialité des accords miniers. Par ailleurs, le Code minier prévoit en son article 142 </a:t>
            </a:r>
            <a:r>
              <a:rPr lang="fr-FR" sz="1600" b="1" kern="1200" baseline="0" dirty="0">
                <a:solidFill>
                  <a:srgbClr val="FF0000"/>
                </a:solidFill>
                <a:latin typeface="+mj-lt"/>
                <a:ea typeface="+mn-ea"/>
                <a:cs typeface="+mn-cs"/>
              </a:rPr>
              <a:t>l'obligation pour les titulaires de titres miniers de respecter les engagements internationaux pris par l'Etat et applicables à leurs activités</a:t>
            </a:r>
            <a:r>
              <a:rPr lang="fr-FR" sz="1600" kern="1200" baseline="0" dirty="0">
                <a:solidFill>
                  <a:srgbClr val="132856"/>
                </a:solidFill>
                <a:latin typeface="+mj-lt"/>
                <a:ea typeface="+mn-ea"/>
                <a:cs typeface="+mn-cs"/>
              </a:rPr>
              <a:t>, pour l'amélioration de la gouvernance dans le secteur minier, notamment ceux relatifs à la l'ITIE. Le code de transparence et de bonne gouvernance dans la gestion des finances publiques. L'article 6, paragraphe 1, du code </a:t>
            </a:r>
            <a:r>
              <a:rPr lang="fr-FR" sz="1600" b="1" kern="1200" baseline="0" dirty="0">
                <a:solidFill>
                  <a:srgbClr val="FF0000"/>
                </a:solidFill>
                <a:latin typeface="+mj-lt"/>
                <a:ea typeface="+mn-ea"/>
                <a:cs typeface="+mn-cs"/>
              </a:rPr>
              <a:t>établit le principe de divulgation systématique des contrats</a:t>
            </a:r>
            <a:r>
              <a:rPr lang="fr-FR" sz="1600" kern="1200" baseline="0" dirty="0">
                <a:solidFill>
                  <a:srgbClr val="132856"/>
                </a:solidFill>
                <a:latin typeface="+mj-lt"/>
                <a:ea typeface="+mn-ea"/>
                <a:cs typeface="+mn-cs"/>
              </a:rPr>
              <a:t> conclus entre l'administration et les entreprises publiques et privées, notamment les sociétés d'exploitation des ressources naturelles, ainsi que la procédure de passation de ces contrats. Le Code ne précise pas si ces dispositions sont rétroactives ainsi que le traitement des clauses de confidentialité pouvant exister dans certains contrats pétroliers. Ces points doivent être précisés dans le texte d'application qui n'est pas encore publié à la date du présent rapport.</a:t>
            </a:r>
            <a:endParaRPr lang="en-US" sz="1600" kern="1200" baseline="0" dirty="0">
              <a:solidFill>
                <a:srgbClr val="132856"/>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7218535" cy="744996"/>
          </a:xfrm>
          <a:prstGeom prst="rect">
            <a:avLst/>
          </a:prstGeom>
        </p:spPr>
        <p:txBody>
          <a:bodyPr>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2.4 : Transparence des contrats</a:t>
            </a:r>
          </a:p>
        </p:txBody>
      </p:sp>
    </p:spTree>
    <p:extLst>
      <p:ext uri="{BB962C8B-B14F-4D97-AF65-F5344CB8AC3E}">
        <p14:creationId xmlns:p14="http://schemas.microsoft.com/office/powerpoint/2010/main" val="65673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DE8D44-4BD9-7629-C43F-699D3633E582}"/>
              </a:ext>
            </a:extLst>
          </p:cNvPr>
          <p:cNvSpPr>
            <a:spLocks noGrp="1"/>
          </p:cNvSpPr>
          <p:nvPr>
            <p:ph type="body" sz="quarter" idx="13"/>
          </p:nvPr>
        </p:nvSpPr>
        <p:spPr>
          <a:xfrm>
            <a:off x="642812" y="1194998"/>
            <a:ext cx="9564878" cy="744996"/>
          </a:xfrm>
        </p:spPr>
        <p:txBody>
          <a:bodyPr>
            <a:normAutofit/>
          </a:bodyPr>
          <a:lstStyle/>
          <a:p>
            <a:r>
              <a:rPr lang="fr-FR" dirty="0"/>
              <a:t>Engagement des parties prenantes</a:t>
            </a:r>
          </a:p>
        </p:txBody>
      </p:sp>
      <p:graphicFrame>
        <p:nvGraphicFramePr>
          <p:cNvPr id="11" name="Table 10">
            <a:extLst>
              <a:ext uri="{FF2B5EF4-FFF2-40B4-BE49-F238E27FC236}">
                <a16:creationId xmlns:a16="http://schemas.microsoft.com/office/drawing/2014/main" id="{A5659029-6DA6-9B19-6DC4-B52E06A54D12}"/>
              </a:ext>
            </a:extLst>
          </p:cNvPr>
          <p:cNvGraphicFramePr>
            <a:graphicFrameLocks noGrp="1"/>
          </p:cNvGraphicFramePr>
          <p:nvPr>
            <p:extLst>
              <p:ext uri="{D42A27DB-BD31-4B8C-83A1-F6EECF244321}">
                <p14:modId xmlns:p14="http://schemas.microsoft.com/office/powerpoint/2010/main" val="2101425109"/>
              </p:ext>
            </p:extLst>
          </p:nvPr>
        </p:nvGraphicFramePr>
        <p:xfrm>
          <a:off x="750973" y="1939994"/>
          <a:ext cx="10576389" cy="4781514"/>
        </p:xfrm>
        <a:graphic>
          <a:graphicData uri="http://schemas.openxmlformats.org/drawingml/2006/table">
            <a:tbl>
              <a:tblPr/>
              <a:tblGrid>
                <a:gridCol w="3117818">
                  <a:extLst>
                    <a:ext uri="{9D8B030D-6E8A-4147-A177-3AD203B41FA5}">
                      <a16:colId xmlns:a16="http://schemas.microsoft.com/office/drawing/2014/main" val="1000142066"/>
                    </a:ext>
                  </a:extLst>
                </a:gridCol>
                <a:gridCol w="7458571">
                  <a:extLst>
                    <a:ext uri="{9D8B030D-6E8A-4147-A177-3AD203B41FA5}">
                      <a16:colId xmlns:a16="http://schemas.microsoft.com/office/drawing/2014/main" val="1204967540"/>
                    </a:ext>
                  </a:extLst>
                </a:gridCol>
              </a:tblGrid>
              <a:tr h="92564">
                <a:tc>
                  <a:txBody>
                    <a:bodyPr/>
                    <a:lstStyle/>
                    <a:p>
                      <a:pPr algn="l" fontAlgn="ctr"/>
                      <a:r>
                        <a:rPr lang="fr-FR" sz="2000" b="1" i="0" u="none" strike="noStrike" dirty="0">
                          <a:solidFill>
                            <a:srgbClr val="FF0000"/>
                          </a:solidFill>
                          <a:effectLst/>
                          <a:latin typeface="Franklin Gothic Book" panose="020B0503020102020204" pitchFamily="34" charset="0"/>
                        </a:rPr>
                        <a:t>Exigences</a:t>
                      </a:r>
                    </a:p>
                  </a:txBody>
                  <a:tcPr marL="3282" marR="3282" marT="3282" marB="15756" anchor="ctr">
                    <a:lnL>
                      <a:noFill/>
                    </a:lnL>
                    <a:lnR>
                      <a:noFill/>
                    </a:lnR>
                    <a:lnT>
                      <a:noFill/>
                    </a:lnT>
                    <a:lnB w="12700" cap="flat" cmpd="sng" algn="ctr">
                      <a:solidFill>
                        <a:schemeClr val="tx1"/>
                      </a:solidFill>
                      <a:prstDash val="solid"/>
                      <a:round/>
                      <a:headEnd type="none" w="med" len="med"/>
                      <a:tailEnd type="none" w="med" len="med"/>
                    </a:lnB>
                    <a:solidFill>
                      <a:srgbClr val="DDEBF7"/>
                    </a:solidFill>
                  </a:tcPr>
                </a:tc>
                <a:tc>
                  <a:txBody>
                    <a:bodyPr/>
                    <a:lstStyle/>
                    <a:p>
                      <a:pPr algn="ctr" fontAlgn="ctr"/>
                      <a:r>
                        <a:rPr lang="fr-FR" sz="2000" b="1" i="0" u="none" strike="noStrike" dirty="0">
                          <a:solidFill>
                            <a:srgbClr val="FF0000"/>
                          </a:solidFill>
                          <a:effectLst/>
                          <a:latin typeface="Franklin Gothic Book" panose="020B0503020102020204" pitchFamily="34" charset="0"/>
                        </a:rPr>
                        <a:t>Mesures correctives</a:t>
                      </a:r>
                    </a:p>
                  </a:txBody>
                  <a:tcPr marL="3282" marR="3282" marT="3282" marB="15756"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7251355"/>
                  </a:ext>
                </a:extLst>
              </a:tr>
              <a:tr h="1148845">
                <a:tc>
                  <a:txBody>
                    <a:bodyPr/>
                    <a:lstStyle/>
                    <a:p>
                      <a:pPr algn="l" fontAlgn="ctr"/>
                      <a:r>
                        <a:rPr lang="fr-FR" sz="1800" b="0" i="0" u="none" strike="noStrike" dirty="0">
                          <a:solidFill>
                            <a:srgbClr val="000000"/>
                          </a:solidFill>
                          <a:effectLst/>
                          <a:latin typeface="Franklin Gothic Book" panose="020B0503020102020204" pitchFamily="34" charset="0"/>
                        </a:rPr>
                        <a:t>L’engagement de la société civile (Exigence 1.3)</a:t>
                      </a:r>
                    </a:p>
                  </a:txBody>
                  <a:tcPr marL="3282" marR="3282" marT="3282" marB="15756"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fr-FR" sz="1000" b="0" i="0" u="none" strike="noStrike" dirty="0">
                          <a:solidFill>
                            <a:srgbClr val="000000"/>
                          </a:solidFill>
                          <a:effectLst/>
                          <a:latin typeface="Franklin Gothic Book" panose="020B0503020102020204" pitchFamily="34" charset="0"/>
                        </a:rPr>
                        <a:t>Conformément à l’Exigence 1.3.a, la société civile doit être pleinement, activement et efficacement engagée dans tous les aspects du processus ITIE. Conformément à l’Exigence 1.3.e.ii, les parties prenantes, y compris, mais sans s’y limiter, les membres du Groupe multipartite, doivent participer de façon substantielle à la conception, à la mise en œuvre, au suivi et à l’évaluation du processus ITIE et s’assurer qu’il contribue au débat public. Conformément à la disposition 2.3 du protocole de la société civile, les représentants du Groupe multipartite de la société civile doivent nouer des relations avec d’autres OSC qui ne font pas partie du Groupe multipartite, notamment en recueillant leurs commentaires relatifs aux délibérations du Groupe multipartite et en communiquant les résultats de ces délibérations. Le collège pourra examiner la mesure dans laquelle la mise en œuvre de son propre Code de collège et des </a:t>
                      </a:r>
                      <a:r>
                        <a:rPr lang="fr-FR" sz="1000" b="0" i="0" u="none" strike="noStrike" dirty="0" err="1">
                          <a:solidFill>
                            <a:srgbClr val="000000"/>
                          </a:solidFill>
                          <a:effectLst/>
                          <a:latin typeface="Franklin Gothic Book" panose="020B0503020102020204" pitchFamily="34" charset="0"/>
                        </a:rPr>
                        <a:t>TdR</a:t>
                      </a:r>
                      <a:r>
                        <a:rPr lang="fr-FR" sz="1000" b="0" i="0" u="none" strike="noStrike" dirty="0">
                          <a:solidFill>
                            <a:srgbClr val="000000"/>
                          </a:solidFill>
                          <a:effectLst/>
                          <a:latin typeface="Franklin Gothic Book" panose="020B0503020102020204" pitchFamily="34" charset="0"/>
                        </a:rPr>
                        <a:t> pour la plateforme OSCC-ITIECAM pourra aider à résoudre les problèmes de conflits d’intérêts et la rétention d’informations par les membres du Groupe multipartite. La société civile pourrait envisager de mener une évaluation des besoins en capacités et d’élaborer des mesures visant à pallier les contraintes en la matière.</a:t>
                      </a:r>
                    </a:p>
                  </a:txBody>
                  <a:tcPr marL="3282" marR="3282" marT="3282" marB="15756"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865947"/>
                  </a:ext>
                </a:extLst>
              </a:tr>
              <a:tr h="2232041">
                <a:tc>
                  <a:txBody>
                    <a:bodyPr/>
                    <a:lstStyle/>
                    <a:p>
                      <a:pPr algn="l" fontAlgn="ctr"/>
                      <a:r>
                        <a:rPr lang="fr-FR" sz="1800" b="0" i="0" u="none" strike="noStrike" dirty="0">
                          <a:solidFill>
                            <a:srgbClr val="000000"/>
                          </a:solidFill>
                          <a:effectLst/>
                          <a:latin typeface="Franklin Gothic Book" panose="020B0503020102020204" pitchFamily="34" charset="0"/>
                        </a:rPr>
                        <a:t>La gouvernance du Groupe multipartite (Exigence 1.4)</a:t>
                      </a:r>
                    </a:p>
                  </a:txBody>
                  <a:tcPr marL="3282" marR="3282" marT="3282" marB="15756"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l" fontAlgn="ctr"/>
                      <a:r>
                        <a:rPr lang="fr-FR" sz="1000" b="0" i="0" u="none" strike="noStrike" dirty="0">
                          <a:solidFill>
                            <a:srgbClr val="000000"/>
                          </a:solidFill>
                          <a:effectLst/>
                          <a:latin typeface="Franklin Gothic Book" panose="020B0503020102020204" pitchFamily="34" charset="0"/>
                        </a:rPr>
                        <a:t>Conformément à l’Exigence 1.4.a.ii, le Cameroun doit s’assurer que chaque groupe multipartite a le droit de nommer ses propres représentants, en gardant à l’esprit qu’il est souhaitable en l’occurrence de garantir le pluralisme et la diversité. Le processus de nomination doit être indépendant et libre de toute mesure de pression ou de coercition. Les groupes de la société civile participant à l’ITIE en tant que membres du Groupe multipartite doivent être indépendants du gouvernement et/ou des entreprises, tant sur le plan opérationnel qu’au niveau politique. Le Groupe multipartite et chaque collège devront tenir compte de l’équilibre hommes‑femmes dans leur composition afin de progresser vers la parité. Conformément à l’Exigence 1.4.b.ii, le Groupe multipartite devra entreprendre des activités concrètes de sensibilisation auprès des groupes de la société civile et des entreprises, notamment en utilisant des moyens de communication tels que les médias, les sites Internet et l’envoi de lettres, afin d’informer les parties prenantes de l’engagement du gouvernement à mettre en œuvre l’ITIE et du rôle central des entreprises et de la société civile. Le Groupe multipartite devra également diffuser largement les résultats du processus ITIE qui relèvent du domaine public. En conformité avec l’Exigence 1.4.b.iii, tous les membres du Groupe multipartite doivent établir des mécanismes de coordination avec l’ensemble de leurs collèges respectifs. Conformément à l’Exigence 1.4.b.vi, le Groupe multipartite doit superviser le processus de rapportage ITIE et participer à la Validation. Pour renforcer la mise en œuvre, le Groupe multipartite pourrait envisager d’élaborer une évaluation des besoins en capacités et un plan d’action visant à renforcer les capacités, afin de s’assurer que tous les membres du Groupe multipartite disposent de capacités appropriées pour superviser tous les aspects de la mise en œuvre de l’ITIE. Aux termes de l’Exigence 1.4.b.vii, le Cameroun devra veiller à ce que ses pratiques liées aux indemnités journalières ne donnent pas lieu à des allégations de conflit d’intérêts. Le Cameroun pourrait envisager d’examiner la mesure dans laquelle une clarification des pratiques effectives liées aux indemnités journalières pour tous les titulaires d’un mandat de l’ITIE permettrait de répondre aux allégations de conflits d’intérêts. Conformément à l’Exigence 1.4.b.ix, le Groupe multipartite doit conserver des comptes rendus écrits de ses débats et de ses décisions.</a:t>
                      </a:r>
                    </a:p>
                  </a:txBody>
                  <a:tcPr marL="3282" marR="3282" marT="3282" marB="15756"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644589613"/>
                  </a:ext>
                </a:extLst>
              </a:tr>
            </a:tbl>
          </a:graphicData>
        </a:graphic>
      </p:graphicFrame>
    </p:spTree>
    <p:extLst>
      <p:ext uri="{BB962C8B-B14F-4D97-AF65-F5344CB8AC3E}">
        <p14:creationId xmlns:p14="http://schemas.microsoft.com/office/powerpoint/2010/main" val="3613764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643123" y="784690"/>
            <a:ext cx="10905753" cy="67166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fr-FR"/>
              <a:t>Propriété effective (et légale)</a:t>
            </a:r>
            <a:br>
              <a:rPr lang="fr-FR"/>
            </a:br>
            <a:r>
              <a:rPr lang="fr-FR"/>
              <a:t>(Exigence ITIE 2.5)</a:t>
            </a:r>
          </a:p>
        </p:txBody>
      </p:sp>
      <p:sp>
        <p:nvSpPr>
          <p:cNvPr id="13" name="Content Placeholder 2">
            <a:extLst>
              <a:ext uri="{FF2B5EF4-FFF2-40B4-BE49-F238E27FC236}">
                <a16:creationId xmlns:a16="http://schemas.microsoft.com/office/drawing/2014/main" id="{C488F82C-0578-F8F7-40F0-4CFCE0E23423}"/>
              </a:ext>
            </a:extLst>
          </p:cNvPr>
          <p:cNvSpPr>
            <a:spLocks noGrp="1"/>
          </p:cNvSpPr>
          <p:nvPr>
            <p:ph idx="1"/>
          </p:nvPr>
        </p:nvSpPr>
        <p:spPr>
          <a:xfrm>
            <a:off x="490084" y="3429000"/>
            <a:ext cx="3472315" cy="1929305"/>
          </a:xfrm>
        </p:spPr>
        <p:txBody>
          <a:bodyPr>
            <a:normAutofit/>
          </a:bodyPr>
          <a:lstStyle/>
          <a:p>
            <a:r>
              <a:rPr lang="fr-FR" dirty="0">
                <a:solidFill>
                  <a:srgbClr val="0070C0"/>
                </a:solidFill>
              </a:rPr>
              <a:t>#2.5 </a:t>
            </a:r>
            <a:r>
              <a:rPr lang="fr-FR" dirty="0"/>
              <a:t>: Les parties prenantes de l’ITIE Cameroun considèrent-elles que ces objectifs ont été réalisés ?</a:t>
            </a:r>
          </a:p>
        </p:txBody>
      </p:sp>
      <p:sp>
        <p:nvSpPr>
          <p:cNvPr id="4" name="Right Arrow 3">
            <a:extLst>
              <a:ext uri="{FF2B5EF4-FFF2-40B4-BE49-F238E27FC236}">
                <a16:creationId xmlns:a16="http://schemas.microsoft.com/office/drawing/2014/main" id="{8EB56AF4-788F-EC52-352D-F3080FD3016B}"/>
              </a:ext>
            </a:extLst>
          </p:cNvPr>
          <p:cNvSpPr/>
          <p:nvPr/>
        </p:nvSpPr>
        <p:spPr>
          <a:xfrm>
            <a:off x="3855452" y="3839953"/>
            <a:ext cx="1429554" cy="360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4">
            <a:extLst>
              <a:ext uri="{FF2B5EF4-FFF2-40B4-BE49-F238E27FC236}">
                <a16:creationId xmlns:a16="http://schemas.microsoft.com/office/drawing/2014/main" id="{08E441CB-5822-8870-544E-DF5F30A3E5A3}"/>
              </a:ext>
            </a:extLst>
          </p:cNvPr>
          <p:cNvPicPr>
            <a:picLocks noChangeAspect="1"/>
          </p:cNvPicPr>
          <p:nvPr/>
        </p:nvPicPr>
        <p:blipFill>
          <a:blip r:embed="rId2"/>
          <a:stretch>
            <a:fillRect/>
          </a:stretch>
        </p:blipFill>
        <p:spPr>
          <a:xfrm>
            <a:off x="5306026" y="2074306"/>
            <a:ext cx="6750084" cy="3712546"/>
          </a:xfrm>
          <a:prstGeom prst="rect">
            <a:avLst/>
          </a:prstGeom>
          <a:ln>
            <a:solidFill>
              <a:schemeClr val="tx1"/>
            </a:solidFill>
          </a:ln>
        </p:spPr>
      </p:pic>
    </p:spTree>
    <p:extLst>
      <p:ext uri="{BB962C8B-B14F-4D97-AF65-F5344CB8AC3E}">
        <p14:creationId xmlns:p14="http://schemas.microsoft.com/office/powerpoint/2010/main" val="2043252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A9BC60-AF1B-AB9F-8739-786B228B56B0}"/>
              </a:ext>
            </a:extLst>
          </p:cNvPr>
          <p:cNvSpPr>
            <a:spLocks noGrp="1"/>
          </p:cNvSpPr>
          <p:nvPr>
            <p:ph type="body" sz="quarter" idx="13"/>
          </p:nvPr>
        </p:nvSpPr>
        <p:spPr>
          <a:xfrm>
            <a:off x="271852" y="-1"/>
            <a:ext cx="3913996" cy="1620253"/>
          </a:xfrm>
          <a:solidFill>
            <a:srgbClr val="FFFFFF"/>
          </a:solidFill>
        </p:spPr>
        <p:txBody>
          <a:bodyPr>
            <a:normAutofit fontScale="92500" lnSpcReduction="10000"/>
          </a:bodyPr>
          <a:lstStyle/>
          <a:p>
            <a:r>
              <a:rPr lang="fr-FR" dirty="0"/>
              <a:t>Transparence dans la propriété effective et légale</a:t>
            </a:r>
          </a:p>
        </p:txBody>
      </p:sp>
      <p:sp>
        <p:nvSpPr>
          <p:cNvPr id="3" name="Content Placeholder 2">
            <a:extLst>
              <a:ext uri="{FF2B5EF4-FFF2-40B4-BE49-F238E27FC236}">
                <a16:creationId xmlns:a16="http://schemas.microsoft.com/office/drawing/2014/main" id="{E25ECC01-A184-CF5D-A005-4B66EE618E16}"/>
              </a:ext>
            </a:extLst>
          </p:cNvPr>
          <p:cNvSpPr>
            <a:spLocks noGrp="1"/>
          </p:cNvSpPr>
          <p:nvPr>
            <p:ph sz="quarter" idx="14"/>
          </p:nvPr>
        </p:nvSpPr>
        <p:spPr>
          <a:xfrm>
            <a:off x="457200" y="1762379"/>
            <a:ext cx="3762724" cy="4135900"/>
          </a:xfrm>
        </p:spPr>
        <p:txBody>
          <a:bodyPr>
            <a:normAutofit/>
          </a:bodyPr>
          <a:lstStyle/>
          <a:p>
            <a:r>
              <a:rPr lang="fr-FR" dirty="0"/>
              <a:t>‘Red flags’ dans la possession de licences extractives par des personnes politiquement exposées en </a:t>
            </a:r>
            <a:r>
              <a:rPr lang="fr-FR" b="1" dirty="0">
                <a:solidFill>
                  <a:srgbClr val="0090BF"/>
                </a:solidFill>
              </a:rPr>
              <a:t>Colombie</a:t>
            </a:r>
            <a:r>
              <a:rPr lang="fr-FR" dirty="0"/>
              <a:t>.</a:t>
            </a:r>
          </a:p>
          <a:p>
            <a:r>
              <a:rPr lang="fr-FR" dirty="0"/>
              <a:t>Pertinent pour l'Exigence ITIE 2.2 sur les octrois de contrats et de licences, l'Exigence ITIE 2.5 sur la propriété effective et l'Exigence ITIE 4.1 sur l'exhaustivité des divulgations.</a:t>
            </a:r>
          </a:p>
        </p:txBody>
      </p:sp>
      <p:sp>
        <p:nvSpPr>
          <p:cNvPr id="5" name="Content Placeholder 2">
            <a:extLst>
              <a:ext uri="{FF2B5EF4-FFF2-40B4-BE49-F238E27FC236}">
                <a16:creationId xmlns:a16="http://schemas.microsoft.com/office/drawing/2014/main" id="{FE04EAD4-2331-1634-0966-50BADB718B07}"/>
              </a:ext>
            </a:extLst>
          </p:cNvPr>
          <p:cNvSpPr txBox="1">
            <a:spLocks/>
          </p:cNvSpPr>
          <p:nvPr/>
        </p:nvSpPr>
        <p:spPr>
          <a:xfrm>
            <a:off x="2228850" y="5543550"/>
            <a:ext cx="9963150" cy="1314449"/>
          </a:xfrm>
          <a:prstGeom prst="rect">
            <a:avLst/>
          </a:prstGeom>
        </p:spPr>
        <p:txBody>
          <a:bodyPr vert="horz" lIns="91440" tIns="45720" rIns="91440" bIns="4572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1800" i="1" u="sng">
                <a:effectLst/>
                <a:latin typeface="Franklin Gothic Book" panose="020B0503020102020204" pitchFamily="34" charset="0"/>
                <a:ea typeface="Cambria" panose="02040503050406030204" pitchFamily="18" charset="0"/>
                <a:cs typeface="Arial" panose="020B0604020202020204" pitchFamily="34" charset="0"/>
              </a:rPr>
              <a:t>Source</a:t>
            </a:r>
            <a:r>
              <a:rPr lang="fr-FR" sz="1800">
                <a:effectLst/>
                <a:latin typeface="Franklin Gothic Book" panose="020B0503020102020204" pitchFamily="34" charset="0"/>
                <a:ea typeface="Cambria" panose="02040503050406030204" pitchFamily="18" charset="0"/>
                <a:cs typeface="Arial" panose="020B0604020202020204" pitchFamily="34" charset="0"/>
              </a:rPr>
              <a:t> : Directorio Legislativo et Secrétariat international de l'ITIE, sur la base des </a:t>
            </a:r>
            <a:r>
              <a:rPr lang="fr-FR" sz="1800">
                <a:effectLst/>
                <a:latin typeface="Franklin Gothic Book" panose="020B0503020102020204" pitchFamily="34" charset="0"/>
                <a:ea typeface="Cambria" panose="02040503050406030204" pitchFamily="18" charset="0"/>
                <a:cs typeface="Arial" panose="020B0604020202020204" pitchFamily="34" charset="0"/>
                <a:hlinkClick r:id="rId2"/>
              </a:rPr>
              <a:t>données</a:t>
            </a:r>
            <a:r>
              <a:rPr lang="fr-FR" sz="1800">
                <a:effectLst/>
                <a:latin typeface="Franklin Gothic Book" panose="020B0503020102020204" pitchFamily="34" charset="0"/>
                <a:ea typeface="Cambria" panose="02040503050406030204" pitchFamily="18" charset="0"/>
                <a:cs typeface="Arial" panose="020B0604020202020204" pitchFamily="34" charset="0"/>
              </a:rPr>
              <a:t> de l'ITIE colombienne sur la propriété effective et les licences, accessibles sur le site Web « </a:t>
            </a:r>
            <a:r>
              <a:rPr lang="fr-FR" sz="1800" u="sng">
                <a:solidFill>
                  <a:srgbClr val="0000FF"/>
                </a:solidFill>
                <a:effectLst/>
                <a:latin typeface="Franklin Gothic Book" panose="020B0503020102020204" pitchFamily="34" charset="0"/>
                <a:ea typeface="Cambria" panose="02040503050406030204" pitchFamily="18" charset="0"/>
                <a:cs typeface="Arial" panose="020B0604020202020204" pitchFamily="34" charset="0"/>
                <a:hlinkClick r:id="rId3"/>
              </a:rPr>
              <a:t>‘Join the Dots’ website</a:t>
            </a:r>
            <a:r>
              <a:rPr lang="fr-FR" sz="1800" u="sng">
                <a:solidFill>
                  <a:srgbClr val="0000FF"/>
                </a:solidFill>
                <a:effectLst/>
                <a:latin typeface="Franklin Gothic Book" panose="020B0503020102020204" pitchFamily="34" charset="0"/>
                <a:ea typeface="Cambria" panose="02040503050406030204" pitchFamily="18" charset="0"/>
                <a:cs typeface="Arial" panose="020B0604020202020204" pitchFamily="34" charset="0"/>
              </a:rPr>
              <a:t> </a:t>
            </a:r>
            <a:r>
              <a:rPr lang="fr-FR" sz="1800">
                <a:effectLst/>
                <a:latin typeface="Franklin Gothic Book" panose="020B0503020102020204" pitchFamily="34" charset="0"/>
                <a:ea typeface="Cambria" panose="02040503050406030204" pitchFamily="18" charset="0"/>
                <a:cs typeface="Arial" panose="020B0604020202020204" pitchFamily="34" charset="0"/>
              </a:rPr>
              <a:t>. </a:t>
            </a:r>
            <a:br>
              <a:rPr lang="fr-FR" sz="1800">
                <a:effectLst/>
                <a:latin typeface="Franklin Gothic Book" panose="020B0503020102020204" pitchFamily="34" charset="0"/>
                <a:ea typeface="Cambria" panose="02040503050406030204" pitchFamily="18" charset="0"/>
                <a:cs typeface="Arial" panose="020B0604020202020204" pitchFamily="34" charset="0"/>
              </a:rPr>
            </a:br>
            <a:r>
              <a:rPr lang="fr-FR" sz="1800" i="1" u="sng">
                <a:effectLst/>
                <a:latin typeface="Franklin Gothic Book" panose="020B0503020102020204" pitchFamily="34" charset="0"/>
                <a:ea typeface="Cambria" panose="02040503050406030204" pitchFamily="18" charset="0"/>
                <a:cs typeface="Arial" panose="020B0604020202020204" pitchFamily="34" charset="0"/>
              </a:rPr>
              <a:t>Description</a:t>
            </a:r>
            <a:r>
              <a:rPr lang="fr-FR" sz="1800">
                <a:effectLst/>
                <a:latin typeface="Franklin Gothic Book" panose="020B0503020102020204" pitchFamily="34" charset="0"/>
                <a:ea typeface="Cambria" panose="02040503050406030204" pitchFamily="18" charset="0"/>
                <a:cs typeface="Arial" panose="020B0604020202020204" pitchFamily="34" charset="0"/>
              </a:rPr>
              <a:t> : Analyse des signaux d'alerte concernant la propriété de licences des personnes politiquement exposées en Colombie en 2021, à l'aide des données de propriété des licences ITIE et des divulgations d'actifs des personnes politiquement exposées.</a:t>
            </a:r>
          </a:p>
        </p:txBody>
      </p:sp>
      <p:pic>
        <p:nvPicPr>
          <p:cNvPr id="6" name="Picture 5" descr="Chart, scatter chart&#10;&#10;Description automatically generated">
            <a:extLst>
              <a:ext uri="{FF2B5EF4-FFF2-40B4-BE49-F238E27FC236}">
                <a16:creationId xmlns:a16="http://schemas.microsoft.com/office/drawing/2014/main" id="{C0DE7496-933D-D969-18DC-B196C236772D}"/>
              </a:ext>
            </a:extLst>
          </p:cNvPr>
          <p:cNvPicPr>
            <a:picLocks noChangeAspect="1"/>
          </p:cNvPicPr>
          <p:nvPr/>
        </p:nvPicPr>
        <p:blipFill>
          <a:blip r:embed="rId4"/>
          <a:stretch>
            <a:fillRect/>
          </a:stretch>
        </p:blipFill>
        <p:spPr>
          <a:xfrm>
            <a:off x="4219924" y="0"/>
            <a:ext cx="7972076" cy="5455603"/>
          </a:xfrm>
          <a:prstGeom prst="rect">
            <a:avLst/>
          </a:prstGeom>
          <a:ln>
            <a:solidFill>
              <a:schemeClr val="tx1"/>
            </a:solidFill>
          </a:ln>
        </p:spPr>
      </p:pic>
    </p:spTree>
    <p:extLst>
      <p:ext uri="{BB962C8B-B14F-4D97-AF65-F5344CB8AC3E}">
        <p14:creationId xmlns:p14="http://schemas.microsoft.com/office/powerpoint/2010/main" val="3688025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87539" y="14973"/>
            <a:ext cx="6075062" cy="1539433"/>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fr-FR" dirty="0"/>
              <a:t>Propriété effective (et légale)</a:t>
            </a:r>
            <a:br>
              <a:rPr lang="fr-FR" dirty="0"/>
            </a:br>
            <a:r>
              <a:rPr lang="fr-FR" dirty="0"/>
              <a:t>(Exigence ITIE 2.5)</a:t>
            </a:r>
          </a:p>
        </p:txBody>
      </p:sp>
      <p:sp>
        <p:nvSpPr>
          <p:cNvPr id="3" name="Content Placeholder 2">
            <a:extLst>
              <a:ext uri="{FF2B5EF4-FFF2-40B4-BE49-F238E27FC236}">
                <a16:creationId xmlns:a16="http://schemas.microsoft.com/office/drawing/2014/main" id="{8C583989-6C00-64C4-F163-7D793F0AF15D}"/>
              </a:ext>
            </a:extLst>
          </p:cNvPr>
          <p:cNvSpPr>
            <a:spLocks noGrp="1"/>
          </p:cNvSpPr>
          <p:nvPr>
            <p:ph idx="1"/>
          </p:nvPr>
        </p:nvSpPr>
        <p:spPr>
          <a:xfrm>
            <a:off x="87539" y="2019791"/>
            <a:ext cx="5904551" cy="4141523"/>
          </a:xfrm>
        </p:spPr>
        <p:txBody>
          <a:bodyPr>
            <a:normAutofit/>
          </a:bodyPr>
          <a:lstStyle/>
          <a:p>
            <a:r>
              <a:rPr lang="fr-FR" dirty="0">
                <a:solidFill>
                  <a:srgbClr val="0070C0"/>
                </a:solidFill>
              </a:rPr>
              <a:t>#2.5 </a:t>
            </a:r>
            <a:r>
              <a:rPr lang="fr-FR" dirty="0"/>
              <a:t>: Cadre légal lié à la transparence des propriétaires effectifs d’entreprises extractives à clarifier. Demande d’informations envoyée à toutes les entreprises et demandeurs de titres ?</a:t>
            </a:r>
          </a:p>
          <a:p>
            <a:r>
              <a:rPr lang="fr-FR" dirty="0">
                <a:solidFill>
                  <a:srgbClr val="0070C0"/>
                </a:solidFill>
              </a:rPr>
              <a:t>#2.5 </a:t>
            </a:r>
            <a:r>
              <a:rPr lang="fr-FR" dirty="0"/>
              <a:t>: Besoin d’une évaluation publique de l’ITIE Cameroun du niveau de collecte de données de toute entreprise détenant ou faisant la demande d’un titre minier ou pétrolier. </a:t>
            </a:r>
          </a:p>
          <a:p>
            <a:r>
              <a:rPr lang="fr-FR" dirty="0">
                <a:solidFill>
                  <a:srgbClr val="0070C0"/>
                </a:solidFill>
              </a:rPr>
              <a:t>#2.5</a:t>
            </a:r>
            <a:r>
              <a:rPr lang="fr-FR" dirty="0"/>
              <a:t> : Accessibilité d’infos sur les actionnaires ?</a:t>
            </a:r>
            <a:endParaRPr lang="fr-FR" dirty="0">
              <a:solidFill>
                <a:srgbClr val="0070C0"/>
              </a:solidFill>
            </a:endParaRPr>
          </a:p>
          <a:p>
            <a:r>
              <a:rPr lang="fr-FR" dirty="0">
                <a:solidFill>
                  <a:srgbClr val="0070C0"/>
                </a:solidFill>
              </a:rPr>
              <a:t>#2.5</a:t>
            </a:r>
            <a:r>
              <a:rPr lang="fr-FR" dirty="0"/>
              <a:t> : Opportunités pour renforcer les divulgations systématiques de ces informations par les administrations publiques ? </a:t>
            </a:r>
          </a:p>
          <a:p>
            <a:pPr lvl="2"/>
            <a:endParaRPr lang="fr-FR" dirty="0"/>
          </a:p>
          <a:p>
            <a:endParaRPr lang="fr-FR" dirty="0"/>
          </a:p>
        </p:txBody>
      </p:sp>
      <p:pic>
        <p:nvPicPr>
          <p:cNvPr id="4" name="Picture 3" descr="Graphical user interface, text, application&#10;&#10;Description automatically generated">
            <a:extLst>
              <a:ext uri="{FF2B5EF4-FFF2-40B4-BE49-F238E27FC236}">
                <a16:creationId xmlns:a16="http://schemas.microsoft.com/office/drawing/2014/main" id="{993BC135-A8A4-74E0-913E-63E83AA78DC6}"/>
              </a:ext>
            </a:extLst>
          </p:cNvPr>
          <p:cNvPicPr>
            <a:picLocks noChangeAspect="1"/>
          </p:cNvPicPr>
          <p:nvPr/>
        </p:nvPicPr>
        <p:blipFill>
          <a:blip r:embed="rId3"/>
          <a:stretch>
            <a:fillRect/>
          </a:stretch>
        </p:blipFill>
        <p:spPr>
          <a:xfrm>
            <a:off x="6116938" y="0"/>
            <a:ext cx="6075062" cy="2802213"/>
          </a:xfrm>
          <a:prstGeom prst="rect">
            <a:avLst/>
          </a:prstGeom>
        </p:spPr>
      </p:pic>
      <p:sp>
        <p:nvSpPr>
          <p:cNvPr id="5" name="TextBox 4">
            <a:extLst>
              <a:ext uri="{FF2B5EF4-FFF2-40B4-BE49-F238E27FC236}">
                <a16:creationId xmlns:a16="http://schemas.microsoft.com/office/drawing/2014/main" id="{580411BA-A268-6BA5-BC32-2B0A5C71A0AC}"/>
              </a:ext>
            </a:extLst>
          </p:cNvPr>
          <p:cNvSpPr txBox="1"/>
          <p:nvPr/>
        </p:nvSpPr>
        <p:spPr>
          <a:xfrm>
            <a:off x="7373574" y="2882766"/>
            <a:ext cx="3419437" cy="307777"/>
          </a:xfrm>
          <a:prstGeom prst="rect">
            <a:avLst/>
          </a:prstGeom>
          <a:noFill/>
          <a:ln>
            <a:solidFill>
              <a:schemeClr val="tx1"/>
            </a:solidFill>
          </a:ln>
        </p:spPr>
        <p:txBody>
          <a:bodyPr wrap="square" rtlCol="0">
            <a:spAutoFit/>
          </a:bodyPr>
          <a:lstStyle/>
          <a:p>
            <a:r>
              <a:rPr lang="fr-FR" sz="1400" dirty="0"/>
              <a:t>Annexe 10, Rapport ITIE Cameroun 2020</a:t>
            </a:r>
          </a:p>
        </p:txBody>
      </p:sp>
      <p:pic>
        <p:nvPicPr>
          <p:cNvPr id="8" name="Picture 7" descr="Graphical user interface, text, application&#10;&#10;Description automatically generated">
            <a:extLst>
              <a:ext uri="{FF2B5EF4-FFF2-40B4-BE49-F238E27FC236}">
                <a16:creationId xmlns:a16="http://schemas.microsoft.com/office/drawing/2014/main" id="{52C10E8D-11C6-497F-0CE1-7188C7C291D1}"/>
              </a:ext>
            </a:extLst>
          </p:cNvPr>
          <p:cNvPicPr>
            <a:picLocks noChangeAspect="1"/>
          </p:cNvPicPr>
          <p:nvPr/>
        </p:nvPicPr>
        <p:blipFill>
          <a:blip r:embed="rId4"/>
          <a:stretch>
            <a:fillRect/>
          </a:stretch>
        </p:blipFill>
        <p:spPr>
          <a:xfrm>
            <a:off x="5974588" y="3271097"/>
            <a:ext cx="6217411" cy="2802213"/>
          </a:xfrm>
          <a:prstGeom prst="rect">
            <a:avLst/>
          </a:prstGeom>
        </p:spPr>
      </p:pic>
      <p:sp>
        <p:nvSpPr>
          <p:cNvPr id="9" name="TextBox 8">
            <a:extLst>
              <a:ext uri="{FF2B5EF4-FFF2-40B4-BE49-F238E27FC236}">
                <a16:creationId xmlns:a16="http://schemas.microsoft.com/office/drawing/2014/main" id="{67BEC160-111F-A415-D802-EFAC71A4C0E8}"/>
              </a:ext>
            </a:extLst>
          </p:cNvPr>
          <p:cNvSpPr txBox="1"/>
          <p:nvPr/>
        </p:nvSpPr>
        <p:spPr>
          <a:xfrm>
            <a:off x="7676446" y="6073310"/>
            <a:ext cx="2969784" cy="307777"/>
          </a:xfrm>
          <a:prstGeom prst="rect">
            <a:avLst/>
          </a:prstGeom>
          <a:noFill/>
          <a:ln>
            <a:solidFill>
              <a:schemeClr val="tx1"/>
            </a:solidFill>
          </a:ln>
        </p:spPr>
        <p:txBody>
          <a:bodyPr wrap="square" rtlCol="0">
            <a:spAutoFit/>
          </a:bodyPr>
          <a:lstStyle/>
          <a:p>
            <a:r>
              <a:rPr lang="fr-FR" sz="1400" dirty="0"/>
              <a:t>Rapport ITIE Cameroun 2020, p.63</a:t>
            </a:r>
          </a:p>
        </p:txBody>
      </p:sp>
    </p:spTree>
    <p:extLst>
      <p:ext uri="{BB962C8B-B14F-4D97-AF65-F5344CB8AC3E}">
        <p14:creationId xmlns:p14="http://schemas.microsoft.com/office/powerpoint/2010/main" val="2214667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428435"/>
            <a:ext cx="11036808" cy="4960204"/>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400" kern="1200" baseline="0" dirty="0">
                <a:solidFill>
                  <a:srgbClr val="132856"/>
                </a:solidFill>
                <a:latin typeface="+mj-lt"/>
                <a:ea typeface="+mn-ea"/>
                <a:cs typeface="+mn-cs"/>
              </a:rPr>
              <a:t>Suite aux travaux de ce Comité Ministériel, le MINFI a pris la Décision n°723/MINFI/DGI du 21 octobre 2022 portant modalités d'application de la norme bénéficiaire effectif au Cameroun. Cette décision était accompagnée d'un document intitulé « Guide de mise en œuvre de la norme du bénéficiaire effectif au Cameroun ». Le guide concerne l'ensemble des personnes assujetties telles que définies aux articles 6 et 7 du règlement relatif à la législation relative à la lutte contre le blanchiment de capitaux et le financement du terrorisme3.Ce guide comporte 3 chapitres :(i) Définitions et champs d'application ;(ii) Cadre juridique pour la transparence des bénéficiaires effectifs ; Et(iii) Obligations des personnes responsables.</a:t>
            </a:r>
          </a:p>
          <a:p>
            <a:pPr defTabSz="914400">
              <a:lnSpc>
                <a:spcPct val="94000"/>
              </a:lnSpc>
              <a:spcBef>
                <a:spcPts val="1000"/>
              </a:spcBef>
              <a:spcAft>
                <a:spcPts val="200"/>
              </a:spcAft>
            </a:pPr>
            <a:r>
              <a:rPr lang="fr-FR" sz="1400" kern="1200" baseline="0" dirty="0">
                <a:solidFill>
                  <a:srgbClr val="132856"/>
                </a:solidFill>
                <a:latin typeface="+mj-lt"/>
                <a:ea typeface="+mn-ea"/>
                <a:cs typeface="+mn-cs"/>
              </a:rPr>
              <a:t>Par ailleurs, selon le projet de loi de finances 2023, la déclaration de l'ayant droit économique sera rendue obligatoire sous peine d'application d'une amende.</a:t>
            </a:r>
          </a:p>
          <a:p>
            <a:pPr defTabSz="914400">
              <a:lnSpc>
                <a:spcPct val="94000"/>
              </a:lnSpc>
              <a:spcBef>
                <a:spcPts val="1000"/>
              </a:spcBef>
              <a:spcAft>
                <a:spcPts val="200"/>
              </a:spcAft>
            </a:pPr>
            <a:r>
              <a:rPr lang="fr-FR" sz="1400" kern="1200" baseline="0" dirty="0">
                <a:solidFill>
                  <a:srgbClr val="132856"/>
                </a:solidFill>
                <a:latin typeface="+mj-lt"/>
                <a:ea typeface="+mn-ea"/>
                <a:cs typeface="+mn-cs"/>
              </a:rPr>
              <a:t>Pour le secteur minier : la propriété effective a également été introduite dans le Code Minier de 2016 qui prévoit l'obligation pour les entreprises minières ou de carrières (titulaires ou demandeurs d'un titre minier) ainsi que leurs sous-traitants directs, de publier l'identité ou les identités de toutes les parties ayant intérêts dans le titre minier, notamment toute personne réputée contrôler la société ou détentrice de plus de 5 % des droits de vote ou des bénéfices. Le Code prévoit également l'obligation de publier l'identité de leurs administrateurs et dirigeants ainsi que la liste de leurs filiales, leurs liens et les juridictions dans lesquelles ils opèrent lesdites filiales1. L'application de ces dispositions est dans l'attente de la publication du décret d'application du Code minier de 2016.En 2020, le MSG a réalisé une étude pour identifier les opportunités et les contraintes en vue de la mise en œuvre de l'exigence 2.5. L'étude comprenait également un ensemble de recommandations et d'actions pour l'établissement d'un cadre juridique pour la divulgation des données sur la propriété effective et pour la mise en œuvre de l'Exigence 2.5 de la Norme ITIE. Un atelier de restitution d'une étude EP a également été organisé fin 2020 pour sensibiliser les parties prenantes aux avantages et modalités de mise en œuvre de l'exigence 2.5.</a:t>
            </a:r>
            <a:r>
              <a:rPr lang="fr-FR" sz="1400" b="1" kern="1200" baseline="0" dirty="0">
                <a:solidFill>
                  <a:srgbClr val="FF0000"/>
                </a:solidFill>
                <a:latin typeface="+mj-lt"/>
                <a:ea typeface="+mn-ea"/>
                <a:cs typeface="+mn-cs"/>
              </a:rPr>
              <a:t>Sur un total de huit (8) sociétés retenues dans le périmètre, trois (03) sont cotées ou filiales exclusives de sociétés cotées et une (01) entreprise d'Etat qui n'est pas concernée par la déclaration sur les bénéficiaires effectifs.</a:t>
            </a:r>
          </a:p>
          <a:p>
            <a:pPr defTabSz="914400">
              <a:lnSpc>
                <a:spcPct val="94000"/>
              </a:lnSpc>
              <a:spcBef>
                <a:spcPts val="1000"/>
              </a:spcBef>
              <a:spcAft>
                <a:spcPts val="200"/>
              </a:spcAft>
            </a:pPr>
            <a:r>
              <a:rPr lang="fr-FR" sz="1400" b="1" kern="1200" baseline="0" dirty="0">
                <a:solidFill>
                  <a:srgbClr val="FF0000"/>
                </a:solidFill>
                <a:latin typeface="+mj-lt"/>
                <a:ea typeface="+mn-ea"/>
                <a:cs typeface="+mn-cs"/>
              </a:rPr>
              <a:t>Les quatre (4) sociétés restantes n'ont pas communiqué de données sur la propriété effective.</a:t>
            </a:r>
          </a:p>
          <a:p>
            <a:pPr defTabSz="914400">
              <a:lnSpc>
                <a:spcPct val="94000"/>
              </a:lnSpc>
              <a:spcBef>
                <a:spcPts val="1000"/>
              </a:spcBef>
              <a:spcAft>
                <a:spcPts val="200"/>
              </a:spcAft>
            </a:pPr>
            <a:r>
              <a:rPr lang="fr-FR" sz="1400" kern="1200" baseline="0" dirty="0">
                <a:solidFill>
                  <a:srgbClr val="132856"/>
                </a:solidFill>
                <a:latin typeface="+mj-lt"/>
                <a:ea typeface="+mn-ea"/>
                <a:cs typeface="+mn-cs"/>
              </a:rPr>
              <a:t>Le MSG a adopté une définition de BO conforme à l'exigence 2.5, couvrant la PPE et avec un seuil de 5%</a:t>
            </a:r>
            <a:endParaRPr lang="en-US" sz="1400" kern="1200" baseline="0" dirty="0">
              <a:solidFill>
                <a:srgbClr val="132856"/>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7218535"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2.5 : Bénéficiaire effectif</a:t>
            </a:r>
          </a:p>
        </p:txBody>
      </p:sp>
    </p:spTree>
    <p:extLst>
      <p:ext uri="{BB962C8B-B14F-4D97-AF65-F5344CB8AC3E}">
        <p14:creationId xmlns:p14="http://schemas.microsoft.com/office/powerpoint/2010/main" val="4289905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643124" y="879693"/>
            <a:ext cx="6308276" cy="1115362"/>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en-GB" dirty="0"/>
              <a:t>Participation de </a:t>
            </a:r>
            <a:r>
              <a:rPr lang="en-GB" dirty="0" err="1"/>
              <a:t>l’État</a:t>
            </a:r>
            <a:r>
              <a:rPr lang="en-GB" dirty="0"/>
              <a:t> et Transactions des </a:t>
            </a:r>
            <a:r>
              <a:rPr lang="en-GB" dirty="0" err="1"/>
              <a:t>entreprises</a:t>
            </a:r>
            <a:r>
              <a:rPr lang="en-GB" dirty="0"/>
              <a:t> </a:t>
            </a:r>
            <a:r>
              <a:rPr lang="en-GB" dirty="0" err="1"/>
              <a:t>d’État</a:t>
            </a:r>
            <a:r>
              <a:rPr lang="en-GB" dirty="0"/>
              <a:t> (Exigences ITIE 2.6 &amp; 4.5)</a:t>
            </a:r>
          </a:p>
        </p:txBody>
      </p:sp>
      <p:sp>
        <p:nvSpPr>
          <p:cNvPr id="13" name="Content Placeholder 2">
            <a:extLst>
              <a:ext uri="{FF2B5EF4-FFF2-40B4-BE49-F238E27FC236}">
                <a16:creationId xmlns:a16="http://schemas.microsoft.com/office/drawing/2014/main" id="{C488F82C-0578-F8F7-40F0-4CFCE0E23423}"/>
              </a:ext>
            </a:extLst>
          </p:cNvPr>
          <p:cNvSpPr>
            <a:spLocks noGrp="1"/>
          </p:cNvSpPr>
          <p:nvPr>
            <p:ph idx="1"/>
          </p:nvPr>
        </p:nvSpPr>
        <p:spPr>
          <a:xfrm>
            <a:off x="1570941" y="3675887"/>
            <a:ext cx="4279773" cy="1807645"/>
          </a:xfrm>
        </p:spPr>
        <p:txBody>
          <a:bodyPr>
            <a:normAutofit/>
          </a:bodyPr>
          <a:lstStyle/>
          <a:p>
            <a:r>
              <a:rPr lang="en-GB" dirty="0">
                <a:solidFill>
                  <a:srgbClr val="0070C0"/>
                </a:solidFill>
              </a:rPr>
              <a:t>#2.6 </a:t>
            </a:r>
            <a:r>
              <a:rPr lang="fr-FR" dirty="0"/>
              <a:t>&amp; </a:t>
            </a:r>
            <a:r>
              <a:rPr lang="en-GB" dirty="0">
                <a:solidFill>
                  <a:srgbClr val="0070C0"/>
                </a:solidFill>
              </a:rPr>
              <a:t>#4.5 </a:t>
            </a:r>
            <a:r>
              <a:rPr lang="en-GB" dirty="0"/>
              <a:t>: </a:t>
            </a:r>
            <a:r>
              <a:rPr lang="fr-FR" dirty="0"/>
              <a:t>Les parties prenantes de l’ITIE Cameroun considèrent-elles que ces objectifs ont été réalisés ?</a:t>
            </a:r>
            <a:endParaRPr lang="en-GB" dirty="0"/>
          </a:p>
        </p:txBody>
      </p:sp>
      <p:sp>
        <p:nvSpPr>
          <p:cNvPr id="14" name="Right Arrow 13">
            <a:extLst>
              <a:ext uri="{FF2B5EF4-FFF2-40B4-BE49-F238E27FC236}">
                <a16:creationId xmlns:a16="http://schemas.microsoft.com/office/drawing/2014/main" id="{344EA2B3-BF98-2FF4-07A3-28D608A032E7}"/>
              </a:ext>
            </a:extLst>
          </p:cNvPr>
          <p:cNvSpPr/>
          <p:nvPr/>
        </p:nvSpPr>
        <p:spPr>
          <a:xfrm>
            <a:off x="5335958" y="3729614"/>
            <a:ext cx="1429554" cy="360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02AA75E-3428-9FAE-0CD7-05BF9B1E8752}"/>
              </a:ext>
            </a:extLst>
          </p:cNvPr>
          <p:cNvPicPr>
            <a:picLocks noChangeAspect="1"/>
          </p:cNvPicPr>
          <p:nvPr/>
        </p:nvPicPr>
        <p:blipFill>
          <a:blip r:embed="rId2"/>
          <a:stretch>
            <a:fillRect/>
          </a:stretch>
        </p:blipFill>
        <p:spPr>
          <a:xfrm>
            <a:off x="6951400" y="7467"/>
            <a:ext cx="5240600" cy="3668420"/>
          </a:xfrm>
          <a:prstGeom prst="rect">
            <a:avLst/>
          </a:prstGeom>
          <a:ln>
            <a:solidFill>
              <a:schemeClr val="tx1"/>
            </a:solidFill>
          </a:ln>
        </p:spPr>
      </p:pic>
      <p:pic>
        <p:nvPicPr>
          <p:cNvPr id="4" name="Picture 3">
            <a:extLst>
              <a:ext uri="{FF2B5EF4-FFF2-40B4-BE49-F238E27FC236}">
                <a16:creationId xmlns:a16="http://schemas.microsoft.com/office/drawing/2014/main" id="{0E743C75-9D9A-8277-6E21-B76203F5CECE}"/>
              </a:ext>
            </a:extLst>
          </p:cNvPr>
          <p:cNvPicPr>
            <a:picLocks noChangeAspect="1"/>
          </p:cNvPicPr>
          <p:nvPr/>
        </p:nvPicPr>
        <p:blipFill>
          <a:blip r:embed="rId3"/>
          <a:stretch>
            <a:fillRect/>
          </a:stretch>
        </p:blipFill>
        <p:spPr>
          <a:xfrm>
            <a:off x="6951400" y="3841956"/>
            <a:ext cx="5278077" cy="3016044"/>
          </a:xfrm>
          <a:prstGeom prst="rect">
            <a:avLst/>
          </a:prstGeom>
          <a:ln>
            <a:solidFill>
              <a:schemeClr val="tx1"/>
            </a:solidFill>
          </a:ln>
        </p:spPr>
      </p:pic>
    </p:spTree>
    <p:extLst>
      <p:ext uri="{BB962C8B-B14F-4D97-AF65-F5344CB8AC3E}">
        <p14:creationId xmlns:p14="http://schemas.microsoft.com/office/powerpoint/2010/main" val="4118721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554349" y="-1"/>
            <a:ext cx="7527100" cy="1710047"/>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fr-FR" dirty="0"/>
              <a:t>Participation de l’État et Transactions des entreprises d’État (Exigences ITIE 2.6 &amp; 4.5)</a:t>
            </a:r>
          </a:p>
        </p:txBody>
      </p:sp>
      <p:sp>
        <p:nvSpPr>
          <p:cNvPr id="4" name="Content Placeholder 3">
            <a:extLst>
              <a:ext uri="{FF2B5EF4-FFF2-40B4-BE49-F238E27FC236}">
                <a16:creationId xmlns:a16="http://schemas.microsoft.com/office/drawing/2014/main" id="{ED765015-AAFF-F8F6-2C3D-EECA1EF2191F}"/>
              </a:ext>
            </a:extLst>
          </p:cNvPr>
          <p:cNvSpPr>
            <a:spLocks noGrp="1"/>
          </p:cNvSpPr>
          <p:nvPr>
            <p:ph idx="1"/>
          </p:nvPr>
        </p:nvSpPr>
        <p:spPr>
          <a:xfrm>
            <a:off x="12216" y="1869218"/>
            <a:ext cx="7766176" cy="3290612"/>
          </a:xfrm>
        </p:spPr>
        <p:txBody>
          <a:bodyPr>
            <a:normAutofit fontScale="92500" lnSpcReduction="10000"/>
          </a:bodyPr>
          <a:lstStyle/>
          <a:p>
            <a:r>
              <a:rPr lang="fr-FR" dirty="0">
                <a:solidFill>
                  <a:srgbClr val="0070C0"/>
                </a:solidFill>
              </a:rPr>
              <a:t>#2.6 </a:t>
            </a:r>
            <a:r>
              <a:rPr lang="fr-FR" dirty="0"/>
              <a:t>: Description des changements de participations de la SNH dans COTSA (dans les services pétroliers) et CHANA (dans les assurances) en 2020 ? Publication de l’intégralité des états financiers de SNH ?</a:t>
            </a:r>
          </a:p>
          <a:p>
            <a:r>
              <a:rPr lang="fr-FR" dirty="0">
                <a:solidFill>
                  <a:srgbClr val="0070C0"/>
                </a:solidFill>
              </a:rPr>
              <a:t>#2.6 </a:t>
            </a:r>
            <a:r>
              <a:rPr lang="fr-FR" dirty="0"/>
              <a:t>: Description des règles et des pratiques liées aux charges d’exploitation et aux dépenses en capital des entreprises d’État, ainsi qu’aux marchés passés, à la sous-traitance et à la gouvernance d’entreprise, par exemple la composition du conseil d’administration et la désignation des administrateurs, leur mandat et leur code de conduite. ?</a:t>
            </a:r>
          </a:p>
          <a:p>
            <a:r>
              <a:rPr lang="fr-FR" dirty="0">
                <a:solidFill>
                  <a:srgbClr val="0070C0"/>
                </a:solidFill>
              </a:rPr>
              <a:t>#2.6 </a:t>
            </a:r>
            <a:r>
              <a:rPr lang="fr-FR" dirty="0"/>
              <a:t>&amp; </a:t>
            </a:r>
            <a:r>
              <a:rPr lang="fr-FR" dirty="0">
                <a:solidFill>
                  <a:srgbClr val="0070C0"/>
                </a:solidFill>
              </a:rPr>
              <a:t>#4.5</a:t>
            </a:r>
            <a:r>
              <a:rPr lang="fr-FR" dirty="0"/>
              <a:t>: Opportunités pour renforcer les divulgations systématiques de ces informations par les administrations publiques ? </a:t>
            </a:r>
          </a:p>
          <a:p>
            <a:endParaRPr lang="fr-FR" dirty="0"/>
          </a:p>
        </p:txBody>
      </p:sp>
      <p:pic>
        <p:nvPicPr>
          <p:cNvPr id="3" name="Picture 2" descr="Text&#10;&#10;Description automatically generated">
            <a:extLst>
              <a:ext uri="{FF2B5EF4-FFF2-40B4-BE49-F238E27FC236}">
                <a16:creationId xmlns:a16="http://schemas.microsoft.com/office/drawing/2014/main" id="{87088EE6-AF7C-1954-5E39-A3EF8B2D5419}"/>
              </a:ext>
            </a:extLst>
          </p:cNvPr>
          <p:cNvPicPr>
            <a:picLocks noChangeAspect="1"/>
          </p:cNvPicPr>
          <p:nvPr/>
        </p:nvPicPr>
        <p:blipFill>
          <a:blip r:embed="rId2"/>
          <a:stretch>
            <a:fillRect/>
          </a:stretch>
        </p:blipFill>
        <p:spPr>
          <a:xfrm>
            <a:off x="12216" y="5000657"/>
            <a:ext cx="6055508" cy="1490188"/>
          </a:xfrm>
          <a:prstGeom prst="rect">
            <a:avLst/>
          </a:prstGeom>
        </p:spPr>
      </p:pic>
      <p:sp>
        <p:nvSpPr>
          <p:cNvPr id="5" name="TextBox 4">
            <a:extLst>
              <a:ext uri="{FF2B5EF4-FFF2-40B4-BE49-F238E27FC236}">
                <a16:creationId xmlns:a16="http://schemas.microsoft.com/office/drawing/2014/main" id="{FB953C5B-604B-BAC2-B644-87EFF6540323}"/>
              </a:ext>
            </a:extLst>
          </p:cNvPr>
          <p:cNvSpPr txBox="1"/>
          <p:nvPr/>
        </p:nvSpPr>
        <p:spPr>
          <a:xfrm>
            <a:off x="1376720" y="6490845"/>
            <a:ext cx="4073237" cy="307777"/>
          </a:xfrm>
          <a:prstGeom prst="rect">
            <a:avLst/>
          </a:prstGeom>
          <a:noFill/>
          <a:ln>
            <a:solidFill>
              <a:schemeClr val="tx1"/>
            </a:solidFill>
          </a:ln>
        </p:spPr>
        <p:txBody>
          <a:bodyPr wrap="square" rtlCol="0">
            <a:spAutoFit/>
          </a:bodyPr>
          <a:lstStyle/>
          <a:p>
            <a:r>
              <a:rPr lang="fr-FR" sz="1400" dirty="0"/>
              <a:t>Rapport FMI (</a:t>
            </a:r>
            <a:r>
              <a:rPr lang="fr-FR" sz="1400" dirty="0">
                <a:hlinkClick r:id="rId3"/>
              </a:rPr>
              <a:t>2</a:t>
            </a:r>
            <a:r>
              <a:rPr lang="fr-FR" sz="1400" baseline="30000" dirty="0">
                <a:hlinkClick r:id="rId3"/>
              </a:rPr>
              <a:t>e</a:t>
            </a:r>
            <a:r>
              <a:rPr lang="fr-FR" sz="1400" dirty="0">
                <a:hlinkClick r:id="rId3"/>
              </a:rPr>
              <a:t> revue du programme</a:t>
            </a:r>
            <a:r>
              <a:rPr lang="fr-FR" sz="1400" dirty="0"/>
              <a:t>), aout 2022</a:t>
            </a:r>
          </a:p>
        </p:txBody>
      </p:sp>
      <p:pic>
        <p:nvPicPr>
          <p:cNvPr id="13" name="Picture 12" descr="A group of people sitting at a table&#10;&#10;Description automatically generated with low confidence">
            <a:extLst>
              <a:ext uri="{FF2B5EF4-FFF2-40B4-BE49-F238E27FC236}">
                <a16:creationId xmlns:a16="http://schemas.microsoft.com/office/drawing/2014/main" id="{530B05AB-E98C-F121-E089-B5BED7E65C34}"/>
              </a:ext>
            </a:extLst>
          </p:cNvPr>
          <p:cNvPicPr>
            <a:picLocks noChangeAspect="1"/>
          </p:cNvPicPr>
          <p:nvPr/>
        </p:nvPicPr>
        <p:blipFill>
          <a:blip r:embed="rId4"/>
          <a:stretch>
            <a:fillRect/>
          </a:stretch>
        </p:blipFill>
        <p:spPr>
          <a:xfrm>
            <a:off x="7969830" y="-1"/>
            <a:ext cx="4222170" cy="4145635"/>
          </a:xfrm>
          <a:prstGeom prst="rect">
            <a:avLst/>
          </a:prstGeom>
        </p:spPr>
      </p:pic>
      <p:pic>
        <p:nvPicPr>
          <p:cNvPr id="15" name="Picture 14" descr="Diagram&#10;&#10;Description automatically generated">
            <a:extLst>
              <a:ext uri="{FF2B5EF4-FFF2-40B4-BE49-F238E27FC236}">
                <a16:creationId xmlns:a16="http://schemas.microsoft.com/office/drawing/2014/main" id="{590D41D9-87B9-EF4F-ED7A-4C58E691E5D6}"/>
              </a:ext>
            </a:extLst>
          </p:cNvPr>
          <p:cNvPicPr>
            <a:picLocks noChangeAspect="1"/>
          </p:cNvPicPr>
          <p:nvPr/>
        </p:nvPicPr>
        <p:blipFill>
          <a:blip r:embed="rId5"/>
          <a:stretch>
            <a:fillRect/>
          </a:stretch>
        </p:blipFill>
        <p:spPr>
          <a:xfrm>
            <a:off x="7679869" y="3298371"/>
            <a:ext cx="4512131" cy="3559629"/>
          </a:xfrm>
          <a:prstGeom prst="rect">
            <a:avLst/>
          </a:prstGeom>
        </p:spPr>
      </p:pic>
    </p:spTree>
    <p:extLst>
      <p:ext uri="{BB962C8B-B14F-4D97-AF65-F5344CB8AC3E}">
        <p14:creationId xmlns:p14="http://schemas.microsoft.com/office/powerpoint/2010/main" val="2922898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428435"/>
            <a:ext cx="11036808" cy="4862998"/>
          </a:xfrm>
          <a:prstGeom prst="rect">
            <a:avLst/>
          </a:prstGeom>
          <a:noFill/>
        </p:spPr>
        <p:txBody>
          <a:bodyPr wrap="square" lIns="91440" tIns="45720" rIns="91440" bIns="45720" rtlCol="0" anchor="t">
            <a:spAutoFit/>
          </a:bodyPr>
          <a:lstStyle/>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Le Rapport ITIE 2020 confirme que la SNH était la seule entreprise publique matérielle en 2020. Le rapport explique qu'une nouvelle entreprise publique minière, SONAMINES, a été créée en décembre 2020 et n'a eu aucune activité en 2020. </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Bénéfices non répartis de la SOE : le Rapport ITIE 2020 (p.71) décrit les règles relatives aux bénéfices non répartis par la SNH-Fonctionnement et la SNH-Mandat. La pratique des bénéfices non répartis de la SNH-Mandat et de la SNH-Fonctionnement en 2020 est décrite dans le Rapport ITIE 2020 (pp.72-73) ainsi que dans les résumés AFS 2020 des deux sociétés accessibles au public.</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Réinvestissements des entreprises publiques : le Rapport ITIE 2020 décrit les règles relatives aux réinvestissements de la SNH et, avec les résumés AFS 2020, fournit des informations suffisantes sur les pratiques de réinvestissements de la SNH en 2020.Financement par des tiers des entreprises publiques : le Rapport ITIE 2020, ainsi que les résumés AFS 2020, décrivent les règles et pratiques liées au financement par des tiers de la SNH.</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Le Rapport ITIE 2020 (pp.68-69,76) répertorie les participations de l'État et de la SNH dans les sociétés pétrolières, gazières et minières, y compris les conditions attachées à ces participations.</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d) Le Rapport ITIE 2020 (pp.68-69,76) identifie des changements dans la participation de l'État dans les secteurs minier, pétrolier et gazier dans les tableaux listant les intérêts de l'État et de la SNH, </a:t>
            </a:r>
            <a:r>
              <a:rPr lang="fr-FR" sz="1400" b="1" kern="1200" baseline="0" dirty="0">
                <a:solidFill>
                  <a:srgbClr val="FF0000"/>
                </a:solidFill>
                <a:latin typeface="+mj-lt"/>
                <a:ea typeface="+mn-ea"/>
                <a:cs typeface="+mn-cs"/>
              </a:rPr>
              <a:t>bien que le rapport n'explique pas les termes des transactions, y compris toute évaluation et contrepartie payée</a:t>
            </a:r>
            <a:r>
              <a:rPr lang="fr-FR" sz="1400" kern="1200" baseline="0" dirty="0">
                <a:solidFill>
                  <a:srgbClr val="132856"/>
                </a:solidFill>
                <a:latin typeface="+mj-lt"/>
                <a:ea typeface="+mn-ea"/>
                <a:cs typeface="+mn-cs"/>
              </a:rPr>
              <a:t>. Cependant, les entreprises dans lesquelles les participations de la SNH ont changé en 2020 ne sont pas dans le secteur extractif.</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Le Rapport ITIE 2020 (pp., 75, 77) confirme que le Trésor (DGTCP), la société de gestion d'actifs SNI et la SNH ont fourni des prêts ou des garanties de prêt à une entreprise ou à un projet extractif et qu'ils n'ont déclaré aucun .</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f) Le Rapport ITIE 2020 (p.71) confirme que les états financiers de la SNH sont audités et qu'un résumé des deux états financiers de la SNH (SNH-Mandat et SNH-Fonctionnement) est publié dans le cadre du rapport annuel sur le site Internet de la SNH.</a:t>
            </a:r>
            <a:endParaRPr lang="en-US" sz="1400" kern="1200" baseline="0" dirty="0">
              <a:solidFill>
                <a:srgbClr val="132856"/>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7218535"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2.6 : Participation de l’Etat</a:t>
            </a:r>
          </a:p>
        </p:txBody>
      </p:sp>
    </p:spTree>
    <p:extLst>
      <p:ext uri="{BB962C8B-B14F-4D97-AF65-F5344CB8AC3E}">
        <p14:creationId xmlns:p14="http://schemas.microsoft.com/office/powerpoint/2010/main" val="1649337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428435"/>
            <a:ext cx="11036808" cy="1712264"/>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400" kern="1200" baseline="0" dirty="0">
                <a:solidFill>
                  <a:srgbClr val="132856"/>
                </a:solidFill>
                <a:latin typeface="+mj-lt"/>
                <a:ea typeface="+mn-ea"/>
                <a:cs typeface="+mn-cs"/>
              </a:rPr>
              <a:t>Le Rapport ITIE 2020 détaille les différents types de dépenses qui pourraient être considérées comme quasi-fiscales (les interventions directes de la SNH, le coût de la part de la SNH dans les coûts des projets pétroliers et gaziers et l'encours de la dette de la SONARA envers la SNH) et explique la base de l'opinion du Groupe multipartite selon laquelle aucune de ces dépenses ne représente des dépenses quasi budgétaires. En ce qui concerne les interventions directes de la SNH, le rapport explique que celles-ci ont commencé à être enregistrées dans le TOFE depuis 2020. Le rapport donne la valeur agrégée de ces dépenses et leur répartition par entité de l'État bénéficiaire, </a:t>
            </a:r>
            <a:r>
              <a:rPr lang="fr-FR" sz="1400" b="1" kern="1200" baseline="0" dirty="0">
                <a:solidFill>
                  <a:srgbClr val="FF0000"/>
                </a:solidFill>
                <a:latin typeface="+mj-lt"/>
                <a:ea typeface="+mn-ea"/>
                <a:cs typeface="+mn-cs"/>
              </a:rPr>
              <a:t>mais ne fournit pas la répartition entre les équipements de défense et la défense. services requis par l'action corrective de la Validation précédente</a:t>
            </a:r>
            <a:r>
              <a:rPr lang="fr-FR" sz="1400" kern="1200" baseline="0" dirty="0">
                <a:solidFill>
                  <a:srgbClr val="132856"/>
                </a:solidFill>
                <a:latin typeface="+mj-lt"/>
                <a:ea typeface="+mn-ea"/>
                <a:cs typeface="+mn-cs"/>
              </a:rPr>
              <a:t>. En ce qui concerne l'encours de la dette de la SONARA envers la SNH, le rapport fournit la valeur du principe du prêt, </a:t>
            </a:r>
            <a:r>
              <a:rPr lang="fr-FR" sz="1400" b="1" kern="1200" baseline="0" dirty="0">
                <a:solidFill>
                  <a:srgbClr val="FF0000"/>
                </a:solidFill>
                <a:latin typeface="+mj-lt"/>
                <a:ea typeface="+mn-ea"/>
                <a:cs typeface="+mn-cs"/>
              </a:rPr>
              <a:t>mais ne précise pas si un taux d'intérêt a été imputé sur le prêt</a:t>
            </a:r>
            <a:r>
              <a:rPr lang="fr-FR" sz="1400" kern="1200" baseline="0" dirty="0">
                <a:solidFill>
                  <a:srgbClr val="132856"/>
                </a:solidFill>
                <a:latin typeface="+mj-lt"/>
                <a:ea typeface="+mn-ea"/>
                <a:cs typeface="+mn-cs"/>
              </a:rPr>
              <a:t>.</a:t>
            </a:r>
            <a:endParaRPr lang="en-US" sz="1400" kern="1200" baseline="0" dirty="0">
              <a:solidFill>
                <a:srgbClr val="132856"/>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6.2 : Dépenses quasi budgétaires</a:t>
            </a:r>
          </a:p>
        </p:txBody>
      </p:sp>
      <p:sp>
        <p:nvSpPr>
          <p:cNvPr id="3" name="Text Placeholder 1">
            <a:extLst>
              <a:ext uri="{FF2B5EF4-FFF2-40B4-BE49-F238E27FC236}">
                <a16:creationId xmlns:a16="http://schemas.microsoft.com/office/drawing/2014/main" id="{79700243-5F8C-09E8-F057-593EF57BE207}"/>
              </a:ext>
            </a:extLst>
          </p:cNvPr>
          <p:cNvSpPr txBox="1">
            <a:spLocks/>
          </p:cNvSpPr>
          <p:nvPr/>
        </p:nvSpPr>
        <p:spPr>
          <a:xfrm>
            <a:off x="292608" y="3204064"/>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6.3 : Contribution à l’économie</a:t>
            </a:r>
          </a:p>
        </p:txBody>
      </p:sp>
      <p:sp>
        <p:nvSpPr>
          <p:cNvPr id="4" name="TextBox 3">
            <a:extLst>
              <a:ext uri="{FF2B5EF4-FFF2-40B4-BE49-F238E27FC236}">
                <a16:creationId xmlns:a16="http://schemas.microsoft.com/office/drawing/2014/main" id="{3BE53197-F6EF-16D6-1C9E-9631A2E4D3CD}"/>
              </a:ext>
            </a:extLst>
          </p:cNvPr>
          <p:cNvSpPr txBox="1"/>
          <p:nvPr/>
        </p:nvSpPr>
        <p:spPr>
          <a:xfrm>
            <a:off x="292608" y="4012425"/>
            <a:ext cx="11036808" cy="1307281"/>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400" kern="1200" baseline="0" dirty="0">
                <a:solidFill>
                  <a:srgbClr val="132856"/>
                </a:solidFill>
                <a:latin typeface="+mj-lt"/>
                <a:ea typeface="+mn-ea"/>
                <a:cs typeface="+mn-cs"/>
              </a:rPr>
              <a:t>Le Rapport ITIE 2020 fournit des données sur la contribution des industries extractives au PIB, aux recettes publiques, aux exportations et à l'emploi en termes absolus et relatifs (pp.17-18,149-150). Cependant, les données sur l'emploi ne sont fournies que sur la base des déclarations des entreprises importantes à l'ITIE plutôt que de couvrir toutes les entreprises extractives opérant dans le pays, sans explication des contraintes entravant la publication de données plus complètes sur l'emploi. Ventilation des données sur l'emploi par entreprise, sexe et poste à l'annexe 9.Cependant, </a:t>
            </a:r>
            <a:r>
              <a:rPr lang="fr-FR" sz="1400" b="1" kern="1200" baseline="0" dirty="0">
                <a:solidFill>
                  <a:srgbClr val="FF0000"/>
                </a:solidFill>
                <a:latin typeface="+mj-lt"/>
                <a:ea typeface="+mn-ea"/>
                <a:cs typeface="+mn-cs"/>
              </a:rPr>
              <a:t>le Rapport ITIE ne semble pas faire référence à des estimations de tiers sur la contribution des activités extractives informelles à l'économie nationale.</a:t>
            </a:r>
            <a:endParaRPr lang="en-US" sz="1400" b="1" kern="1200" baseline="0" dirty="0">
              <a:solidFill>
                <a:srgbClr val="FF0000"/>
              </a:solidFill>
              <a:latin typeface="+mj-lt"/>
              <a:ea typeface="+mn-ea"/>
              <a:cs typeface="+mn-cs"/>
            </a:endParaRPr>
          </a:p>
        </p:txBody>
      </p:sp>
      <p:sp>
        <p:nvSpPr>
          <p:cNvPr id="5" name="Text Placeholder 1">
            <a:extLst>
              <a:ext uri="{FF2B5EF4-FFF2-40B4-BE49-F238E27FC236}">
                <a16:creationId xmlns:a16="http://schemas.microsoft.com/office/drawing/2014/main" id="{B1144FAE-6FAD-570D-7295-0FAC75E3416A}"/>
              </a:ext>
            </a:extLst>
          </p:cNvPr>
          <p:cNvSpPr txBox="1">
            <a:spLocks/>
          </p:cNvSpPr>
          <p:nvPr/>
        </p:nvSpPr>
        <p:spPr>
          <a:xfrm>
            <a:off x="270838" y="5381206"/>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6.4 : Impact environnemental</a:t>
            </a:r>
          </a:p>
        </p:txBody>
      </p:sp>
      <p:sp>
        <p:nvSpPr>
          <p:cNvPr id="6" name="TextBox 5">
            <a:extLst>
              <a:ext uri="{FF2B5EF4-FFF2-40B4-BE49-F238E27FC236}">
                <a16:creationId xmlns:a16="http://schemas.microsoft.com/office/drawing/2014/main" id="{20EC6879-EE6B-811E-6A1C-0B69E6FA0476}"/>
              </a:ext>
            </a:extLst>
          </p:cNvPr>
          <p:cNvSpPr txBox="1"/>
          <p:nvPr/>
        </p:nvSpPr>
        <p:spPr>
          <a:xfrm>
            <a:off x="292608" y="5982738"/>
            <a:ext cx="11036808" cy="497316"/>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400" kern="1200" baseline="0" dirty="0">
                <a:solidFill>
                  <a:srgbClr val="132856"/>
                </a:solidFill>
                <a:latin typeface="+mj-lt"/>
                <a:ea typeface="+mn-ea"/>
                <a:cs typeface="+mn-cs"/>
              </a:rPr>
              <a:t>Il y a une description sommaire (pp.151-153) des règles liées aux EIE et à la réhabilitation environnementale, </a:t>
            </a:r>
            <a:r>
              <a:rPr lang="fr-FR" sz="1400" b="1" kern="1200" baseline="0" dirty="0">
                <a:solidFill>
                  <a:srgbClr val="FF0000"/>
                </a:solidFill>
                <a:latin typeface="+mj-lt"/>
                <a:ea typeface="+mn-ea"/>
                <a:cs typeface="+mn-cs"/>
              </a:rPr>
              <a:t>mais aucune description des pratiques en 2020.</a:t>
            </a:r>
            <a:endParaRPr lang="en-US" sz="1400" b="1" kern="1200" baseline="0" dirty="0">
              <a:solidFill>
                <a:srgbClr val="FF0000"/>
              </a:solidFill>
              <a:latin typeface="+mj-lt"/>
              <a:ea typeface="+mn-ea"/>
              <a:cs typeface="+mn-cs"/>
            </a:endParaRPr>
          </a:p>
        </p:txBody>
      </p:sp>
    </p:spTree>
    <p:extLst>
      <p:ext uri="{BB962C8B-B14F-4D97-AF65-F5344CB8AC3E}">
        <p14:creationId xmlns:p14="http://schemas.microsoft.com/office/powerpoint/2010/main" val="20041612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653634" y="550058"/>
            <a:ext cx="6992117" cy="671660"/>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en-GB" dirty="0"/>
              <a:t>Production &amp; exportations</a:t>
            </a:r>
            <a:br>
              <a:rPr lang="en-GB" dirty="0"/>
            </a:br>
            <a:r>
              <a:rPr lang="en-GB" dirty="0"/>
              <a:t>(Exigences ITIE 3.2 &amp; 3.3)</a:t>
            </a:r>
          </a:p>
        </p:txBody>
      </p:sp>
      <p:sp>
        <p:nvSpPr>
          <p:cNvPr id="13" name="Content Placeholder 2">
            <a:extLst>
              <a:ext uri="{FF2B5EF4-FFF2-40B4-BE49-F238E27FC236}">
                <a16:creationId xmlns:a16="http://schemas.microsoft.com/office/drawing/2014/main" id="{C488F82C-0578-F8F7-40F0-4CFCE0E23423}"/>
              </a:ext>
            </a:extLst>
          </p:cNvPr>
          <p:cNvSpPr>
            <a:spLocks noGrp="1"/>
          </p:cNvSpPr>
          <p:nvPr>
            <p:ph idx="1"/>
          </p:nvPr>
        </p:nvSpPr>
        <p:spPr>
          <a:xfrm>
            <a:off x="1065698" y="3552180"/>
            <a:ext cx="3673063" cy="1925444"/>
          </a:xfrm>
        </p:spPr>
        <p:txBody>
          <a:bodyPr>
            <a:normAutofit/>
          </a:bodyPr>
          <a:lstStyle/>
          <a:p>
            <a:r>
              <a:rPr lang="en-GB" dirty="0">
                <a:solidFill>
                  <a:srgbClr val="0070C0"/>
                </a:solidFill>
              </a:rPr>
              <a:t>#3.2 </a:t>
            </a:r>
            <a:r>
              <a:rPr lang="en-GB" dirty="0">
                <a:solidFill>
                  <a:schemeClr val="tx1"/>
                </a:solidFill>
              </a:rPr>
              <a:t>&amp; </a:t>
            </a:r>
            <a:r>
              <a:rPr lang="en-GB" dirty="0">
                <a:solidFill>
                  <a:srgbClr val="0070C0"/>
                </a:solidFill>
              </a:rPr>
              <a:t>#3.3</a:t>
            </a:r>
            <a:r>
              <a:rPr lang="en-GB" dirty="0"/>
              <a:t>: </a:t>
            </a:r>
            <a:r>
              <a:rPr lang="fr-FR" dirty="0"/>
              <a:t>Les parties prenantes de l’ITIE Cameroun considèrent-elles que ces objectifs ont été réalisés ?</a:t>
            </a:r>
            <a:endParaRPr lang="en-GB" dirty="0"/>
          </a:p>
        </p:txBody>
      </p:sp>
      <p:sp>
        <p:nvSpPr>
          <p:cNvPr id="14" name="Right Arrow 13">
            <a:extLst>
              <a:ext uri="{FF2B5EF4-FFF2-40B4-BE49-F238E27FC236}">
                <a16:creationId xmlns:a16="http://schemas.microsoft.com/office/drawing/2014/main" id="{344EA2B3-BF98-2FF4-07A3-28D608A032E7}"/>
              </a:ext>
            </a:extLst>
          </p:cNvPr>
          <p:cNvSpPr/>
          <p:nvPr/>
        </p:nvSpPr>
        <p:spPr>
          <a:xfrm>
            <a:off x="4465786" y="4154294"/>
            <a:ext cx="1429554" cy="360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4D334501-D59E-8385-E5E9-7BF786DBF35A}"/>
              </a:ext>
            </a:extLst>
          </p:cNvPr>
          <p:cNvPicPr>
            <a:picLocks noChangeAspect="1"/>
          </p:cNvPicPr>
          <p:nvPr/>
        </p:nvPicPr>
        <p:blipFill>
          <a:blip r:embed="rId2"/>
          <a:stretch>
            <a:fillRect/>
          </a:stretch>
        </p:blipFill>
        <p:spPr>
          <a:xfrm>
            <a:off x="5961883" y="1744413"/>
            <a:ext cx="6092857" cy="2454550"/>
          </a:xfrm>
          <a:prstGeom prst="rect">
            <a:avLst/>
          </a:prstGeom>
          <a:ln>
            <a:solidFill>
              <a:schemeClr val="tx1"/>
            </a:solidFill>
          </a:ln>
        </p:spPr>
      </p:pic>
      <p:pic>
        <p:nvPicPr>
          <p:cNvPr id="7" name="Picture 6">
            <a:extLst>
              <a:ext uri="{FF2B5EF4-FFF2-40B4-BE49-F238E27FC236}">
                <a16:creationId xmlns:a16="http://schemas.microsoft.com/office/drawing/2014/main" id="{5ABBC5B0-EC53-117D-632C-8C8B3D994976}"/>
              </a:ext>
            </a:extLst>
          </p:cNvPr>
          <p:cNvPicPr>
            <a:picLocks noChangeAspect="1"/>
          </p:cNvPicPr>
          <p:nvPr/>
        </p:nvPicPr>
        <p:blipFill>
          <a:blip r:embed="rId3"/>
          <a:stretch>
            <a:fillRect/>
          </a:stretch>
        </p:blipFill>
        <p:spPr>
          <a:xfrm>
            <a:off x="5961882" y="4334598"/>
            <a:ext cx="6092858" cy="2454551"/>
          </a:xfrm>
          <a:prstGeom prst="rect">
            <a:avLst/>
          </a:prstGeom>
          <a:ln>
            <a:solidFill>
              <a:schemeClr val="tx1"/>
            </a:solidFill>
          </a:ln>
        </p:spPr>
      </p:pic>
    </p:spTree>
    <p:extLst>
      <p:ext uri="{BB962C8B-B14F-4D97-AF65-F5344CB8AC3E}">
        <p14:creationId xmlns:p14="http://schemas.microsoft.com/office/powerpoint/2010/main" val="1738552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653634" y="550058"/>
            <a:ext cx="6992117" cy="671660"/>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r>
              <a:rPr lang="en-GB" dirty="0"/>
              <a:t>Production &amp; exportations</a:t>
            </a:r>
            <a:br>
              <a:rPr lang="en-GB" dirty="0"/>
            </a:br>
            <a:r>
              <a:rPr lang="en-GB" dirty="0"/>
              <a:t>(Exigences ITIE 3.2 &amp; 3.3)</a:t>
            </a:r>
          </a:p>
        </p:txBody>
      </p:sp>
      <p:sp>
        <p:nvSpPr>
          <p:cNvPr id="3" name="Content Placeholder 2">
            <a:extLst>
              <a:ext uri="{FF2B5EF4-FFF2-40B4-BE49-F238E27FC236}">
                <a16:creationId xmlns:a16="http://schemas.microsoft.com/office/drawing/2014/main" id="{CB3569B0-A232-0BF5-7607-F55C48F46A35}"/>
              </a:ext>
            </a:extLst>
          </p:cNvPr>
          <p:cNvSpPr>
            <a:spLocks noGrp="1"/>
          </p:cNvSpPr>
          <p:nvPr>
            <p:ph idx="1"/>
          </p:nvPr>
        </p:nvSpPr>
        <p:spPr>
          <a:xfrm>
            <a:off x="642811" y="1948541"/>
            <a:ext cx="6019246" cy="4155377"/>
          </a:xfrm>
        </p:spPr>
        <p:txBody>
          <a:bodyPr>
            <a:normAutofit/>
          </a:bodyPr>
          <a:lstStyle/>
          <a:p>
            <a:r>
              <a:rPr lang="fr-FR" dirty="0">
                <a:solidFill>
                  <a:srgbClr val="0070C0"/>
                </a:solidFill>
              </a:rPr>
              <a:t>#3.2 </a:t>
            </a:r>
            <a:r>
              <a:rPr lang="fr-FR" dirty="0"/>
              <a:t>&amp; </a:t>
            </a:r>
            <a:r>
              <a:rPr lang="fr-FR" dirty="0">
                <a:solidFill>
                  <a:srgbClr val="0070C0"/>
                </a:solidFill>
              </a:rPr>
              <a:t>#3.3 </a:t>
            </a:r>
            <a:r>
              <a:rPr lang="fr-FR" dirty="0"/>
              <a:t>: Conformité des estimations de données de production et d’exportation avec les normes de données internationales ?</a:t>
            </a:r>
          </a:p>
          <a:p>
            <a:r>
              <a:rPr lang="fr-FR" dirty="0">
                <a:solidFill>
                  <a:srgbClr val="0070C0"/>
                </a:solidFill>
              </a:rPr>
              <a:t>#3.2 </a:t>
            </a:r>
            <a:r>
              <a:rPr lang="fr-FR" dirty="0"/>
              <a:t>&amp; </a:t>
            </a:r>
            <a:r>
              <a:rPr lang="fr-FR" dirty="0">
                <a:solidFill>
                  <a:srgbClr val="0070C0"/>
                </a:solidFill>
              </a:rPr>
              <a:t>#3.3 </a:t>
            </a:r>
            <a:r>
              <a:rPr lang="fr-FR" dirty="0"/>
              <a:t>: Description publique des méthodologies pour calculer les données de production et d’exportation de matières premières extractives ?</a:t>
            </a:r>
          </a:p>
          <a:p>
            <a:r>
              <a:rPr lang="fr-FR" dirty="0">
                <a:solidFill>
                  <a:srgbClr val="0070C0"/>
                </a:solidFill>
              </a:rPr>
              <a:t>#3.2 </a:t>
            </a:r>
            <a:r>
              <a:rPr lang="fr-FR" dirty="0"/>
              <a:t>&amp; </a:t>
            </a:r>
            <a:r>
              <a:rPr lang="fr-FR" dirty="0">
                <a:solidFill>
                  <a:srgbClr val="0070C0"/>
                </a:solidFill>
              </a:rPr>
              <a:t>#3.3 </a:t>
            </a:r>
            <a:r>
              <a:rPr lang="fr-FR" dirty="0"/>
              <a:t>: Opportunités pour renforcer les divulgations systématiques de ces informations par les administrations publiques ? </a:t>
            </a:r>
            <a:endParaRPr lang="en-GB" dirty="0"/>
          </a:p>
        </p:txBody>
      </p:sp>
      <p:pic>
        <p:nvPicPr>
          <p:cNvPr id="7" name="Picture 6" descr="Shape, polygon&#10;&#10;Description automatically generated">
            <a:extLst>
              <a:ext uri="{FF2B5EF4-FFF2-40B4-BE49-F238E27FC236}">
                <a16:creationId xmlns:a16="http://schemas.microsoft.com/office/drawing/2014/main" id="{E6A594DE-F71D-7F61-F767-CB24E91BA8BF}"/>
              </a:ext>
            </a:extLst>
          </p:cNvPr>
          <p:cNvPicPr>
            <a:picLocks noChangeAspect="1"/>
          </p:cNvPicPr>
          <p:nvPr/>
        </p:nvPicPr>
        <p:blipFill>
          <a:blip r:embed="rId2"/>
          <a:stretch>
            <a:fillRect/>
          </a:stretch>
        </p:blipFill>
        <p:spPr>
          <a:xfrm>
            <a:off x="7333773" y="0"/>
            <a:ext cx="4858227" cy="6498771"/>
          </a:xfrm>
          <a:prstGeom prst="rect">
            <a:avLst/>
          </a:prstGeom>
        </p:spPr>
      </p:pic>
      <p:sp>
        <p:nvSpPr>
          <p:cNvPr id="8" name="TextBox 7">
            <a:extLst>
              <a:ext uri="{FF2B5EF4-FFF2-40B4-BE49-F238E27FC236}">
                <a16:creationId xmlns:a16="http://schemas.microsoft.com/office/drawing/2014/main" id="{4C62A9D6-DA7E-94F1-CAB0-ACCB8DB99FDA}"/>
              </a:ext>
            </a:extLst>
          </p:cNvPr>
          <p:cNvSpPr txBox="1"/>
          <p:nvPr/>
        </p:nvSpPr>
        <p:spPr>
          <a:xfrm>
            <a:off x="8338456" y="6498771"/>
            <a:ext cx="2754087" cy="307777"/>
          </a:xfrm>
          <a:prstGeom prst="rect">
            <a:avLst/>
          </a:prstGeom>
          <a:noFill/>
          <a:ln>
            <a:solidFill>
              <a:schemeClr val="tx1"/>
            </a:solidFill>
          </a:ln>
        </p:spPr>
        <p:txBody>
          <a:bodyPr wrap="square" rtlCol="0">
            <a:spAutoFit/>
          </a:bodyPr>
          <a:lstStyle/>
          <a:p>
            <a:r>
              <a:rPr lang="fr-FR" sz="1400" dirty="0"/>
              <a:t>SNH, Rapport Annuel 2020</a:t>
            </a:r>
          </a:p>
        </p:txBody>
      </p:sp>
    </p:spTree>
    <p:extLst>
      <p:ext uri="{BB962C8B-B14F-4D97-AF65-F5344CB8AC3E}">
        <p14:creationId xmlns:p14="http://schemas.microsoft.com/office/powerpoint/2010/main" val="4138664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DE8D44-4BD9-7629-C43F-699D3633E582}"/>
              </a:ext>
            </a:extLst>
          </p:cNvPr>
          <p:cNvSpPr>
            <a:spLocks noGrp="1"/>
          </p:cNvSpPr>
          <p:nvPr>
            <p:ph type="body" sz="quarter" idx="13"/>
          </p:nvPr>
        </p:nvSpPr>
        <p:spPr>
          <a:xfrm>
            <a:off x="642812" y="1194998"/>
            <a:ext cx="9564878" cy="744996"/>
          </a:xfrm>
        </p:spPr>
        <p:txBody>
          <a:bodyPr>
            <a:normAutofit/>
          </a:bodyPr>
          <a:lstStyle/>
          <a:p>
            <a:r>
              <a:rPr lang="fr-FR" dirty="0"/>
              <a:t>Transparence</a:t>
            </a:r>
          </a:p>
        </p:txBody>
      </p:sp>
      <p:graphicFrame>
        <p:nvGraphicFramePr>
          <p:cNvPr id="2" name="Table 1">
            <a:extLst>
              <a:ext uri="{FF2B5EF4-FFF2-40B4-BE49-F238E27FC236}">
                <a16:creationId xmlns:a16="http://schemas.microsoft.com/office/drawing/2014/main" id="{6FBB4866-8D0D-2E15-0240-D0F0A2121B68}"/>
              </a:ext>
            </a:extLst>
          </p:cNvPr>
          <p:cNvGraphicFramePr>
            <a:graphicFrameLocks noGrp="1"/>
          </p:cNvGraphicFramePr>
          <p:nvPr>
            <p:extLst>
              <p:ext uri="{D42A27DB-BD31-4B8C-83A1-F6EECF244321}">
                <p14:modId xmlns:p14="http://schemas.microsoft.com/office/powerpoint/2010/main" val="3245668879"/>
              </p:ext>
            </p:extLst>
          </p:nvPr>
        </p:nvGraphicFramePr>
        <p:xfrm>
          <a:off x="792787" y="1939994"/>
          <a:ext cx="10399469" cy="3476300"/>
        </p:xfrm>
        <a:graphic>
          <a:graphicData uri="http://schemas.openxmlformats.org/drawingml/2006/table">
            <a:tbl>
              <a:tblPr/>
              <a:tblGrid>
                <a:gridCol w="3065664">
                  <a:extLst>
                    <a:ext uri="{9D8B030D-6E8A-4147-A177-3AD203B41FA5}">
                      <a16:colId xmlns:a16="http://schemas.microsoft.com/office/drawing/2014/main" val="2685478058"/>
                    </a:ext>
                  </a:extLst>
                </a:gridCol>
                <a:gridCol w="7333805">
                  <a:extLst>
                    <a:ext uri="{9D8B030D-6E8A-4147-A177-3AD203B41FA5}">
                      <a16:colId xmlns:a16="http://schemas.microsoft.com/office/drawing/2014/main" val="2881880104"/>
                    </a:ext>
                  </a:extLst>
                </a:gridCol>
              </a:tblGrid>
              <a:tr h="76014">
                <a:tc>
                  <a:txBody>
                    <a:bodyPr/>
                    <a:lstStyle/>
                    <a:p>
                      <a:pPr algn="l" fontAlgn="ctr"/>
                      <a:r>
                        <a:rPr lang="fr-FR" sz="2000" b="1" i="0" u="none" strike="noStrike" dirty="0">
                          <a:solidFill>
                            <a:srgbClr val="FF0000"/>
                          </a:solidFill>
                          <a:effectLst/>
                          <a:latin typeface="Franklin Gothic Book" panose="020B0503020102020204" pitchFamily="34" charset="0"/>
                        </a:rPr>
                        <a:t>Exigences</a:t>
                      </a:r>
                    </a:p>
                  </a:txBody>
                  <a:tcPr marL="2696" marR="2696" marT="2696" marB="12939" anchor="ctr">
                    <a:lnL>
                      <a:noFill/>
                    </a:lnL>
                    <a:lnR>
                      <a:noFill/>
                    </a:lnR>
                    <a:lnT>
                      <a:noFill/>
                    </a:lnT>
                    <a:lnB w="12700" cap="flat" cmpd="sng" algn="ctr">
                      <a:solidFill>
                        <a:schemeClr val="tx1"/>
                      </a:solidFill>
                      <a:prstDash val="solid"/>
                      <a:round/>
                      <a:headEnd type="none" w="med" len="med"/>
                      <a:tailEnd type="none" w="med" len="med"/>
                    </a:lnB>
                    <a:solidFill>
                      <a:srgbClr val="DDEBF7"/>
                    </a:solidFill>
                  </a:tcPr>
                </a:tc>
                <a:tc>
                  <a:txBody>
                    <a:bodyPr/>
                    <a:lstStyle/>
                    <a:p>
                      <a:pPr algn="ctr" fontAlgn="ctr"/>
                      <a:r>
                        <a:rPr lang="fr-FR" sz="2000" b="1" i="0" u="none" strike="noStrike" dirty="0">
                          <a:solidFill>
                            <a:srgbClr val="FF0000"/>
                          </a:solidFill>
                          <a:effectLst/>
                          <a:latin typeface="Franklin Gothic Book" panose="020B0503020102020204" pitchFamily="34" charset="0"/>
                        </a:rPr>
                        <a:t>Mesures correctives</a:t>
                      </a:r>
                    </a:p>
                  </a:txBody>
                  <a:tcPr marL="2696" marR="2696" marT="2696" marB="12939"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80498"/>
                  </a:ext>
                </a:extLst>
              </a:tr>
              <a:tr h="119142">
                <a:tc>
                  <a:txBody>
                    <a:bodyPr/>
                    <a:lstStyle/>
                    <a:p>
                      <a:pPr algn="l" fontAlgn="ctr"/>
                      <a:r>
                        <a:rPr lang="fr-FR" sz="1800" b="0" i="0" u="none" strike="noStrike" dirty="0">
                          <a:solidFill>
                            <a:srgbClr val="000000"/>
                          </a:solidFill>
                          <a:effectLst/>
                          <a:latin typeface="Franklin Gothic Book" panose="020B0503020102020204" pitchFamily="34" charset="0"/>
                        </a:rPr>
                        <a:t>Octroi des licences et des contrats(Exigence 2.2)</a:t>
                      </a:r>
                    </a:p>
                  </a:txBody>
                  <a:tcPr marL="2696" marR="2696" marT="2696" marB="12939"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2.2.a.ii, le Cameroun devra veiller à ce que le public puisse accéder à une description du processus statutaire de transfert de licences dans les secteurs minier, pétrolier et gazier, y compris les critères techniques et financiers spécifiques et toute pondération de ces critères. Le Cameroun devra s’assurer que le nombre de licences minières, pétrolières et gazières octroyées et transférées annuellement est divulgué publiquement.</a:t>
                      </a:r>
                    </a:p>
                  </a:txBody>
                  <a:tcPr marL="2696" marR="2696" marT="2696" marB="12939"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197812"/>
                  </a:ext>
                </a:extLst>
              </a:tr>
              <a:tr h="119142">
                <a:tc>
                  <a:txBody>
                    <a:bodyPr/>
                    <a:lstStyle/>
                    <a:p>
                      <a:pPr algn="l" fontAlgn="ctr"/>
                      <a:r>
                        <a:rPr lang="fr-FR" sz="1800" b="0" i="0" u="none" strike="noStrike" dirty="0">
                          <a:solidFill>
                            <a:srgbClr val="000000"/>
                          </a:solidFill>
                          <a:effectLst/>
                          <a:latin typeface="Franklin Gothic Book" panose="020B0503020102020204" pitchFamily="34" charset="0"/>
                        </a:rPr>
                        <a:t>Le registre des licences (Exigence 2.3)</a:t>
                      </a:r>
                    </a:p>
                  </a:txBody>
                  <a:tcPr marL="2696" marR="2696" marT="2696" marB="12939"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2.3.b.ii-iii, le Cameroun devra s’assurer que les coordonnées et les dates de demande, d’octroi et d’expiration de toutes les licences minières, pétrolières et gazières actives sont accessibles au public. Le Cameroun est encouragé à utiliser la déclaration ITIE comme diagnostic annuel des systèmes de gestion des données sur les licences, en vue de renforcer l’exhaustivité de ces divulgations.</a:t>
                      </a:r>
                    </a:p>
                  </a:txBody>
                  <a:tcPr marL="2696" marR="2696" marT="2696" marB="12939"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884817"/>
                  </a:ext>
                </a:extLst>
              </a:tr>
              <a:tr h="229119">
                <a:tc>
                  <a:txBody>
                    <a:bodyPr/>
                    <a:lstStyle/>
                    <a:p>
                      <a:pPr algn="l" fontAlgn="ctr"/>
                      <a:r>
                        <a:rPr lang="fr-FR" sz="1800" b="0" i="0" u="none" strike="noStrike" dirty="0">
                          <a:solidFill>
                            <a:srgbClr val="000000"/>
                          </a:solidFill>
                          <a:effectLst/>
                          <a:latin typeface="Franklin Gothic Book" panose="020B0503020102020204" pitchFamily="34" charset="0"/>
                        </a:rPr>
                        <a:t>La politique sur la divulgation des contrats (Exigence 2.4)</a:t>
                      </a:r>
                    </a:p>
                  </a:txBody>
                  <a:tcPr marL="2696" marR="2696" marT="2696" marB="12939"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2.4.b, il incombe au Cameroun de valider et de publier un plan de divulgation des contrats assorti de délais clairs en matière de mise en œuvre et de résolution des difficultés éventuelles dans la soumission d’une divulgation exhaustive. Ce plan sera intégré dans les plans de travail à compter de l’année 2020. Le Groupe multipartite devra convenir d’un plan pour la divulgation des contrats ou intégrer cette dernière dans son plan de travail. Aux termes de l’Exigence 2.4.a, le Cameroun est tenu, à compter du 1er janvier 2021, de divulguer tous les contrats et licences qui sont octroyés, conclus ou modifiés. Le Cameroun est convié à examiner la contribution que la mise en œuvre de l’Article 6 du Code de juillet 2018 sur la transparence en matière de divulgation des contrats pourra apporter dans le cadre de l’exécution de ces mesures correctives.</a:t>
                      </a:r>
                    </a:p>
                  </a:txBody>
                  <a:tcPr marL="2696" marR="2696" marT="2696" marB="12939"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46165247"/>
                  </a:ext>
                </a:extLst>
              </a:tr>
            </a:tbl>
          </a:graphicData>
        </a:graphic>
      </p:graphicFrame>
    </p:spTree>
    <p:extLst>
      <p:ext uri="{BB962C8B-B14F-4D97-AF65-F5344CB8AC3E}">
        <p14:creationId xmlns:p14="http://schemas.microsoft.com/office/powerpoint/2010/main" val="267488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428435"/>
            <a:ext cx="11036808" cy="1412566"/>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400" kern="1200" baseline="0" dirty="0">
                <a:solidFill>
                  <a:srgbClr val="132856"/>
                </a:solidFill>
                <a:latin typeface="+mj-lt"/>
                <a:ea typeface="+mn-ea"/>
                <a:cs typeface="+mn-cs"/>
              </a:rPr>
              <a:t>Volumes et valeurs de production fournis, </a:t>
            </a:r>
            <a:r>
              <a:rPr lang="fr-FR" sz="1400" b="1" kern="1200" baseline="0" dirty="0">
                <a:solidFill>
                  <a:srgbClr val="FF0000"/>
                </a:solidFill>
                <a:latin typeface="+mj-lt"/>
                <a:ea typeface="+mn-ea"/>
                <a:cs typeface="+mn-cs"/>
              </a:rPr>
              <a:t>aucune information sur les méthodes de calcul des données de production.</a:t>
            </a:r>
          </a:p>
          <a:p>
            <a:pPr defTabSz="914400">
              <a:lnSpc>
                <a:spcPct val="94000"/>
              </a:lnSpc>
              <a:spcBef>
                <a:spcPts val="1000"/>
              </a:spcBef>
              <a:spcAft>
                <a:spcPts val="200"/>
              </a:spcAft>
            </a:pPr>
            <a:endParaRPr lang="fr-FR" sz="1400" dirty="0">
              <a:solidFill>
                <a:srgbClr val="132856"/>
              </a:solidFill>
              <a:latin typeface="+mj-lt"/>
            </a:endParaRPr>
          </a:p>
          <a:p>
            <a:pPr defTabSz="914400">
              <a:lnSpc>
                <a:spcPct val="94000"/>
              </a:lnSpc>
              <a:spcBef>
                <a:spcPts val="1000"/>
              </a:spcBef>
              <a:spcAft>
                <a:spcPts val="200"/>
              </a:spcAft>
            </a:pPr>
            <a:r>
              <a:rPr lang="fr-FR" sz="1400" kern="1200" baseline="0" dirty="0">
                <a:solidFill>
                  <a:srgbClr val="132856"/>
                </a:solidFill>
                <a:latin typeface="+mj-lt"/>
                <a:ea typeface="+mn-ea"/>
                <a:cs typeface="+mn-cs"/>
              </a:rPr>
              <a:t>Le rapport fournit des volumes et des valeurs d'exportation pour chaque produit extractif exporté, désagrégé par entreprise et par projet pour le pétrole et le gaz mais </a:t>
            </a:r>
            <a:r>
              <a:rPr lang="fr-FR" sz="1400" b="1" kern="1200" baseline="0" dirty="0">
                <a:solidFill>
                  <a:srgbClr val="FF0000"/>
                </a:solidFill>
                <a:latin typeface="+mj-lt"/>
                <a:ea typeface="+mn-ea"/>
                <a:cs typeface="+mn-cs"/>
              </a:rPr>
              <a:t>pas pour l'exploitation minière</a:t>
            </a:r>
            <a:r>
              <a:rPr lang="fr-FR" sz="1400" kern="1200" baseline="0" dirty="0">
                <a:solidFill>
                  <a:srgbClr val="132856"/>
                </a:solidFill>
                <a:latin typeface="+mj-lt"/>
                <a:ea typeface="+mn-ea"/>
                <a:cs typeface="+mn-cs"/>
              </a:rPr>
              <a:t>, bien que des informations sur les zones géographiques de production de l'or exporté soient fournies.</a:t>
            </a:r>
            <a:endParaRPr lang="en-US" sz="1400" kern="1200" baseline="0" dirty="0">
              <a:solidFill>
                <a:srgbClr val="132856"/>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3.2&amp;3.3 : Production et exportation</a:t>
            </a:r>
          </a:p>
        </p:txBody>
      </p:sp>
      <p:sp>
        <p:nvSpPr>
          <p:cNvPr id="3" name="TextBox 2">
            <a:extLst>
              <a:ext uri="{FF2B5EF4-FFF2-40B4-BE49-F238E27FC236}">
                <a16:creationId xmlns:a16="http://schemas.microsoft.com/office/drawing/2014/main" id="{B8EF69EC-A060-EF62-9D0A-6194693F3513}"/>
              </a:ext>
            </a:extLst>
          </p:cNvPr>
          <p:cNvSpPr txBox="1"/>
          <p:nvPr/>
        </p:nvSpPr>
        <p:spPr>
          <a:xfrm>
            <a:off x="292608" y="4017000"/>
            <a:ext cx="11036808" cy="1712264"/>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400" kern="1200" baseline="0" dirty="0">
                <a:solidFill>
                  <a:srgbClr val="132856"/>
                </a:solidFill>
                <a:latin typeface="+mj-lt"/>
                <a:ea typeface="+mn-ea"/>
                <a:cs typeface="+mn-cs"/>
              </a:rPr>
              <a:t>a) Les seuils de matérialité pour la sélection des entreprises et des flux de revenus sont clairement présentés et expliqués (pp.91-92).b) Tous les flux de revenus énumérés au #4.1.b semblent être couverts par le rapprochement (pp.92-93).c) Toutes les entreprises importantes sont répertoriées (p.91). Aucune société minière n'a été considérée comme significative en 2020. Le rapport confirme (p. 94) que toutes les sociétés significatives ont dûment soumis des modèles de déclaration. La nature des écarts non rapprochés ne soulève aucune inquiétude quant à l'exhaustivité des données financières </a:t>
            </a:r>
            <a:r>
              <a:rPr lang="fr-FR" sz="1400" kern="1200" baseline="0" dirty="0" err="1">
                <a:solidFill>
                  <a:srgbClr val="132856"/>
                </a:solidFill>
                <a:latin typeface="+mj-lt"/>
                <a:ea typeface="+mn-ea"/>
                <a:cs typeface="+mn-cs"/>
              </a:rPr>
              <a:t>rapprochées.d</a:t>
            </a:r>
            <a:r>
              <a:rPr lang="fr-FR" sz="1400" kern="1200" baseline="0" dirty="0">
                <a:solidFill>
                  <a:srgbClr val="132856"/>
                </a:solidFill>
                <a:latin typeface="+mj-lt"/>
                <a:ea typeface="+mn-ea"/>
                <a:cs typeface="+mn-cs"/>
              </a:rPr>
              <a:t>) Toutes les entités gouvernementales importantes sont répertoriées (p.92). Le rapport confirme (p. 94) que toutes les entités gouvernementales importantes ont dûment déclaré. La nature des écarts non rapprochés ne soulève aucune inquiétude quant à l'exhaustivité des données financières </a:t>
            </a:r>
            <a:r>
              <a:rPr lang="fr-FR" sz="1400" kern="1200" baseline="0" dirty="0" err="1">
                <a:solidFill>
                  <a:srgbClr val="132856"/>
                </a:solidFill>
                <a:latin typeface="+mj-lt"/>
                <a:ea typeface="+mn-ea"/>
                <a:cs typeface="+mn-cs"/>
              </a:rPr>
              <a:t>rapprochées.e</a:t>
            </a:r>
            <a:r>
              <a:rPr lang="fr-FR" sz="1400" kern="1200" baseline="0" dirty="0">
                <a:solidFill>
                  <a:srgbClr val="132856"/>
                </a:solidFill>
                <a:latin typeface="+mj-lt"/>
                <a:ea typeface="+mn-ea"/>
                <a:cs typeface="+mn-cs"/>
              </a:rPr>
              <a:t>) La divulgation unilatérale complète par le gouvernement des revenus des entreprises matérielles et immatérielles est fournie (p.15).</a:t>
            </a:r>
            <a:endParaRPr lang="en-US" sz="1400" kern="1200" baseline="0" dirty="0">
              <a:solidFill>
                <a:srgbClr val="132856"/>
              </a:solidFill>
              <a:latin typeface="+mj-lt"/>
              <a:ea typeface="+mn-ea"/>
              <a:cs typeface="+mn-cs"/>
            </a:endParaRPr>
          </a:p>
        </p:txBody>
      </p:sp>
      <p:sp>
        <p:nvSpPr>
          <p:cNvPr id="4" name="Text Placeholder 1">
            <a:extLst>
              <a:ext uri="{FF2B5EF4-FFF2-40B4-BE49-F238E27FC236}">
                <a16:creationId xmlns:a16="http://schemas.microsoft.com/office/drawing/2014/main" id="{87CDBBFE-6771-4926-2FBA-5501A73E69AB}"/>
              </a:ext>
            </a:extLst>
          </p:cNvPr>
          <p:cNvSpPr txBox="1">
            <a:spLocks/>
          </p:cNvSpPr>
          <p:nvPr/>
        </p:nvSpPr>
        <p:spPr>
          <a:xfrm>
            <a:off x="292608" y="3408659"/>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4.1 : Matérialité</a:t>
            </a:r>
          </a:p>
        </p:txBody>
      </p:sp>
    </p:spTree>
    <p:extLst>
      <p:ext uri="{BB962C8B-B14F-4D97-AF65-F5344CB8AC3E}">
        <p14:creationId xmlns:p14="http://schemas.microsoft.com/office/powerpoint/2010/main" val="3387728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643123" y="784690"/>
            <a:ext cx="10905753" cy="671660"/>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fr-FR" sz="4000" b="1" i="0" u="none" strike="noStrike" kern="1200" cap="none" spc="0" normalizeH="0" baseline="0" noProof="0">
                <a:ln>
                  <a:noFill/>
                </a:ln>
                <a:solidFill>
                  <a:srgbClr val="132856"/>
                </a:solidFill>
                <a:effectLst/>
                <a:uLnTx/>
                <a:uFillTx/>
                <a:latin typeface="Franklin Gothic Demi" panose="020B0603020102020204" pitchFamily="34" charset="0"/>
                <a:ea typeface="+mj-ea"/>
                <a:cs typeface="+mj-cs"/>
              </a:rPr>
              <a:t>Revenus en nature</a:t>
            </a:r>
            <a:br>
              <a:rPr kumimoji="0" lang="fr-FR" sz="4000" b="1" i="0" u="none" strike="noStrike" kern="1200" cap="none" spc="0" normalizeH="0" baseline="0" noProof="0">
                <a:ln>
                  <a:noFill/>
                </a:ln>
                <a:solidFill>
                  <a:srgbClr val="132856"/>
                </a:solidFill>
                <a:effectLst/>
                <a:uLnTx/>
                <a:uFillTx/>
                <a:latin typeface="Franklin Gothic Demi" panose="020B0603020102020204" pitchFamily="34" charset="0"/>
                <a:ea typeface="+mj-ea"/>
                <a:cs typeface="+mj-cs"/>
              </a:rPr>
            </a:br>
            <a:r>
              <a:rPr kumimoji="0" lang="fr-FR" sz="4000" b="1" i="0" u="none" strike="noStrike" kern="1200" cap="none" spc="0" normalizeH="0" baseline="0" noProof="0">
                <a:ln>
                  <a:noFill/>
                </a:ln>
                <a:solidFill>
                  <a:srgbClr val="132856"/>
                </a:solidFill>
                <a:effectLst/>
                <a:uLnTx/>
                <a:uFillTx/>
                <a:latin typeface="Franklin Gothic Demi" panose="020B0603020102020204" pitchFamily="34" charset="0"/>
                <a:ea typeface="+mj-ea"/>
                <a:cs typeface="+mj-cs"/>
              </a:rPr>
              <a:t>(Exigence ITIE 4.2)</a:t>
            </a:r>
          </a:p>
        </p:txBody>
      </p:sp>
      <p:sp>
        <p:nvSpPr>
          <p:cNvPr id="13" name="Content Placeholder 2">
            <a:extLst>
              <a:ext uri="{FF2B5EF4-FFF2-40B4-BE49-F238E27FC236}">
                <a16:creationId xmlns:a16="http://schemas.microsoft.com/office/drawing/2014/main" id="{C488F82C-0578-F8F7-40F0-4CFCE0E23423}"/>
              </a:ext>
            </a:extLst>
          </p:cNvPr>
          <p:cNvSpPr>
            <a:spLocks noGrp="1"/>
          </p:cNvSpPr>
          <p:nvPr>
            <p:ph idx="1"/>
          </p:nvPr>
        </p:nvSpPr>
        <p:spPr>
          <a:xfrm>
            <a:off x="679459" y="3187590"/>
            <a:ext cx="4701763" cy="1383030"/>
          </a:xfrm>
        </p:spPr>
        <p:txBody>
          <a:bodyPr>
            <a:normAutofit/>
          </a:bodyPr>
          <a:lstStyle/>
          <a:p>
            <a:r>
              <a:rPr lang="fr-FR" dirty="0">
                <a:solidFill>
                  <a:srgbClr val="0070C0"/>
                </a:solidFill>
              </a:rPr>
              <a:t>#4.2 </a:t>
            </a:r>
            <a:r>
              <a:rPr lang="fr-FR" dirty="0"/>
              <a:t>: Les parties prenantes de l’ITIE Cameroun considèrent-elles que ces objectifs ont été réalisés ?</a:t>
            </a:r>
          </a:p>
        </p:txBody>
      </p:sp>
      <p:sp>
        <p:nvSpPr>
          <p:cNvPr id="4" name="Right Arrow 3">
            <a:extLst>
              <a:ext uri="{FF2B5EF4-FFF2-40B4-BE49-F238E27FC236}">
                <a16:creationId xmlns:a16="http://schemas.microsoft.com/office/drawing/2014/main" id="{2760F874-7A31-0C55-D565-973ECC73748B}"/>
              </a:ext>
            </a:extLst>
          </p:cNvPr>
          <p:cNvSpPr/>
          <p:nvPr/>
        </p:nvSpPr>
        <p:spPr>
          <a:xfrm>
            <a:off x="4655015" y="3698801"/>
            <a:ext cx="1429554" cy="360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F3117043-F37A-5A79-0612-04A4B41A7D49}"/>
              </a:ext>
            </a:extLst>
          </p:cNvPr>
          <p:cNvPicPr>
            <a:picLocks noChangeAspect="1"/>
          </p:cNvPicPr>
          <p:nvPr/>
        </p:nvPicPr>
        <p:blipFill>
          <a:blip r:embed="rId2"/>
          <a:stretch>
            <a:fillRect/>
          </a:stretch>
        </p:blipFill>
        <p:spPr>
          <a:xfrm>
            <a:off x="6107433" y="2338974"/>
            <a:ext cx="5972809" cy="3080262"/>
          </a:xfrm>
          <a:prstGeom prst="rect">
            <a:avLst/>
          </a:prstGeom>
          <a:ln>
            <a:solidFill>
              <a:schemeClr val="tx1"/>
            </a:solidFill>
          </a:ln>
        </p:spPr>
      </p:pic>
    </p:spTree>
    <p:extLst>
      <p:ext uri="{BB962C8B-B14F-4D97-AF65-F5344CB8AC3E}">
        <p14:creationId xmlns:p14="http://schemas.microsoft.com/office/powerpoint/2010/main" val="2656665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5B81DAD-6EBF-ADDA-4257-D280EA84D5BD}"/>
              </a:ext>
            </a:extLst>
          </p:cNvPr>
          <p:cNvSpPr txBox="1">
            <a:spLocks/>
          </p:cNvSpPr>
          <p:nvPr/>
        </p:nvSpPr>
        <p:spPr>
          <a:xfrm>
            <a:off x="475143" y="-3479"/>
            <a:ext cx="3071938" cy="1473587"/>
          </a:xfrm>
          <a:prstGeom prst="rect">
            <a:avLst/>
          </a:prstGeom>
          <a:solidFill>
            <a:srgbClr val="FFFFFF"/>
          </a:solidFill>
        </p:spPr>
        <p:txBody>
          <a:bodyPr vert="horz" lIns="91440" tIns="45720" rIns="91440" bIns="45720" rtlCol="0" anchor="t">
            <a:normAutofit/>
          </a:bodyPr>
          <a:lstStyle>
            <a:lvl1pPr marL="0" indent="0" algn="l" defTabSz="914400" rtl="0" eaLnBrk="1" latinLnBrk="0" hangingPunct="1">
              <a:lnSpc>
                <a:spcPct val="94000"/>
              </a:lnSpc>
              <a:spcBef>
                <a:spcPts val="1000"/>
              </a:spcBef>
              <a:spcAft>
                <a:spcPts val="200"/>
              </a:spcAft>
              <a:buFontTx/>
              <a:buNone/>
              <a:defRPr sz="4000" b="1" i="0" kern="1200" baseline="0">
                <a:solidFill>
                  <a:srgbClr val="132856"/>
                </a:solidFill>
                <a:latin typeface="Franklin Gothic Demi" panose="020B0603020102020204" pitchFamily="34" charset="0"/>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algn="l" defTabSz="914400" rtl="0" eaLnBrk="1" fontAlgn="auto" latinLnBrk="0" hangingPunct="1">
              <a:lnSpc>
                <a:spcPct val="94000"/>
              </a:lnSpc>
              <a:spcBef>
                <a:spcPts val="1000"/>
              </a:spcBef>
              <a:spcAft>
                <a:spcPts val="200"/>
              </a:spcAft>
              <a:buClrTx/>
              <a:buSzTx/>
              <a:buFontTx/>
              <a:buNone/>
              <a:tabLst/>
              <a:defRPr/>
            </a:pPr>
            <a: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n-ea"/>
                <a:cs typeface="+mn-cs"/>
              </a:rPr>
              <a:t>Revenus en nature</a:t>
            </a:r>
          </a:p>
        </p:txBody>
      </p:sp>
      <p:sp>
        <p:nvSpPr>
          <p:cNvPr id="7" name="Content Placeholder 2">
            <a:extLst>
              <a:ext uri="{FF2B5EF4-FFF2-40B4-BE49-F238E27FC236}">
                <a16:creationId xmlns:a16="http://schemas.microsoft.com/office/drawing/2014/main" id="{39F290E0-3FD8-9F6E-7419-6A0845511877}"/>
              </a:ext>
            </a:extLst>
          </p:cNvPr>
          <p:cNvSpPr txBox="1">
            <a:spLocks/>
          </p:cNvSpPr>
          <p:nvPr/>
        </p:nvSpPr>
        <p:spPr>
          <a:xfrm>
            <a:off x="2228850" y="5464623"/>
            <a:ext cx="9963150" cy="14735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algn="l"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fr-FR" sz="1800" b="0" i="1" u="sng"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Source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Secrétariat international de l'ITIE, sur la base des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hlinkClick r:id="rId2"/>
              </a:rPr>
              <a:t>Rapports ITIE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2017-2020 du Cameroun, accessibles via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hlinkClick r:id="rId3"/>
              </a:rPr>
              <a:t>PowerBI</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a:t>
            </a:r>
            <a:b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br>
            <a:r>
              <a:rPr kumimoji="0" lang="fr-FR" sz="1800" b="0" i="1" u="sng"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Description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Analyse des ventes pétrolières par cargaison, par acheteur, et par prix de vente vis-à-vis le cours du Brent daté (moyenne de cinq jours), à l'aide des données des Rapports ITIE et de la base de données ITIE sur les ventes pétrolières par cargaison en annexe de chaque Rapport ITIE. </a:t>
            </a:r>
          </a:p>
        </p:txBody>
      </p:sp>
      <p:sp>
        <p:nvSpPr>
          <p:cNvPr id="9" name="Content Placeholder 2">
            <a:extLst>
              <a:ext uri="{FF2B5EF4-FFF2-40B4-BE49-F238E27FC236}">
                <a16:creationId xmlns:a16="http://schemas.microsoft.com/office/drawing/2014/main" id="{CDDDD591-8506-70F9-01F7-9316B218CF9E}"/>
              </a:ext>
            </a:extLst>
          </p:cNvPr>
          <p:cNvSpPr>
            <a:spLocks noGrp="1"/>
          </p:cNvSpPr>
          <p:nvPr>
            <p:ph sz="quarter" idx="14"/>
          </p:nvPr>
        </p:nvSpPr>
        <p:spPr>
          <a:xfrm>
            <a:off x="175072" y="1211400"/>
            <a:ext cx="3899211" cy="4143586"/>
          </a:xfrm>
        </p:spPr>
        <p:txBody>
          <a:bodyPr>
            <a:normAutofit/>
          </a:bodyPr>
          <a:lstStyle/>
          <a:p>
            <a:r>
              <a:rPr lang="fr-FR" dirty="0"/>
              <a:t>Ventes de pétrole au </a:t>
            </a:r>
            <a:r>
              <a:rPr lang="fr-FR" b="1" dirty="0">
                <a:solidFill>
                  <a:srgbClr val="0090BF"/>
                </a:solidFill>
              </a:rPr>
              <a:t>Cameroun </a:t>
            </a:r>
            <a:r>
              <a:rPr lang="fr-FR" dirty="0"/>
              <a:t>par cargaison, commercialisation des revenus de l’Etat en nature dans le secteur pétrolier.</a:t>
            </a:r>
          </a:p>
          <a:p>
            <a:r>
              <a:rPr lang="fr-FR" dirty="0"/>
              <a:t>Pertinent pour l'Exigence ITIE 4.2 sur la vente des revenus en nature de l'État et l’Exigence ITIE 3.3 sur les données d’exportation.</a:t>
            </a:r>
          </a:p>
        </p:txBody>
      </p:sp>
      <p:pic>
        <p:nvPicPr>
          <p:cNvPr id="4" name="Picture 3" descr="Chart&#10;&#10;Description automatically generated">
            <a:extLst>
              <a:ext uri="{FF2B5EF4-FFF2-40B4-BE49-F238E27FC236}">
                <a16:creationId xmlns:a16="http://schemas.microsoft.com/office/drawing/2014/main" id="{8538596C-9EB4-AF22-702C-62D9D97BA835}"/>
              </a:ext>
            </a:extLst>
          </p:cNvPr>
          <p:cNvPicPr>
            <a:picLocks noChangeAspect="1"/>
          </p:cNvPicPr>
          <p:nvPr/>
        </p:nvPicPr>
        <p:blipFill>
          <a:blip r:embed="rId4"/>
          <a:stretch>
            <a:fillRect/>
          </a:stretch>
        </p:blipFill>
        <p:spPr>
          <a:xfrm>
            <a:off x="4074283" y="0"/>
            <a:ext cx="7562127" cy="5425184"/>
          </a:xfrm>
          <a:prstGeom prst="rect">
            <a:avLst/>
          </a:prstGeom>
        </p:spPr>
      </p:pic>
    </p:spTree>
    <p:extLst>
      <p:ext uri="{BB962C8B-B14F-4D97-AF65-F5344CB8AC3E}">
        <p14:creationId xmlns:p14="http://schemas.microsoft.com/office/powerpoint/2010/main" val="2134960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1328924" y="0"/>
            <a:ext cx="4641396" cy="861028"/>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Revenus en nature</a:t>
            </a:r>
            <a:b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br>
            <a: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(Exigence ITIE 4.2)</a:t>
            </a:r>
          </a:p>
        </p:txBody>
      </p:sp>
      <p:sp>
        <p:nvSpPr>
          <p:cNvPr id="3" name="Content Placeholder 2">
            <a:extLst>
              <a:ext uri="{FF2B5EF4-FFF2-40B4-BE49-F238E27FC236}">
                <a16:creationId xmlns:a16="http://schemas.microsoft.com/office/drawing/2014/main" id="{D2E3383D-E5B0-0D44-9A90-A214F29817CB}"/>
              </a:ext>
            </a:extLst>
          </p:cNvPr>
          <p:cNvSpPr>
            <a:spLocks noGrp="1"/>
          </p:cNvSpPr>
          <p:nvPr>
            <p:ph idx="1"/>
          </p:nvPr>
        </p:nvSpPr>
        <p:spPr>
          <a:xfrm>
            <a:off x="76201" y="1219200"/>
            <a:ext cx="5499492" cy="4777839"/>
          </a:xfrm>
        </p:spPr>
        <p:txBody>
          <a:bodyPr>
            <a:normAutofit lnSpcReduction="10000"/>
          </a:bodyPr>
          <a:lstStyle/>
          <a:p>
            <a:r>
              <a:rPr lang="fr-FR" dirty="0">
                <a:solidFill>
                  <a:srgbClr val="0070C0"/>
                </a:solidFill>
              </a:rPr>
              <a:t>#4.2 </a:t>
            </a:r>
            <a:r>
              <a:rPr lang="fr-FR" dirty="0"/>
              <a:t>: Utilisation des données de ventes de pétrole par cargaison ?</a:t>
            </a:r>
          </a:p>
          <a:p>
            <a:r>
              <a:rPr lang="fr-FR" dirty="0">
                <a:solidFill>
                  <a:srgbClr val="0070C0"/>
                </a:solidFill>
              </a:rPr>
              <a:t>#4.2 </a:t>
            </a:r>
            <a:r>
              <a:rPr lang="fr-FR" dirty="0"/>
              <a:t>: Opportunités de divulguer le processus de sélection des entreprises clientes, les critères techniques et financiers qui sont utilisés pour procéder à la sélection, à produire la liste des entreprises clientes sélectionnées, et à indiquer tout écart significatif par rapport au cadre légal et réglementaire en vigueur régissant le processus de sélection des entreprises clientes et les contrats de ventes conclus. </a:t>
            </a:r>
          </a:p>
          <a:p>
            <a:r>
              <a:rPr lang="fr-FR" dirty="0">
                <a:solidFill>
                  <a:srgbClr val="0070C0"/>
                </a:solidFill>
              </a:rPr>
              <a:t>#4.2 </a:t>
            </a:r>
            <a:r>
              <a:rPr lang="fr-FR" dirty="0"/>
              <a:t>: Rapprochements des ventes divulguées à travers les Rapports ITIE avec les divulgations d’entreprise de négoce pétrolier tels que </a:t>
            </a:r>
            <a:r>
              <a:rPr lang="fr-FR" dirty="0" err="1"/>
              <a:t>Trafigura</a:t>
            </a:r>
            <a:r>
              <a:rPr lang="fr-FR" dirty="0"/>
              <a:t>, </a:t>
            </a:r>
            <a:r>
              <a:rPr lang="fr-FR" dirty="0" err="1"/>
              <a:t>Glencore</a:t>
            </a:r>
            <a:r>
              <a:rPr lang="fr-FR" dirty="0"/>
              <a:t> et </a:t>
            </a:r>
            <a:r>
              <a:rPr lang="fr-FR" dirty="0" err="1"/>
              <a:t>Gunvor</a:t>
            </a:r>
            <a:r>
              <a:rPr lang="fr-FR" dirty="0"/>
              <a:t> ?</a:t>
            </a:r>
          </a:p>
          <a:p>
            <a:endParaRPr lang="fr-FR" dirty="0"/>
          </a:p>
        </p:txBody>
      </p:sp>
      <p:pic>
        <p:nvPicPr>
          <p:cNvPr id="4" name="Picture 3" descr="Graphical user interface, application, table, Excel&#10;&#10;Description automatically generated">
            <a:extLst>
              <a:ext uri="{FF2B5EF4-FFF2-40B4-BE49-F238E27FC236}">
                <a16:creationId xmlns:a16="http://schemas.microsoft.com/office/drawing/2014/main" id="{221C2493-1405-2EBB-FD81-4E3FBD07E4B0}"/>
              </a:ext>
            </a:extLst>
          </p:cNvPr>
          <p:cNvPicPr>
            <a:picLocks noChangeAspect="1"/>
          </p:cNvPicPr>
          <p:nvPr/>
        </p:nvPicPr>
        <p:blipFill>
          <a:blip r:embed="rId2"/>
          <a:stretch>
            <a:fillRect/>
          </a:stretch>
        </p:blipFill>
        <p:spPr>
          <a:xfrm>
            <a:off x="5202556" y="2568532"/>
            <a:ext cx="6989444" cy="3981691"/>
          </a:xfrm>
          <a:prstGeom prst="rect">
            <a:avLst/>
          </a:prstGeom>
        </p:spPr>
      </p:pic>
      <p:sp>
        <p:nvSpPr>
          <p:cNvPr id="5" name="TextBox 4">
            <a:extLst>
              <a:ext uri="{FF2B5EF4-FFF2-40B4-BE49-F238E27FC236}">
                <a16:creationId xmlns:a16="http://schemas.microsoft.com/office/drawing/2014/main" id="{46531130-ED5F-87D2-1EEC-1106E782B805}"/>
              </a:ext>
            </a:extLst>
          </p:cNvPr>
          <p:cNvSpPr txBox="1"/>
          <p:nvPr/>
        </p:nvSpPr>
        <p:spPr>
          <a:xfrm>
            <a:off x="6964026" y="6550223"/>
            <a:ext cx="3673108" cy="30777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Annexe 19 du Rapport ITIE Cameroun 2020</a:t>
            </a:r>
          </a:p>
        </p:txBody>
      </p:sp>
      <p:pic>
        <p:nvPicPr>
          <p:cNvPr id="9" name="Picture 8" descr="Table&#10;&#10;Description automatically generated with medium confidence">
            <a:extLst>
              <a:ext uri="{FF2B5EF4-FFF2-40B4-BE49-F238E27FC236}">
                <a16:creationId xmlns:a16="http://schemas.microsoft.com/office/drawing/2014/main" id="{D19A1CAB-0BE7-A58F-903C-692A3C5F69BB}"/>
              </a:ext>
            </a:extLst>
          </p:cNvPr>
          <p:cNvPicPr>
            <a:picLocks noChangeAspect="1"/>
          </p:cNvPicPr>
          <p:nvPr/>
        </p:nvPicPr>
        <p:blipFill>
          <a:blip r:embed="rId3"/>
          <a:stretch>
            <a:fillRect/>
          </a:stretch>
        </p:blipFill>
        <p:spPr>
          <a:xfrm>
            <a:off x="7262474" y="307777"/>
            <a:ext cx="4929525" cy="4676172"/>
          </a:xfrm>
          <a:prstGeom prst="rect">
            <a:avLst/>
          </a:prstGeom>
        </p:spPr>
      </p:pic>
      <p:sp>
        <p:nvSpPr>
          <p:cNvPr id="10" name="TextBox 9">
            <a:extLst>
              <a:ext uri="{FF2B5EF4-FFF2-40B4-BE49-F238E27FC236}">
                <a16:creationId xmlns:a16="http://schemas.microsoft.com/office/drawing/2014/main" id="{6D8B98D5-4B3C-5912-E376-3543F3238D07}"/>
              </a:ext>
            </a:extLst>
          </p:cNvPr>
          <p:cNvSpPr txBox="1"/>
          <p:nvPr/>
        </p:nvSpPr>
        <p:spPr>
          <a:xfrm>
            <a:off x="7890683" y="0"/>
            <a:ext cx="3673108" cy="307777"/>
          </a:xfrm>
          <a:prstGeom prst="rect">
            <a:avLst/>
          </a:prstGeom>
          <a:solidFill>
            <a:srgbClr val="FFFFFF"/>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Annexe 20 du Rapport ITIE Cameroun 2020</a:t>
            </a:r>
          </a:p>
        </p:txBody>
      </p:sp>
    </p:spTree>
    <p:extLst>
      <p:ext uri="{BB962C8B-B14F-4D97-AF65-F5344CB8AC3E}">
        <p14:creationId xmlns:p14="http://schemas.microsoft.com/office/powerpoint/2010/main" val="34618193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428435"/>
            <a:ext cx="11036808" cy="1615058"/>
          </a:xfrm>
          <a:prstGeom prst="rect">
            <a:avLst/>
          </a:prstGeom>
          <a:noFill/>
        </p:spPr>
        <p:txBody>
          <a:bodyPr wrap="square" lIns="91440" tIns="45720" rIns="91440" bIns="45720" rtlCol="0" anchor="t">
            <a:spAutoFit/>
          </a:bodyPr>
          <a:lstStyle/>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Le Rapport ITIE 2020 divulgue le rapprochement des paiements des entreprises et des encaissements de la SNH pour les paiements pétroliers et gaziers en nature (p.96-97), ainsi que la divulgation unilatérale des ventes de pétrole brut et de gaz de la SNH pour le compte de l'État et sur son propre compte (pp.110-115, Annexe 19).</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b) Le rapport divulgue le type de produit vendu par cargaison, les volumes et les valeurs des ventes et la remise sur le Brent.</a:t>
            </a:r>
          </a:p>
          <a:p>
            <a:pPr marL="342900" indent="-342900" defTabSz="914400">
              <a:lnSpc>
                <a:spcPct val="94000"/>
              </a:lnSpc>
              <a:spcBef>
                <a:spcPts val="1000"/>
              </a:spcBef>
              <a:spcAft>
                <a:spcPts val="200"/>
              </a:spcAft>
              <a:buAutoNum type="alphaLcParenR"/>
            </a:pPr>
            <a:r>
              <a:rPr lang="fr-FR" sz="1400" b="1" kern="1200" baseline="0" dirty="0">
                <a:solidFill>
                  <a:srgbClr val="FF0000"/>
                </a:solidFill>
                <a:latin typeface="+mj-lt"/>
                <a:ea typeface="+mn-ea"/>
                <a:cs typeface="+mn-cs"/>
              </a:rPr>
              <a:t>c) Ces informations sont divulguées unilatéralement, non comparées ou réconciliées avec les divulgations d'acheteurs tels que les sociétés commerciales </a:t>
            </a:r>
            <a:r>
              <a:rPr lang="fr-FR" sz="1400" b="1" kern="1200" baseline="0" dirty="0" err="1">
                <a:solidFill>
                  <a:srgbClr val="FF0000"/>
                </a:solidFill>
                <a:latin typeface="+mj-lt"/>
                <a:ea typeface="+mn-ea"/>
                <a:cs typeface="+mn-cs"/>
              </a:rPr>
              <a:t>Trafigura</a:t>
            </a:r>
            <a:r>
              <a:rPr lang="fr-FR" sz="1400" b="1" kern="1200" baseline="0" dirty="0">
                <a:solidFill>
                  <a:srgbClr val="FF0000"/>
                </a:solidFill>
                <a:latin typeface="+mj-lt"/>
                <a:ea typeface="+mn-ea"/>
                <a:cs typeface="+mn-cs"/>
              </a:rPr>
              <a:t>, </a:t>
            </a:r>
            <a:r>
              <a:rPr lang="fr-FR" sz="1400" b="1" kern="1200" baseline="0" dirty="0" err="1">
                <a:solidFill>
                  <a:srgbClr val="FF0000"/>
                </a:solidFill>
                <a:latin typeface="+mj-lt"/>
                <a:ea typeface="+mn-ea"/>
                <a:cs typeface="+mn-cs"/>
              </a:rPr>
              <a:t>Glencore</a:t>
            </a:r>
            <a:r>
              <a:rPr lang="fr-FR" sz="1400" b="1" kern="1200" baseline="0" dirty="0">
                <a:solidFill>
                  <a:srgbClr val="FF0000"/>
                </a:solidFill>
                <a:latin typeface="+mj-lt"/>
                <a:ea typeface="+mn-ea"/>
                <a:cs typeface="+mn-cs"/>
              </a:rPr>
              <a:t> ou </a:t>
            </a:r>
            <a:r>
              <a:rPr lang="fr-FR" sz="1400" b="1" kern="1200" baseline="0" dirty="0" err="1">
                <a:solidFill>
                  <a:srgbClr val="FF0000"/>
                </a:solidFill>
                <a:latin typeface="+mj-lt"/>
                <a:ea typeface="+mn-ea"/>
                <a:cs typeface="+mn-cs"/>
              </a:rPr>
              <a:t>Gunvor</a:t>
            </a:r>
            <a:r>
              <a:rPr lang="fr-FR" sz="1400" b="1" kern="1200" baseline="0" dirty="0">
                <a:solidFill>
                  <a:srgbClr val="FF0000"/>
                </a:solidFill>
                <a:latin typeface="+mj-lt"/>
                <a:ea typeface="+mn-ea"/>
                <a:cs typeface="+mn-cs"/>
              </a:rPr>
              <a:t>.</a:t>
            </a:r>
            <a:endParaRPr lang="en-US" sz="1400" b="1" kern="1200" baseline="0" dirty="0">
              <a:solidFill>
                <a:srgbClr val="FF0000"/>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4.2 : Revenus en nature</a:t>
            </a:r>
          </a:p>
        </p:txBody>
      </p:sp>
      <p:sp>
        <p:nvSpPr>
          <p:cNvPr id="3" name="TextBox 2">
            <a:extLst>
              <a:ext uri="{FF2B5EF4-FFF2-40B4-BE49-F238E27FC236}">
                <a16:creationId xmlns:a16="http://schemas.microsoft.com/office/drawing/2014/main" id="{C599791A-A6C4-174E-A9A3-1B1173897AB6}"/>
              </a:ext>
            </a:extLst>
          </p:cNvPr>
          <p:cNvSpPr txBox="1"/>
          <p:nvPr/>
        </p:nvSpPr>
        <p:spPr>
          <a:xfrm>
            <a:off x="347037" y="3932148"/>
            <a:ext cx="11036808" cy="1307281"/>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r>
              <a:rPr lang="fr-FR" sz="1400" kern="1200" baseline="0" dirty="0">
                <a:solidFill>
                  <a:srgbClr val="132856"/>
                </a:solidFill>
                <a:latin typeface="+mj-lt"/>
                <a:ea typeface="+mn-ea"/>
                <a:cs typeface="+mn-cs"/>
              </a:rPr>
              <a:t>La fourniture de gaz aux entreprises industrielles à Douala (</a:t>
            </a:r>
            <a:r>
              <a:rPr lang="fr-FR" sz="1400" kern="1200" baseline="0" dirty="0" err="1">
                <a:solidFill>
                  <a:srgbClr val="132856"/>
                </a:solidFill>
                <a:latin typeface="+mj-lt"/>
                <a:ea typeface="+mn-ea"/>
                <a:cs typeface="+mn-cs"/>
              </a:rPr>
              <a:t>Logbaba</a:t>
            </a:r>
            <a:r>
              <a:rPr lang="fr-FR" sz="1400" kern="1200" baseline="0" dirty="0">
                <a:solidFill>
                  <a:srgbClr val="132856"/>
                </a:solidFill>
                <a:latin typeface="+mj-lt"/>
                <a:ea typeface="+mn-ea"/>
                <a:cs typeface="+mn-cs"/>
              </a:rPr>
              <a:t>)Les entreprises industrielles de Douala sont approvisionnées en gaz naturel via un gazoduc construit par la société GDC, filiale de la société britannique Victoria </a:t>
            </a:r>
            <a:r>
              <a:rPr lang="fr-FR" sz="1400" kern="1200" baseline="0" dirty="0" err="1">
                <a:solidFill>
                  <a:srgbClr val="132856"/>
                </a:solidFill>
                <a:latin typeface="+mj-lt"/>
                <a:ea typeface="+mn-ea"/>
                <a:cs typeface="+mn-cs"/>
              </a:rPr>
              <a:t>Oil</a:t>
            </a:r>
            <a:r>
              <a:rPr lang="fr-FR" sz="1400" kern="1200" baseline="0" dirty="0">
                <a:solidFill>
                  <a:srgbClr val="132856"/>
                </a:solidFill>
                <a:latin typeface="+mj-lt"/>
                <a:ea typeface="+mn-ea"/>
                <a:cs typeface="+mn-cs"/>
              </a:rPr>
              <a:t> &amp; Gas, partenaire de la SNH dans ce </a:t>
            </a:r>
            <a:r>
              <a:rPr lang="fr-FR" sz="1400" kern="1200" baseline="0" dirty="0" err="1">
                <a:solidFill>
                  <a:srgbClr val="132856"/>
                </a:solidFill>
                <a:latin typeface="+mj-lt"/>
                <a:ea typeface="+mn-ea"/>
                <a:cs typeface="+mn-cs"/>
              </a:rPr>
              <a:t>projet.Ce</a:t>
            </a:r>
            <a:r>
              <a:rPr lang="fr-FR" sz="1400" kern="1200" baseline="0" dirty="0">
                <a:solidFill>
                  <a:srgbClr val="132856"/>
                </a:solidFill>
                <a:latin typeface="+mj-lt"/>
                <a:ea typeface="+mn-ea"/>
                <a:cs typeface="+mn-cs"/>
              </a:rPr>
              <a:t> gaz est extrait du champ gazier de </a:t>
            </a:r>
            <a:r>
              <a:rPr lang="fr-FR" sz="1400" kern="1200" baseline="0" dirty="0" err="1">
                <a:solidFill>
                  <a:srgbClr val="132856"/>
                </a:solidFill>
                <a:latin typeface="+mj-lt"/>
                <a:ea typeface="+mn-ea"/>
                <a:cs typeface="+mn-cs"/>
              </a:rPr>
              <a:t>Logbaba</a:t>
            </a:r>
            <a:r>
              <a:rPr lang="fr-FR" sz="1400" kern="1200" baseline="0" dirty="0">
                <a:solidFill>
                  <a:srgbClr val="132856"/>
                </a:solidFill>
                <a:latin typeface="+mj-lt"/>
                <a:ea typeface="+mn-ea"/>
                <a:cs typeface="+mn-cs"/>
              </a:rPr>
              <a:t> situé à Douala. Le réseau de distribution de gaz naturel aux entreprises de Douala s'étend sur une ligne de 52 km. A fin 2020, 43 entreprises au total y sont </a:t>
            </a:r>
            <a:r>
              <a:rPr lang="fr-FR" sz="1400" kern="1200" baseline="0" dirty="0" err="1">
                <a:solidFill>
                  <a:srgbClr val="132856"/>
                </a:solidFill>
                <a:latin typeface="+mj-lt"/>
                <a:ea typeface="+mn-ea"/>
                <a:cs typeface="+mn-cs"/>
              </a:rPr>
              <a:t>connectées.Le</a:t>
            </a:r>
            <a:r>
              <a:rPr lang="fr-FR" sz="1400" kern="1200" baseline="0" dirty="0">
                <a:solidFill>
                  <a:srgbClr val="132856"/>
                </a:solidFill>
                <a:latin typeface="+mj-lt"/>
                <a:ea typeface="+mn-ea"/>
                <a:cs typeface="+mn-cs"/>
              </a:rPr>
              <a:t> transport de gaz ne génère pas directement de revenus pour l'État, qui est rémunéré par sa participation dans le champ de </a:t>
            </a:r>
            <a:r>
              <a:rPr lang="fr-FR" sz="1400" kern="1200" baseline="0" dirty="0" err="1">
                <a:solidFill>
                  <a:srgbClr val="132856"/>
                </a:solidFill>
                <a:latin typeface="+mj-lt"/>
                <a:ea typeface="+mn-ea"/>
                <a:cs typeface="+mn-cs"/>
              </a:rPr>
              <a:t>Logbaba</a:t>
            </a:r>
            <a:r>
              <a:rPr lang="fr-FR" sz="1400" kern="1200" baseline="0" dirty="0">
                <a:solidFill>
                  <a:srgbClr val="132856"/>
                </a:solidFill>
                <a:latin typeface="+mj-lt"/>
                <a:ea typeface="+mn-ea"/>
                <a:cs typeface="+mn-cs"/>
              </a:rPr>
              <a:t> dans le cadre du CPP conclu avec Gaz du Cameroun. Cependant, la part de l'Etat dans ce projet n'a jamais été versée à la SNH en raison d'un litige avec Gaz du Cameroun. </a:t>
            </a:r>
            <a:r>
              <a:rPr lang="fr-FR" sz="1400" b="1" kern="1200" baseline="0" dirty="0">
                <a:solidFill>
                  <a:srgbClr val="FF0000"/>
                </a:solidFill>
                <a:latin typeface="+mj-lt"/>
                <a:ea typeface="+mn-ea"/>
                <a:cs typeface="+mn-cs"/>
              </a:rPr>
              <a:t>Est-ce que cet transaction n’est pas une opération de troc?</a:t>
            </a:r>
            <a:endParaRPr lang="en-US" sz="1400" b="1" kern="1200" baseline="0" dirty="0">
              <a:solidFill>
                <a:srgbClr val="FF0000"/>
              </a:solidFill>
              <a:latin typeface="+mj-lt"/>
              <a:ea typeface="+mn-ea"/>
              <a:cs typeface="+mn-cs"/>
            </a:endParaRPr>
          </a:p>
        </p:txBody>
      </p:sp>
      <p:sp>
        <p:nvSpPr>
          <p:cNvPr id="4" name="Text Placeholder 1">
            <a:extLst>
              <a:ext uri="{FF2B5EF4-FFF2-40B4-BE49-F238E27FC236}">
                <a16:creationId xmlns:a16="http://schemas.microsoft.com/office/drawing/2014/main" id="{FC1D9509-865A-61F8-6A42-F2474FBC7CAD}"/>
              </a:ext>
            </a:extLst>
          </p:cNvPr>
          <p:cNvSpPr txBox="1">
            <a:spLocks/>
          </p:cNvSpPr>
          <p:nvPr/>
        </p:nvSpPr>
        <p:spPr>
          <a:xfrm>
            <a:off x="347037" y="3323807"/>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4.3 : Opération d’échange</a:t>
            </a:r>
          </a:p>
        </p:txBody>
      </p:sp>
    </p:spTree>
    <p:extLst>
      <p:ext uri="{BB962C8B-B14F-4D97-AF65-F5344CB8AC3E}">
        <p14:creationId xmlns:p14="http://schemas.microsoft.com/office/powerpoint/2010/main" val="2691476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428435"/>
            <a:ext cx="11036808" cy="1817549"/>
          </a:xfrm>
          <a:prstGeom prst="rect">
            <a:avLst/>
          </a:prstGeom>
          <a:noFill/>
        </p:spPr>
        <p:txBody>
          <a:bodyPr wrap="square" lIns="91440" tIns="45720" rIns="91440" bIns="45720" rtlCol="0" anchor="t">
            <a:spAutoFit/>
          </a:bodyPr>
          <a:lstStyle/>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La SNH perçoit des revenus en nature pour le compte du gouvernement, et ceux-ci sont divulgués et rapprochés dans le Rapport ITIE 2020.</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La SNH effectue des paiements au gouvernement spécifiques aux entreprises publiques sous la forme de deux entités juridiques distinctes – SNH-Mandat et SNH-Fonctionnement. Leurs paiements de dividendes sont divulgués et réconciliés, ainsi que le produit des ventes de pétrole et de gaz par la SNH, bien que la part des revenus pétroliers retenue et utilisée dans les "interventions directes" soit unilatéralement divulguée par la SNH, </a:t>
            </a:r>
            <a:r>
              <a:rPr lang="fr-FR" sz="1400" b="1" kern="1200" baseline="0" dirty="0">
                <a:solidFill>
                  <a:srgbClr val="FF0000"/>
                </a:solidFill>
                <a:latin typeface="+mj-lt"/>
                <a:ea typeface="+mn-ea"/>
                <a:cs typeface="+mn-cs"/>
              </a:rPr>
              <a:t>non réconciliée par les bénéficiaires du transferts</a:t>
            </a:r>
            <a:r>
              <a:rPr lang="fr-FR" sz="1400" kern="1200" baseline="0" dirty="0">
                <a:solidFill>
                  <a:srgbClr val="132856"/>
                </a:solidFill>
                <a:latin typeface="+mj-lt"/>
                <a:ea typeface="+mn-ea"/>
                <a:cs typeface="+mn-cs"/>
              </a:rPr>
              <a:t> (voir Exigence 6.2).</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c) Il n'y a pas de transferts gouvernementaux à la SNH, comme le confirment le Rapport ITIE 2020 et le résumé de l'AFS 2020 de la SOE publiés sur son site Internet.</a:t>
            </a:r>
            <a:endParaRPr lang="en-US" sz="1400" kern="1200" baseline="0" dirty="0">
              <a:solidFill>
                <a:srgbClr val="132856"/>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8568363" cy="744996"/>
          </a:xfrm>
          <a:prstGeom prst="rect">
            <a:avLst/>
          </a:prstGeom>
        </p:spPr>
        <p:txBody>
          <a:bodyPr>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4.5 : Transactions des entreprises de l’Etat</a:t>
            </a:r>
          </a:p>
        </p:txBody>
      </p:sp>
      <p:sp>
        <p:nvSpPr>
          <p:cNvPr id="3" name="Text Placeholder 1">
            <a:extLst>
              <a:ext uri="{FF2B5EF4-FFF2-40B4-BE49-F238E27FC236}">
                <a16:creationId xmlns:a16="http://schemas.microsoft.com/office/drawing/2014/main" id="{79700243-5F8C-09E8-F057-593EF57BE207}"/>
              </a:ext>
            </a:extLst>
          </p:cNvPr>
          <p:cNvSpPr txBox="1">
            <a:spLocks/>
          </p:cNvSpPr>
          <p:nvPr/>
        </p:nvSpPr>
        <p:spPr>
          <a:xfrm>
            <a:off x="368807" y="3204064"/>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4.7 : Divulgation par projet</a:t>
            </a:r>
          </a:p>
        </p:txBody>
      </p:sp>
      <p:sp>
        <p:nvSpPr>
          <p:cNvPr id="4" name="TextBox 3">
            <a:extLst>
              <a:ext uri="{FF2B5EF4-FFF2-40B4-BE49-F238E27FC236}">
                <a16:creationId xmlns:a16="http://schemas.microsoft.com/office/drawing/2014/main" id="{3BE53197-F6EF-16D6-1C9E-9631A2E4D3CD}"/>
              </a:ext>
            </a:extLst>
          </p:cNvPr>
          <p:cNvSpPr txBox="1"/>
          <p:nvPr/>
        </p:nvSpPr>
        <p:spPr>
          <a:xfrm>
            <a:off x="347037" y="3986574"/>
            <a:ext cx="11036808" cy="2732799"/>
          </a:xfrm>
          <a:prstGeom prst="rect">
            <a:avLst/>
          </a:prstGeom>
          <a:noFill/>
        </p:spPr>
        <p:txBody>
          <a:bodyPr wrap="square" lIns="91440" tIns="45720" rIns="91440" bIns="45720" rtlCol="0" anchor="t">
            <a:spAutoFit/>
          </a:bodyPr>
          <a:lstStyle/>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L'Annexe 15 du Rapport ITIE 2020 fournit le détail des données financières rapprochées désagrégées par entreprise, flux de revenus et entité gouvernementale réceptrice. L'annexe 17 présente des données financières réconciliées désagrégées par projet individuel pour les 16 flux de revenus gouvernementaux régis par les codes minier et pétrolier qui sont prélevés par projet.</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b)</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i) Le Rapport ITIE 2020 (p.117-118) présente la définition de projet approuvée par le Groupe multipartite. Il n'y a aucune preuve dans le Rapport ITIE 2020 de projets couvrant plusieurs accords substantiellement interconnectés.</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ii) L'Annexe 16 du Rapport ITIE 2020 présente la portée du Groupe multipartite dont les flux de revenus gouvernementaux sont prélevés sur une base par projet.</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iii) L'annexe 17 présente des données financières réconciliées ventilées par projet individuel pour les 16 flux de revenus gouvernementaux régis par les codes minier et pétrolier qui sont prélevés par projet.</a:t>
            </a:r>
            <a:endParaRPr lang="en-US" sz="1400" kern="1200" baseline="0" dirty="0">
              <a:solidFill>
                <a:srgbClr val="132856"/>
              </a:solidFill>
              <a:latin typeface="+mj-lt"/>
              <a:ea typeface="+mn-ea"/>
              <a:cs typeface="+mn-cs"/>
            </a:endParaRPr>
          </a:p>
        </p:txBody>
      </p:sp>
    </p:spTree>
    <p:extLst>
      <p:ext uri="{BB962C8B-B14F-4D97-AF65-F5344CB8AC3E}">
        <p14:creationId xmlns:p14="http://schemas.microsoft.com/office/powerpoint/2010/main" val="3512777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1265422" y="159544"/>
            <a:ext cx="6999803" cy="1390955"/>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Contributions infranationales</a:t>
            </a:r>
            <a:b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br>
            <a: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(Exigences ITIE 4.6, 5.2 &amp; 6.1)</a:t>
            </a:r>
          </a:p>
        </p:txBody>
      </p:sp>
      <p:sp>
        <p:nvSpPr>
          <p:cNvPr id="13" name="Content Placeholder 2">
            <a:extLst>
              <a:ext uri="{FF2B5EF4-FFF2-40B4-BE49-F238E27FC236}">
                <a16:creationId xmlns:a16="http://schemas.microsoft.com/office/drawing/2014/main" id="{C488F82C-0578-F8F7-40F0-4CFCE0E23423}"/>
              </a:ext>
            </a:extLst>
          </p:cNvPr>
          <p:cNvSpPr>
            <a:spLocks noGrp="1"/>
          </p:cNvSpPr>
          <p:nvPr>
            <p:ph idx="1"/>
          </p:nvPr>
        </p:nvSpPr>
        <p:spPr>
          <a:xfrm>
            <a:off x="1265423" y="2313242"/>
            <a:ext cx="4234402" cy="1390955"/>
          </a:xfrm>
        </p:spPr>
        <p:txBody>
          <a:bodyPr>
            <a:normAutofit/>
          </a:bodyPr>
          <a:lstStyle/>
          <a:p>
            <a:r>
              <a:rPr lang="fr-FR" dirty="0">
                <a:solidFill>
                  <a:srgbClr val="0070C0"/>
                </a:solidFill>
              </a:rPr>
              <a:t>#4.6</a:t>
            </a:r>
            <a:r>
              <a:rPr lang="fr-FR" dirty="0">
                <a:solidFill>
                  <a:schemeClr val="tx1"/>
                </a:solidFill>
              </a:rPr>
              <a:t>, </a:t>
            </a:r>
            <a:r>
              <a:rPr lang="fr-FR" dirty="0">
                <a:solidFill>
                  <a:srgbClr val="0070C0"/>
                </a:solidFill>
              </a:rPr>
              <a:t>#5.2 </a:t>
            </a:r>
            <a:r>
              <a:rPr lang="fr-FR" dirty="0">
                <a:solidFill>
                  <a:schemeClr val="tx1"/>
                </a:solidFill>
              </a:rPr>
              <a:t>&amp; </a:t>
            </a:r>
            <a:r>
              <a:rPr lang="fr-FR" dirty="0">
                <a:solidFill>
                  <a:srgbClr val="0070C0"/>
                </a:solidFill>
              </a:rPr>
              <a:t>#6.1 </a:t>
            </a:r>
            <a:r>
              <a:rPr lang="fr-FR" dirty="0"/>
              <a:t>: Les parties prenantes de l’ITIE Cameroun considèrent-elles que ces objectifs ont été réalisés ?</a:t>
            </a:r>
          </a:p>
        </p:txBody>
      </p:sp>
      <p:sp>
        <p:nvSpPr>
          <p:cNvPr id="14" name="Right Arrow 13">
            <a:extLst>
              <a:ext uri="{FF2B5EF4-FFF2-40B4-BE49-F238E27FC236}">
                <a16:creationId xmlns:a16="http://schemas.microsoft.com/office/drawing/2014/main" id="{344EA2B3-BF98-2FF4-07A3-28D608A032E7}"/>
              </a:ext>
            </a:extLst>
          </p:cNvPr>
          <p:cNvSpPr/>
          <p:nvPr/>
        </p:nvSpPr>
        <p:spPr>
          <a:xfrm>
            <a:off x="4945846" y="2877588"/>
            <a:ext cx="1429554" cy="360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BE9279EC-A692-C254-3B54-6B5F67D68EC0}"/>
              </a:ext>
            </a:extLst>
          </p:cNvPr>
          <p:cNvPicPr>
            <a:picLocks noChangeAspect="1"/>
          </p:cNvPicPr>
          <p:nvPr/>
        </p:nvPicPr>
        <p:blipFill>
          <a:blip r:embed="rId2"/>
          <a:stretch>
            <a:fillRect/>
          </a:stretch>
        </p:blipFill>
        <p:spPr>
          <a:xfrm>
            <a:off x="6480556" y="1337327"/>
            <a:ext cx="5645404" cy="3161096"/>
          </a:xfrm>
          <a:prstGeom prst="rect">
            <a:avLst/>
          </a:prstGeom>
          <a:ln>
            <a:solidFill>
              <a:schemeClr val="tx1"/>
            </a:solidFill>
          </a:ln>
        </p:spPr>
      </p:pic>
      <p:pic>
        <p:nvPicPr>
          <p:cNvPr id="8" name="Picture 7">
            <a:extLst>
              <a:ext uri="{FF2B5EF4-FFF2-40B4-BE49-F238E27FC236}">
                <a16:creationId xmlns:a16="http://schemas.microsoft.com/office/drawing/2014/main" id="{E20FAA18-AF22-FCF8-C645-DAC35C1F69B5}"/>
              </a:ext>
            </a:extLst>
          </p:cNvPr>
          <p:cNvPicPr>
            <a:picLocks noChangeAspect="1"/>
          </p:cNvPicPr>
          <p:nvPr/>
        </p:nvPicPr>
        <p:blipFill>
          <a:blip r:embed="rId3"/>
          <a:stretch>
            <a:fillRect/>
          </a:stretch>
        </p:blipFill>
        <p:spPr>
          <a:xfrm>
            <a:off x="6643772" y="4587023"/>
            <a:ext cx="5482187" cy="2276229"/>
          </a:xfrm>
          <a:prstGeom prst="rect">
            <a:avLst/>
          </a:prstGeom>
          <a:ln>
            <a:solidFill>
              <a:schemeClr val="tx1"/>
            </a:solidFill>
          </a:ln>
        </p:spPr>
      </p:pic>
      <p:pic>
        <p:nvPicPr>
          <p:cNvPr id="10" name="Picture 9">
            <a:extLst>
              <a:ext uri="{FF2B5EF4-FFF2-40B4-BE49-F238E27FC236}">
                <a16:creationId xmlns:a16="http://schemas.microsoft.com/office/drawing/2014/main" id="{D5DB1649-EF63-7A81-EA1B-769AF0C2AAFA}"/>
              </a:ext>
            </a:extLst>
          </p:cNvPr>
          <p:cNvPicPr>
            <a:picLocks noChangeAspect="1"/>
          </p:cNvPicPr>
          <p:nvPr/>
        </p:nvPicPr>
        <p:blipFill>
          <a:blip r:embed="rId4"/>
          <a:stretch>
            <a:fillRect/>
          </a:stretch>
        </p:blipFill>
        <p:spPr>
          <a:xfrm>
            <a:off x="456041" y="3985554"/>
            <a:ext cx="5639959" cy="2877698"/>
          </a:xfrm>
          <a:prstGeom prst="rect">
            <a:avLst/>
          </a:prstGeom>
          <a:ln>
            <a:solidFill>
              <a:schemeClr val="tx1"/>
            </a:solidFill>
          </a:ln>
        </p:spPr>
      </p:pic>
    </p:spTree>
    <p:extLst>
      <p:ext uri="{BB962C8B-B14F-4D97-AF65-F5344CB8AC3E}">
        <p14:creationId xmlns:p14="http://schemas.microsoft.com/office/powerpoint/2010/main" val="1897043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341348"/>
            <a:ext cx="11036808" cy="2020040"/>
          </a:xfrm>
          <a:prstGeom prst="rect">
            <a:avLst/>
          </a:prstGeom>
          <a:noFill/>
        </p:spPr>
        <p:txBody>
          <a:bodyPr wrap="square" lIns="91440" tIns="45720" rIns="91440" bIns="45720" rtlCol="0" anchor="t">
            <a:spAutoFit/>
          </a:bodyPr>
          <a:lstStyle/>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Le Rapport ITIE 2020 (pp.127-129) fournit un schéma des flux de revenus vers le gouvernement, qui indique que 5 types de flux de revenus pétroliers et gaziers sont collectés par la SNH pour le compte de l'État (et 2 flux de revenus sont collectés par la SNH-Fonctionnement pour son propre compte), la SNH-Mandat transférant trois flux de revenus au Trésor. Cela implique que </a:t>
            </a:r>
            <a:r>
              <a:rPr lang="fr-FR" sz="1400" b="1" kern="1200" baseline="0" dirty="0">
                <a:solidFill>
                  <a:srgbClr val="FF0000"/>
                </a:solidFill>
                <a:latin typeface="+mj-lt"/>
                <a:ea typeface="+mn-ea"/>
                <a:cs typeface="+mn-cs"/>
              </a:rPr>
              <a:t>les 5 types de recettes perçues par la SNH-Mandat pour le compte de l'Etat ne sont pas intégralement inscrites au budget national.</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Le Rapport ITIE 2020 fournit une description générale de la gestion des revenus de la SNH (couvrant à la fois la SNH-Mandat et la SNH-Fonctionnement), avec des liens vers des résumés des états financiers audités des deux sociétés de la SNH qui fournissent des informations supplémentaires sur la gestion des deux SNH. de revenus.</a:t>
            </a:r>
          </a:p>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c) Le Rapport ITIE 2020 (p.136) fait référence aux systèmes nationaux de classification des revenus, </a:t>
            </a:r>
            <a:r>
              <a:rPr lang="fr-FR" sz="1400" b="1" kern="1200" baseline="0" dirty="0">
                <a:solidFill>
                  <a:srgbClr val="FF0000"/>
                </a:solidFill>
                <a:latin typeface="+mj-lt"/>
                <a:ea typeface="+mn-ea"/>
                <a:cs typeface="+mn-cs"/>
              </a:rPr>
              <a:t>mais pas aux systèmes internationaux.</a:t>
            </a:r>
            <a:endParaRPr lang="en-US" sz="1400" b="1" kern="1200" baseline="0" dirty="0">
              <a:solidFill>
                <a:srgbClr val="FF0000"/>
              </a:solidFill>
              <a:latin typeface="+mj-lt"/>
              <a:ea typeface="+mn-ea"/>
              <a:cs typeface="+mn-cs"/>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5.1 : Distribution des revenus</a:t>
            </a:r>
          </a:p>
        </p:txBody>
      </p:sp>
      <p:sp>
        <p:nvSpPr>
          <p:cNvPr id="3" name="Text Placeholder 1">
            <a:extLst>
              <a:ext uri="{FF2B5EF4-FFF2-40B4-BE49-F238E27FC236}">
                <a16:creationId xmlns:a16="http://schemas.microsoft.com/office/drawing/2014/main" id="{79700243-5F8C-09E8-F057-593EF57BE207}"/>
              </a:ext>
            </a:extLst>
          </p:cNvPr>
          <p:cNvSpPr txBox="1">
            <a:spLocks/>
          </p:cNvSpPr>
          <p:nvPr/>
        </p:nvSpPr>
        <p:spPr>
          <a:xfrm>
            <a:off x="347037" y="3246506"/>
            <a:ext cx="8568363"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Exigence 5.2 : Transferts infranationaux</a:t>
            </a:r>
          </a:p>
        </p:txBody>
      </p:sp>
      <p:sp>
        <p:nvSpPr>
          <p:cNvPr id="4" name="TextBox 3">
            <a:extLst>
              <a:ext uri="{FF2B5EF4-FFF2-40B4-BE49-F238E27FC236}">
                <a16:creationId xmlns:a16="http://schemas.microsoft.com/office/drawing/2014/main" id="{3BE53197-F6EF-16D6-1C9E-9631A2E4D3CD}"/>
              </a:ext>
            </a:extLst>
          </p:cNvPr>
          <p:cNvSpPr txBox="1"/>
          <p:nvPr/>
        </p:nvSpPr>
        <p:spPr>
          <a:xfrm>
            <a:off x="347037" y="3823289"/>
            <a:ext cx="11036808" cy="3494162"/>
          </a:xfrm>
          <a:prstGeom prst="rect">
            <a:avLst/>
          </a:prstGeom>
          <a:noFill/>
        </p:spPr>
        <p:txBody>
          <a:bodyPr wrap="square" lIns="91440" tIns="45720" rIns="91440" bIns="45720" rtlCol="0" anchor="t">
            <a:spAutoFit/>
          </a:bodyPr>
          <a:lstStyle/>
          <a:p>
            <a:pPr marL="342900" indent="-342900" defTabSz="914400">
              <a:lnSpc>
                <a:spcPct val="94000"/>
              </a:lnSpc>
              <a:spcBef>
                <a:spcPts val="1000"/>
              </a:spcBef>
              <a:spcAft>
                <a:spcPts val="200"/>
              </a:spcAft>
              <a:buAutoNum type="alphaLcParenR"/>
            </a:pPr>
            <a:r>
              <a:rPr lang="fr-FR" sz="1400" kern="1200" baseline="0" dirty="0">
                <a:solidFill>
                  <a:srgbClr val="132856"/>
                </a:solidFill>
                <a:latin typeface="+mj-lt"/>
                <a:ea typeface="+mn-ea"/>
                <a:cs typeface="+mn-cs"/>
              </a:rPr>
              <a:t>Le rapport (pp.129-131) confirme qu'il existe trois types de transferts infranationaux de revenus extractifs :</a:t>
            </a:r>
          </a:p>
          <a:p>
            <a:pPr defTabSz="914400">
              <a:lnSpc>
                <a:spcPct val="94000"/>
              </a:lnSpc>
              <a:spcBef>
                <a:spcPts val="1000"/>
              </a:spcBef>
              <a:spcAft>
                <a:spcPts val="200"/>
              </a:spcAft>
            </a:pPr>
            <a:r>
              <a:rPr lang="fr-FR" sz="1400" kern="1200" baseline="0" dirty="0">
                <a:solidFill>
                  <a:srgbClr val="132856"/>
                </a:solidFill>
                <a:latin typeface="+mj-lt"/>
                <a:ea typeface="+mn-ea"/>
                <a:cs typeface="+mn-cs"/>
              </a:rPr>
              <a:t> taxe ad valorem</a:t>
            </a:r>
          </a:p>
          <a:p>
            <a:pPr defTabSz="914400">
              <a:lnSpc>
                <a:spcPct val="94000"/>
              </a:lnSpc>
              <a:spcBef>
                <a:spcPts val="1000"/>
              </a:spcBef>
              <a:spcAft>
                <a:spcPts val="200"/>
              </a:spcAft>
            </a:pPr>
            <a:r>
              <a:rPr lang="fr-FR" sz="1400" kern="1200" baseline="0" dirty="0">
                <a:solidFill>
                  <a:srgbClr val="132856"/>
                </a:solidFill>
                <a:latin typeface="+mj-lt"/>
                <a:ea typeface="+mn-ea"/>
                <a:cs typeface="+mn-cs"/>
              </a:rPr>
              <a:t> taxe à l'extraction</a:t>
            </a:r>
          </a:p>
          <a:p>
            <a:pPr defTabSz="914400">
              <a:lnSpc>
                <a:spcPct val="94000"/>
              </a:lnSpc>
              <a:spcBef>
                <a:spcPts val="1000"/>
              </a:spcBef>
              <a:spcAft>
                <a:spcPts val="200"/>
              </a:spcAft>
            </a:pPr>
            <a:r>
              <a:rPr lang="fr-FR" sz="1400" kern="1200" baseline="0" dirty="0">
                <a:solidFill>
                  <a:srgbClr val="132856"/>
                </a:solidFill>
                <a:latin typeface="+mj-lt"/>
                <a:ea typeface="+mn-ea"/>
                <a:cs typeface="+mn-cs"/>
              </a:rPr>
              <a:t> Centimes Additionnels Communaux (transferts de l'Impôt sur les Sociétés et de l'IRCM) Le quatrième type de transfert statutaire, d'une part de la taxe ASM, n'était pas opérationnel en 2020 dans l'attente de la publication du décret d'application.</a:t>
            </a:r>
          </a:p>
          <a:p>
            <a:pPr defTabSz="914400">
              <a:lnSpc>
                <a:spcPct val="94000"/>
              </a:lnSpc>
              <a:spcBef>
                <a:spcPts val="1000"/>
              </a:spcBef>
              <a:spcAft>
                <a:spcPts val="200"/>
              </a:spcAft>
            </a:pPr>
            <a:r>
              <a:rPr lang="fr-FR" sz="1400" kern="1200" baseline="0" dirty="0">
                <a:solidFill>
                  <a:srgbClr val="132856"/>
                </a:solidFill>
                <a:latin typeface="+mj-lt"/>
                <a:ea typeface="+mn-ea"/>
                <a:cs typeface="+mn-cs"/>
              </a:rPr>
              <a:t>b) Les formules générales de partage des recettes sont fournies pour les trois types de transferts infranationaux. </a:t>
            </a:r>
            <a:r>
              <a:rPr lang="fr-FR" sz="1400" b="1" kern="1200" baseline="0" dirty="0">
                <a:solidFill>
                  <a:srgbClr val="FF0000"/>
                </a:solidFill>
                <a:latin typeface="+mj-lt"/>
                <a:ea typeface="+mn-ea"/>
                <a:cs typeface="+mn-cs"/>
              </a:rPr>
              <a:t>Pour la taxe ad valorem et la taxe à l'extraction (p.130), le rapport note que les montants transférés sont uniquement agrégés, et non par commune, et qu'il n'est pas possible de vérifier la valeur réelle des transferts car ils sont regroupés. avec des versements généraux aux communes dans la pratique</a:t>
            </a:r>
            <a:r>
              <a:rPr lang="fr-FR" sz="1400" kern="1200" baseline="0" dirty="0">
                <a:solidFill>
                  <a:srgbClr val="132856"/>
                </a:solidFill>
                <a:latin typeface="+mj-lt"/>
                <a:ea typeface="+mn-ea"/>
                <a:cs typeface="+mn-cs"/>
              </a:rPr>
              <a:t>. Pour les Centimes Additionnels Communaux, le rapport fournit la valeur des revenus agrégés à partager et les calculs de la part des fonds à transférer aux communes en général, </a:t>
            </a:r>
            <a:r>
              <a:rPr lang="fr-FR" sz="1400" b="1" kern="1200" baseline="0" dirty="0">
                <a:solidFill>
                  <a:srgbClr val="FF0000"/>
                </a:solidFill>
                <a:latin typeface="+mj-lt"/>
                <a:ea typeface="+mn-ea"/>
                <a:cs typeface="+mn-cs"/>
              </a:rPr>
              <a:t>et non par bénéficiaire</a:t>
            </a:r>
            <a:r>
              <a:rPr lang="fr-FR" sz="1400" kern="1200" baseline="0" dirty="0">
                <a:solidFill>
                  <a:srgbClr val="132856"/>
                </a:solidFill>
                <a:latin typeface="+mj-lt"/>
                <a:ea typeface="+mn-ea"/>
                <a:cs typeface="+mn-cs"/>
              </a:rPr>
              <a:t>. Le rapport note qu'il n'a pas été possible d'accéder à des données complètes sur les transferts effectifs de centimes additionnels, de sorte </a:t>
            </a:r>
            <a:r>
              <a:rPr lang="fr-FR" sz="1400" b="1" kern="1200" baseline="0" dirty="0">
                <a:solidFill>
                  <a:srgbClr val="FF0000"/>
                </a:solidFill>
                <a:latin typeface="+mj-lt"/>
                <a:ea typeface="+mn-ea"/>
                <a:cs typeface="+mn-cs"/>
              </a:rPr>
              <a:t>qu'il n'a pas pu évaluer les écarts par rapport à la formule de partage des recettes dans la pratique.</a:t>
            </a:r>
          </a:p>
          <a:p>
            <a:pPr defTabSz="914400">
              <a:lnSpc>
                <a:spcPct val="94000"/>
              </a:lnSpc>
              <a:spcBef>
                <a:spcPts val="1000"/>
              </a:spcBef>
              <a:spcAft>
                <a:spcPts val="200"/>
              </a:spcAft>
            </a:pPr>
            <a:r>
              <a:rPr lang="fr-FR" sz="1400" b="1" kern="1200" baseline="0" dirty="0">
                <a:solidFill>
                  <a:srgbClr val="FF0000"/>
                </a:solidFill>
                <a:latin typeface="+mj-lt"/>
                <a:ea typeface="+mn-ea"/>
                <a:cs typeface="+mn-cs"/>
              </a:rPr>
              <a:t>c) Aucune information supplémentaire sur les transferts infranationaux ad hoc n'est fournie dans le Rapport ITIE 2020.</a:t>
            </a:r>
            <a:endParaRPr lang="en-US" sz="1400" b="1" kern="1200" baseline="0" dirty="0">
              <a:solidFill>
                <a:srgbClr val="FF0000"/>
              </a:solidFill>
              <a:latin typeface="+mj-lt"/>
              <a:ea typeface="+mn-ea"/>
              <a:cs typeface="+mn-cs"/>
            </a:endParaRPr>
          </a:p>
        </p:txBody>
      </p:sp>
    </p:spTree>
    <p:extLst>
      <p:ext uri="{BB962C8B-B14F-4D97-AF65-F5344CB8AC3E}">
        <p14:creationId xmlns:p14="http://schemas.microsoft.com/office/powerpoint/2010/main" val="155341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834659E-F9CA-54A9-46AA-6030EE6DE4C6}"/>
              </a:ext>
            </a:extLst>
          </p:cNvPr>
          <p:cNvSpPr txBox="1">
            <a:spLocks/>
          </p:cNvSpPr>
          <p:nvPr/>
        </p:nvSpPr>
        <p:spPr>
          <a:xfrm>
            <a:off x="0" y="138523"/>
            <a:ext cx="7090301" cy="1427518"/>
          </a:xfrm>
          <a:prstGeom prst="rect">
            <a:avLst/>
          </a:prstGeom>
          <a:solidFill>
            <a:srgbClr val="FFFFFF"/>
          </a:solidFill>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Contributions infranationales</a:t>
            </a:r>
            <a:b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br>
            <a:r>
              <a:rPr kumimoji="0" lang="fr-FR" sz="4000" b="1" i="0" u="none" strike="noStrike" kern="1200" cap="none" spc="0" normalizeH="0" baseline="0" noProof="0" dirty="0">
                <a:ln>
                  <a:noFill/>
                </a:ln>
                <a:solidFill>
                  <a:srgbClr val="132856"/>
                </a:solidFill>
                <a:effectLst/>
                <a:uLnTx/>
                <a:uFillTx/>
                <a:latin typeface="Franklin Gothic Demi" panose="020B0603020102020204" pitchFamily="34" charset="0"/>
                <a:ea typeface="+mj-ea"/>
                <a:cs typeface="+mj-cs"/>
              </a:rPr>
              <a:t>(Exigences ITIE 4.6, 5.2 &amp; 6.1)</a:t>
            </a:r>
          </a:p>
        </p:txBody>
      </p:sp>
      <p:sp>
        <p:nvSpPr>
          <p:cNvPr id="3" name="Content Placeholder 2">
            <a:extLst>
              <a:ext uri="{FF2B5EF4-FFF2-40B4-BE49-F238E27FC236}">
                <a16:creationId xmlns:a16="http://schemas.microsoft.com/office/drawing/2014/main" id="{802A4516-421F-AEE7-3347-EBF418A00073}"/>
              </a:ext>
            </a:extLst>
          </p:cNvPr>
          <p:cNvSpPr>
            <a:spLocks noGrp="1"/>
          </p:cNvSpPr>
          <p:nvPr>
            <p:ph idx="1"/>
          </p:nvPr>
        </p:nvSpPr>
        <p:spPr>
          <a:xfrm>
            <a:off x="367862" y="1387366"/>
            <a:ext cx="6551065" cy="3752193"/>
          </a:xfrm>
        </p:spPr>
        <p:txBody>
          <a:bodyPr>
            <a:normAutofit/>
          </a:bodyPr>
          <a:lstStyle/>
          <a:p>
            <a:r>
              <a:rPr lang="fr-FR" dirty="0">
                <a:solidFill>
                  <a:srgbClr val="0070C0"/>
                </a:solidFill>
              </a:rPr>
              <a:t>#4.6</a:t>
            </a:r>
            <a:r>
              <a:rPr lang="fr-FR" dirty="0"/>
              <a:t> : Confirmation du manque de paiements infranationaux directs de la part d’entreprises extractives ?</a:t>
            </a:r>
          </a:p>
          <a:p>
            <a:r>
              <a:rPr lang="fr-FR" dirty="0">
                <a:solidFill>
                  <a:srgbClr val="0070C0"/>
                </a:solidFill>
              </a:rPr>
              <a:t>#5.2</a:t>
            </a:r>
            <a:r>
              <a:rPr lang="fr-FR" dirty="0"/>
              <a:t> : Raisons du manque de ventilation de données sur les transferts infranationaux par bénéficiaires ? Contraintes sur les estimations d’écart entre transferts théoriques et transferts dans la pratique ?</a:t>
            </a:r>
          </a:p>
          <a:p>
            <a:r>
              <a:rPr lang="fr-FR" dirty="0">
                <a:solidFill>
                  <a:srgbClr val="0070C0"/>
                </a:solidFill>
              </a:rPr>
              <a:t>#6.1</a:t>
            </a:r>
            <a:r>
              <a:rPr lang="fr-FR" dirty="0"/>
              <a:t> : Aucunes dépenses sociales obligatoires autre que pour COTCO ? Aucun paiements à l’Etat lié à l’environnement ? Autres contributions au fonds d’abandon autre que de APCC en 2020 ?</a:t>
            </a:r>
          </a:p>
        </p:txBody>
      </p:sp>
      <p:pic>
        <p:nvPicPr>
          <p:cNvPr id="4" name="Picture 3" descr="Table&#10;&#10;Description automatically generated">
            <a:extLst>
              <a:ext uri="{FF2B5EF4-FFF2-40B4-BE49-F238E27FC236}">
                <a16:creationId xmlns:a16="http://schemas.microsoft.com/office/drawing/2014/main" id="{D440DACC-9836-2204-266C-0B8125F870C2}"/>
              </a:ext>
            </a:extLst>
          </p:cNvPr>
          <p:cNvPicPr>
            <a:picLocks noChangeAspect="1"/>
          </p:cNvPicPr>
          <p:nvPr/>
        </p:nvPicPr>
        <p:blipFill>
          <a:blip r:embed="rId2"/>
          <a:stretch>
            <a:fillRect/>
          </a:stretch>
        </p:blipFill>
        <p:spPr>
          <a:xfrm>
            <a:off x="6988507" y="1687286"/>
            <a:ext cx="5203493" cy="2759539"/>
          </a:xfrm>
          <a:prstGeom prst="rect">
            <a:avLst/>
          </a:prstGeom>
        </p:spPr>
      </p:pic>
      <p:sp>
        <p:nvSpPr>
          <p:cNvPr id="5" name="TextBox 4">
            <a:extLst>
              <a:ext uri="{FF2B5EF4-FFF2-40B4-BE49-F238E27FC236}">
                <a16:creationId xmlns:a16="http://schemas.microsoft.com/office/drawing/2014/main" id="{1830CB68-62EC-E5CD-4800-9B583B269FD0}"/>
              </a:ext>
            </a:extLst>
          </p:cNvPr>
          <p:cNvSpPr txBox="1"/>
          <p:nvPr/>
        </p:nvSpPr>
        <p:spPr>
          <a:xfrm>
            <a:off x="8067555" y="4446825"/>
            <a:ext cx="3363044" cy="30777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Annexe 8, Rapport ITIE Cameroun 2020</a:t>
            </a:r>
          </a:p>
        </p:txBody>
      </p:sp>
      <p:pic>
        <p:nvPicPr>
          <p:cNvPr id="8" name="Picture 7">
            <a:extLst>
              <a:ext uri="{FF2B5EF4-FFF2-40B4-BE49-F238E27FC236}">
                <a16:creationId xmlns:a16="http://schemas.microsoft.com/office/drawing/2014/main" id="{EF29BD82-C8CC-F384-CAA7-E3827C4658FF}"/>
              </a:ext>
            </a:extLst>
          </p:cNvPr>
          <p:cNvPicPr>
            <a:picLocks noChangeAspect="1"/>
          </p:cNvPicPr>
          <p:nvPr/>
        </p:nvPicPr>
        <p:blipFill>
          <a:blip r:embed="rId3"/>
          <a:stretch>
            <a:fillRect/>
          </a:stretch>
        </p:blipFill>
        <p:spPr>
          <a:xfrm>
            <a:off x="0" y="5052734"/>
            <a:ext cx="12192000" cy="1463040"/>
          </a:xfrm>
          <a:prstGeom prst="rect">
            <a:avLst/>
          </a:prstGeom>
        </p:spPr>
      </p:pic>
      <p:sp>
        <p:nvSpPr>
          <p:cNvPr id="10" name="TextBox 9">
            <a:extLst>
              <a:ext uri="{FF2B5EF4-FFF2-40B4-BE49-F238E27FC236}">
                <a16:creationId xmlns:a16="http://schemas.microsoft.com/office/drawing/2014/main" id="{542EC31C-7E47-C1FE-EFA6-4182CB7A3224}"/>
              </a:ext>
            </a:extLst>
          </p:cNvPr>
          <p:cNvSpPr txBox="1"/>
          <p:nvPr/>
        </p:nvSpPr>
        <p:spPr>
          <a:xfrm>
            <a:off x="6386033" y="6544388"/>
            <a:ext cx="3363044" cy="307777"/>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100"/>
                </a:solidFill>
                <a:effectLst/>
                <a:uLnTx/>
                <a:uFillTx/>
                <a:latin typeface="Franklin Gothic Book" panose="020B0503020102020204"/>
                <a:ea typeface="+mn-ea"/>
                <a:cs typeface="+mn-cs"/>
              </a:rPr>
              <a:t>Annexe 7, Rapport ITIE Cameroun 2020</a:t>
            </a:r>
          </a:p>
        </p:txBody>
      </p:sp>
    </p:spTree>
    <p:extLst>
      <p:ext uri="{BB962C8B-B14F-4D97-AF65-F5344CB8AC3E}">
        <p14:creationId xmlns:p14="http://schemas.microsoft.com/office/powerpoint/2010/main" val="895240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28EEED3-BEF0-4305-707F-C991E26ACD65}"/>
              </a:ext>
            </a:extLst>
          </p:cNvPr>
          <p:cNvPicPr>
            <a:picLocks noChangeAspect="1"/>
          </p:cNvPicPr>
          <p:nvPr/>
        </p:nvPicPr>
        <p:blipFill>
          <a:blip r:embed="rId2"/>
          <a:stretch>
            <a:fillRect/>
          </a:stretch>
        </p:blipFill>
        <p:spPr>
          <a:xfrm>
            <a:off x="0" y="2382210"/>
            <a:ext cx="6096000" cy="1481604"/>
          </a:xfrm>
          <a:prstGeom prst="rect">
            <a:avLst/>
          </a:prstGeom>
        </p:spPr>
      </p:pic>
      <p:pic>
        <p:nvPicPr>
          <p:cNvPr id="7" name="Picture 6" descr="Text&#10;&#10;Description automatically generated">
            <a:extLst>
              <a:ext uri="{FF2B5EF4-FFF2-40B4-BE49-F238E27FC236}">
                <a16:creationId xmlns:a16="http://schemas.microsoft.com/office/drawing/2014/main" id="{6E5DC56B-4979-813E-31E9-17C5B3E458C6}"/>
              </a:ext>
            </a:extLst>
          </p:cNvPr>
          <p:cNvPicPr>
            <a:picLocks noChangeAspect="1"/>
          </p:cNvPicPr>
          <p:nvPr/>
        </p:nvPicPr>
        <p:blipFill>
          <a:blip r:embed="rId3"/>
          <a:stretch>
            <a:fillRect/>
          </a:stretch>
        </p:blipFill>
        <p:spPr>
          <a:xfrm>
            <a:off x="0" y="3831984"/>
            <a:ext cx="6096000" cy="767578"/>
          </a:xfrm>
          <a:prstGeom prst="rect">
            <a:avLst/>
          </a:prstGeom>
        </p:spPr>
      </p:pic>
      <p:pic>
        <p:nvPicPr>
          <p:cNvPr id="9" name="Picture 8" descr="Table&#10;&#10;Description automatically generated">
            <a:extLst>
              <a:ext uri="{FF2B5EF4-FFF2-40B4-BE49-F238E27FC236}">
                <a16:creationId xmlns:a16="http://schemas.microsoft.com/office/drawing/2014/main" id="{277625D7-7BB4-CE13-83E6-F659148B8E74}"/>
              </a:ext>
            </a:extLst>
          </p:cNvPr>
          <p:cNvPicPr>
            <a:picLocks noChangeAspect="1"/>
          </p:cNvPicPr>
          <p:nvPr/>
        </p:nvPicPr>
        <p:blipFill>
          <a:blip r:embed="rId4"/>
          <a:stretch>
            <a:fillRect/>
          </a:stretch>
        </p:blipFill>
        <p:spPr>
          <a:xfrm>
            <a:off x="0" y="320459"/>
            <a:ext cx="6096000" cy="2061751"/>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C368F6D3-7E7F-CD1D-169F-3ABBC72260DB}"/>
              </a:ext>
            </a:extLst>
          </p:cNvPr>
          <p:cNvPicPr>
            <a:picLocks noChangeAspect="1"/>
          </p:cNvPicPr>
          <p:nvPr/>
        </p:nvPicPr>
        <p:blipFill>
          <a:blip r:embed="rId5"/>
          <a:stretch>
            <a:fillRect/>
          </a:stretch>
        </p:blipFill>
        <p:spPr>
          <a:xfrm>
            <a:off x="6007261" y="931581"/>
            <a:ext cx="6096000" cy="5926419"/>
          </a:xfrm>
          <a:prstGeom prst="rect">
            <a:avLst/>
          </a:prstGeom>
        </p:spPr>
      </p:pic>
      <p:sp>
        <p:nvSpPr>
          <p:cNvPr id="12" name="TextBox 11">
            <a:extLst>
              <a:ext uri="{FF2B5EF4-FFF2-40B4-BE49-F238E27FC236}">
                <a16:creationId xmlns:a16="http://schemas.microsoft.com/office/drawing/2014/main" id="{8977EC54-1884-DCD1-69D7-506B61502816}"/>
              </a:ext>
            </a:extLst>
          </p:cNvPr>
          <p:cNvSpPr txBox="1"/>
          <p:nvPr/>
        </p:nvSpPr>
        <p:spPr>
          <a:xfrm>
            <a:off x="6551271" y="300942"/>
            <a:ext cx="47224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Franklin Gothic Book" panose="020B0503020102020204"/>
                <a:ea typeface="+mn-ea"/>
                <a:cs typeface="+mn-cs"/>
                <a:hlinkClick r:id="rId6">
                  <a:extLst>
                    <a:ext uri="{A12FA001-AC4F-418D-AE19-62706E023703}">
                      <ahyp:hlinkClr xmlns:ahyp="http://schemas.microsoft.com/office/drawing/2018/hyperlinkcolor" val="tx"/>
                    </a:ext>
                  </a:extLst>
                </a:hlinkClick>
              </a:rPr>
              <a:t>Rapport ITIE Cameroun 2020</a:t>
            </a:r>
            <a:r>
              <a:rPr kumimoji="0" lang="fr-FR" sz="1800" b="0" i="0" u="none" strike="noStrike" kern="1200" cap="none" spc="0" normalizeH="0" baseline="0" noProof="0" dirty="0">
                <a:ln>
                  <a:noFill/>
                </a:ln>
                <a:solidFill>
                  <a:srgbClr val="000100"/>
                </a:solidFill>
                <a:effectLst/>
                <a:uLnTx/>
                <a:uFillTx/>
                <a:latin typeface="Franklin Gothic Book" panose="020B0503020102020204"/>
                <a:ea typeface="+mn-ea"/>
                <a:cs typeface="+mn-cs"/>
              </a:rPr>
              <a:t>, pp.130-131)</a:t>
            </a:r>
          </a:p>
        </p:txBody>
      </p:sp>
    </p:spTree>
    <p:extLst>
      <p:ext uri="{BB962C8B-B14F-4D97-AF65-F5344CB8AC3E}">
        <p14:creationId xmlns:p14="http://schemas.microsoft.com/office/powerpoint/2010/main" val="366112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DE8D44-4BD9-7629-C43F-699D3633E582}"/>
              </a:ext>
            </a:extLst>
          </p:cNvPr>
          <p:cNvSpPr>
            <a:spLocks noGrp="1"/>
          </p:cNvSpPr>
          <p:nvPr>
            <p:ph type="body" sz="quarter" idx="13"/>
          </p:nvPr>
        </p:nvSpPr>
        <p:spPr>
          <a:xfrm>
            <a:off x="642812" y="1194998"/>
            <a:ext cx="9564878" cy="744996"/>
          </a:xfrm>
        </p:spPr>
        <p:txBody>
          <a:bodyPr>
            <a:normAutofit/>
          </a:bodyPr>
          <a:lstStyle/>
          <a:p>
            <a:r>
              <a:rPr lang="fr-FR" dirty="0"/>
              <a:t>Transparence</a:t>
            </a:r>
          </a:p>
        </p:txBody>
      </p:sp>
      <p:graphicFrame>
        <p:nvGraphicFramePr>
          <p:cNvPr id="3" name="Table 2">
            <a:extLst>
              <a:ext uri="{FF2B5EF4-FFF2-40B4-BE49-F238E27FC236}">
                <a16:creationId xmlns:a16="http://schemas.microsoft.com/office/drawing/2014/main" id="{57DC0488-78B1-705A-864E-8D13B6997653}"/>
              </a:ext>
            </a:extLst>
          </p:cNvPr>
          <p:cNvGraphicFramePr>
            <a:graphicFrameLocks noGrp="1"/>
          </p:cNvGraphicFramePr>
          <p:nvPr>
            <p:extLst>
              <p:ext uri="{D42A27DB-BD31-4B8C-83A1-F6EECF244321}">
                <p14:modId xmlns:p14="http://schemas.microsoft.com/office/powerpoint/2010/main" val="3996877931"/>
              </p:ext>
            </p:extLst>
          </p:nvPr>
        </p:nvGraphicFramePr>
        <p:xfrm>
          <a:off x="841248" y="1789359"/>
          <a:ext cx="10951160" cy="4423275"/>
        </p:xfrm>
        <a:graphic>
          <a:graphicData uri="http://schemas.openxmlformats.org/drawingml/2006/table">
            <a:tbl>
              <a:tblPr/>
              <a:tblGrid>
                <a:gridCol w="3228296">
                  <a:extLst>
                    <a:ext uri="{9D8B030D-6E8A-4147-A177-3AD203B41FA5}">
                      <a16:colId xmlns:a16="http://schemas.microsoft.com/office/drawing/2014/main" val="868603377"/>
                    </a:ext>
                  </a:extLst>
                </a:gridCol>
                <a:gridCol w="7722864">
                  <a:extLst>
                    <a:ext uri="{9D8B030D-6E8A-4147-A177-3AD203B41FA5}">
                      <a16:colId xmlns:a16="http://schemas.microsoft.com/office/drawing/2014/main" val="202960646"/>
                    </a:ext>
                  </a:extLst>
                </a:gridCol>
              </a:tblGrid>
              <a:tr h="245294">
                <a:tc>
                  <a:txBody>
                    <a:bodyPr/>
                    <a:lstStyle/>
                    <a:p>
                      <a:pPr algn="l" fontAlgn="ctr"/>
                      <a:r>
                        <a:rPr lang="fr-FR" sz="1800" b="1" i="0" u="none" strike="noStrike" dirty="0">
                          <a:solidFill>
                            <a:srgbClr val="FF0000"/>
                          </a:solidFill>
                          <a:effectLst/>
                          <a:latin typeface="Franklin Gothic Book" panose="020B0503020102020204" pitchFamily="34" charset="0"/>
                        </a:rPr>
                        <a:t>Exigences</a:t>
                      </a:r>
                    </a:p>
                  </a:txBody>
                  <a:tcPr marL="1963" marR="1963" marT="1963" marB="9422" anchor="ctr">
                    <a:lnL>
                      <a:noFill/>
                    </a:lnL>
                    <a:lnR>
                      <a:noFill/>
                    </a:lnR>
                    <a:lnT>
                      <a:noFill/>
                    </a:lnT>
                    <a:lnB w="12700" cap="flat" cmpd="sng" algn="ctr">
                      <a:solidFill>
                        <a:schemeClr val="tx1"/>
                      </a:solidFill>
                      <a:prstDash val="solid"/>
                      <a:round/>
                      <a:headEnd type="none" w="med" len="med"/>
                      <a:tailEnd type="none" w="med" len="med"/>
                    </a:lnB>
                    <a:solidFill>
                      <a:srgbClr val="DDEBF7"/>
                    </a:solidFill>
                  </a:tcPr>
                </a:tc>
                <a:tc>
                  <a:txBody>
                    <a:bodyPr/>
                    <a:lstStyle/>
                    <a:p>
                      <a:pPr algn="ctr" fontAlgn="ctr"/>
                      <a:r>
                        <a:rPr lang="fr-FR" sz="1800" b="1" i="0" u="none" strike="noStrike" dirty="0">
                          <a:solidFill>
                            <a:srgbClr val="FF0000"/>
                          </a:solidFill>
                          <a:effectLst/>
                          <a:latin typeface="Franklin Gothic Book" panose="020B0503020102020204" pitchFamily="34" charset="0"/>
                        </a:rPr>
                        <a:t>Mesures correctives</a:t>
                      </a:r>
                    </a:p>
                  </a:txBody>
                  <a:tcPr marL="1963" marR="1963" marT="1963" marB="9422"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0671204"/>
                  </a:ext>
                </a:extLst>
              </a:tr>
              <a:tr h="2364963">
                <a:tc>
                  <a:txBody>
                    <a:bodyPr/>
                    <a:lstStyle/>
                    <a:p>
                      <a:pPr algn="l" fontAlgn="ctr"/>
                      <a:r>
                        <a:rPr lang="fr-FR" sz="1600" b="0" i="0" u="none" strike="noStrike" dirty="0">
                          <a:solidFill>
                            <a:srgbClr val="000000"/>
                          </a:solidFill>
                          <a:effectLst/>
                          <a:latin typeface="Franklin Gothic Book" panose="020B0503020102020204" pitchFamily="34" charset="0"/>
                        </a:rPr>
                        <a:t>Propriété effective (Exigence 2.5)</a:t>
                      </a:r>
                    </a:p>
                  </a:txBody>
                  <a:tcPr marL="1963" marR="1963" marT="1963" marB="9422"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fr-FR" sz="1000" b="0" i="0" u="none" strike="noStrike" dirty="0">
                          <a:solidFill>
                            <a:srgbClr val="000000"/>
                          </a:solidFill>
                          <a:effectLst/>
                          <a:latin typeface="Franklin Gothic Book" panose="020B0503020102020204" pitchFamily="34" charset="0"/>
                        </a:rPr>
                        <a:t>Conformément à l’Exigence 2.5 et au cadre d’évaluation des progrès approuvé par le Conseil d’administration, le Cameroun est tenu de divulguer, d’ici au 31 décembre 2021, les bénéficiaires effectifs de toutes les entreprises qui détiennent une licence extractive ou en soumettent une demande. Pour y parvenir, les mesures suivantes sont recommandées :</a:t>
                      </a:r>
                      <a:br>
                        <a:rPr lang="fr-FR" sz="1000" b="0" i="0" u="none" strike="noStrike" dirty="0">
                          <a:solidFill>
                            <a:srgbClr val="000000"/>
                          </a:solidFill>
                          <a:effectLst/>
                          <a:latin typeface="Franklin Gothic Book" panose="020B0503020102020204" pitchFamily="34" charset="0"/>
                        </a:rPr>
                      </a:br>
                      <a:r>
                        <a:rPr lang="fr-FR" sz="1000" b="0" i="0" u="none" strike="noStrike" dirty="0">
                          <a:solidFill>
                            <a:srgbClr val="000000"/>
                          </a:solidFill>
                          <a:effectLst/>
                          <a:latin typeface="Franklin Gothic Book" panose="020B0503020102020204" pitchFamily="34" charset="0"/>
                        </a:rPr>
                        <a:t>Il est attendu du Cameroun qu’il demande à toutes les entreprises détenant des licences pétrolières, gazières et minières de divulguer les informations sur leur propriété effective et de fournir des garanties adéquates relativement à la fiabilité des données soumises. Le gouvernement est encouragé à établir un registre public des bénéficiaires effectifs.</a:t>
                      </a:r>
                      <a:br>
                        <a:rPr lang="fr-FR" sz="1000" b="0" i="0" u="none" strike="noStrike" dirty="0">
                          <a:solidFill>
                            <a:srgbClr val="000000"/>
                          </a:solidFill>
                          <a:effectLst/>
                          <a:latin typeface="Franklin Gothic Book" panose="020B0503020102020204" pitchFamily="34" charset="0"/>
                        </a:rPr>
                      </a:br>
                      <a:r>
                        <a:rPr lang="fr-FR" sz="1000" b="0" i="0" u="none" strike="noStrike" dirty="0">
                          <a:solidFill>
                            <a:srgbClr val="000000"/>
                          </a:solidFill>
                          <a:effectLst/>
                          <a:latin typeface="Franklin Gothic Book" panose="020B0503020102020204" pitchFamily="34" charset="0"/>
                        </a:rPr>
                        <a:t>Le Cameroun est invité à demander à tous les participants à des licences pétrolières, gazières et minières de divulguer l’identité de leurs bénéficiaires effectifs à l’étape de la demande. Le Groupe multipartite devra évaluer l’exhaustivité et la fiabilité de ces informations.</a:t>
                      </a:r>
                      <a:br>
                        <a:rPr lang="fr-FR" sz="1000" b="0" i="0" u="none" strike="noStrike" dirty="0">
                          <a:solidFill>
                            <a:srgbClr val="000000"/>
                          </a:solidFill>
                          <a:effectLst/>
                          <a:latin typeface="Franklin Gothic Book" panose="020B0503020102020204" pitchFamily="34" charset="0"/>
                        </a:rPr>
                      </a:br>
                      <a:r>
                        <a:rPr lang="fr-FR" sz="1000" b="0" i="0" u="none" strike="noStrike" dirty="0">
                          <a:solidFill>
                            <a:srgbClr val="000000"/>
                          </a:solidFill>
                          <a:effectLst/>
                          <a:latin typeface="Franklin Gothic Book" panose="020B0503020102020204" pitchFamily="34" charset="0"/>
                        </a:rPr>
                        <a:t>Le Cameroun est encouragé à convenir de priorités pour les divulgations sur la propriété effective et à planifier les efforts à déployer dans ce cadre en vue d’obtenir ces données. Par exemple, le Cameroun pourrait privilégier les divulgations soumises par certains types d’entreprises, celles détenant un type donné de licence ou produisant une matière première spécifique, compte tenu des risques associés à la corruption, à l’évasion fiscale ou au contournement des dispositions en matière de participation locale. Ces priorités devront orienter les efforts de sensibilisation auprès des entreprises et leur fournir des indications.</a:t>
                      </a:r>
                      <a:br>
                        <a:rPr lang="fr-FR" sz="1000" b="0" i="0" u="none" strike="noStrike" dirty="0">
                          <a:solidFill>
                            <a:srgbClr val="000000"/>
                          </a:solidFill>
                          <a:effectLst/>
                          <a:latin typeface="Franklin Gothic Book" panose="020B0503020102020204" pitchFamily="34" charset="0"/>
                        </a:rPr>
                      </a:br>
                      <a:r>
                        <a:rPr lang="fr-FR" sz="1000" b="0" i="0" u="none" strike="noStrike" dirty="0">
                          <a:solidFill>
                            <a:srgbClr val="000000"/>
                          </a:solidFill>
                          <a:effectLst/>
                          <a:latin typeface="Franklin Gothic Book" panose="020B0503020102020204" pitchFamily="34" charset="0"/>
                        </a:rPr>
                        <a:t>Il est recommandé que le Cameroun envisage d’utiliser le modèle de formulaire de déclaration ITIE sur la propriété effective pour s’assurer que les divulgations sont publiées dans un format de données ouvertes, comparables et simples à analyser.</a:t>
                      </a:r>
                      <a:br>
                        <a:rPr lang="fr-FR" sz="1000" b="0" i="0" u="none" strike="noStrike" dirty="0">
                          <a:solidFill>
                            <a:srgbClr val="000000"/>
                          </a:solidFill>
                          <a:effectLst/>
                          <a:latin typeface="Franklin Gothic Book" panose="020B0503020102020204" pitchFamily="34" charset="0"/>
                        </a:rPr>
                      </a:br>
                      <a:r>
                        <a:rPr lang="fr-FR" sz="1000" b="0" i="0" u="none" strike="noStrike" dirty="0">
                          <a:solidFill>
                            <a:srgbClr val="000000"/>
                          </a:solidFill>
                          <a:effectLst/>
                          <a:latin typeface="Franklin Gothic Book" panose="020B0503020102020204" pitchFamily="34" charset="0"/>
                        </a:rPr>
                        <a:t>Le Cameroun pourrait envisager d’étendre les divulgations sur la propriété effective à d’autres segments de la chaîne de valeur extractive en amont, par exemple en collectant et en divulguant les informations sur la propriété effective de prestataires de services hors du secteur extractif, afin d’effectuer le suivi du respect des dispositions liées au contenu local et de gérer les risques de corruption et d’évasion fiscale.</a:t>
                      </a:r>
                    </a:p>
                  </a:txBody>
                  <a:tcPr marL="1963" marR="1963" marT="1963" marB="9422"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6417117"/>
                  </a:ext>
                </a:extLst>
              </a:tr>
              <a:tr h="1187369">
                <a:tc>
                  <a:txBody>
                    <a:bodyPr/>
                    <a:lstStyle/>
                    <a:p>
                      <a:pPr algn="l" fontAlgn="ctr"/>
                      <a:r>
                        <a:rPr lang="fr-FR" sz="1600" b="0" i="0" u="none" strike="noStrike" dirty="0">
                          <a:solidFill>
                            <a:srgbClr val="000000"/>
                          </a:solidFill>
                          <a:effectLst/>
                          <a:latin typeface="Franklin Gothic Book" panose="020B0503020102020204" pitchFamily="34" charset="0"/>
                        </a:rPr>
                        <a:t>La participation de l’État (Exigence 2.6)</a:t>
                      </a:r>
                    </a:p>
                  </a:txBody>
                  <a:tcPr marL="1963" marR="1963" marT="1963" marB="9422"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l" fontAlgn="ctr"/>
                      <a:r>
                        <a:rPr lang="fr-FR" sz="1000" b="0" i="0" u="none" strike="noStrike" dirty="0">
                          <a:solidFill>
                            <a:srgbClr val="000000"/>
                          </a:solidFill>
                          <a:effectLst/>
                          <a:latin typeface="Franklin Gothic Book" panose="020B0503020102020204" pitchFamily="34" charset="0"/>
                        </a:rPr>
                        <a:t>Conformément à l’Exigence 2.6.a.ii, le Cameroun devra s’assurer que les conditions de participation de l’État et de la SNH dans des entreprises et projets des secteurs pétrolier et gazier sont accessibles au public, y compris leur niveau de responsabilité en matière de couverture des dépenses à différentes étapes du cycle de projet. Lorsque le gouvernement ou la SNH a accordé des prêts ou des garanties à des entreprises minières, pétrolières et gazières opérant dans le pays, les détails de ces opérations doivent être divulgués, y compris la durée et les conditions du prêt (en particulier le taux d’intérêt et le calendrier de remboursement). Le Groupe multipartite pourra envisager de comparer les conditions de ces prêts à celles de prêts aux conditions du marché. En conformité avec l’Exigence 2.6.b, le Cameroun est tenu de publier la version complète des états financiers audités de la SNH ou d’expliquer les obstacles à ces divulgations. Le Cameroun est invité à examiner la mesure dans laquelle la réalisation de progrès relativement à cette mesure corrective soutiendrait la mise en œuvre globale de l’Article 8 du Code sur la transparence de juillet 2018 concernant la transparence des participations de l’État.</a:t>
                      </a:r>
                    </a:p>
                  </a:txBody>
                  <a:tcPr marL="1963" marR="1963" marT="1963" marB="9422"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188792669"/>
                  </a:ext>
                </a:extLst>
              </a:tr>
            </a:tbl>
          </a:graphicData>
        </a:graphic>
      </p:graphicFrame>
    </p:spTree>
    <p:extLst>
      <p:ext uri="{BB962C8B-B14F-4D97-AF65-F5344CB8AC3E}">
        <p14:creationId xmlns:p14="http://schemas.microsoft.com/office/powerpoint/2010/main" val="2505860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552D13-55A7-116D-73B2-EEA09D2853E2}"/>
              </a:ext>
            </a:extLst>
          </p:cNvPr>
          <p:cNvSpPr>
            <a:spLocks noGrp="1"/>
          </p:cNvSpPr>
          <p:nvPr>
            <p:ph type="body" sz="quarter" idx="13"/>
          </p:nvPr>
        </p:nvSpPr>
        <p:spPr>
          <a:xfrm>
            <a:off x="271337" y="439476"/>
            <a:ext cx="4711991" cy="1454219"/>
          </a:xfrm>
        </p:spPr>
        <p:txBody>
          <a:bodyPr>
            <a:normAutofit/>
          </a:bodyPr>
          <a:lstStyle/>
          <a:p>
            <a:r>
              <a:rPr lang="fr-FR"/>
              <a:t>Transfers infranationaux</a:t>
            </a:r>
          </a:p>
        </p:txBody>
      </p:sp>
      <p:sp>
        <p:nvSpPr>
          <p:cNvPr id="3" name="Content Placeholder 2">
            <a:extLst>
              <a:ext uri="{FF2B5EF4-FFF2-40B4-BE49-F238E27FC236}">
                <a16:creationId xmlns:a16="http://schemas.microsoft.com/office/drawing/2014/main" id="{F1DB5A15-5956-F506-DA15-40BA6EA002D4}"/>
              </a:ext>
            </a:extLst>
          </p:cNvPr>
          <p:cNvSpPr>
            <a:spLocks noGrp="1"/>
          </p:cNvSpPr>
          <p:nvPr>
            <p:ph sz="quarter" idx="14"/>
          </p:nvPr>
        </p:nvSpPr>
        <p:spPr>
          <a:xfrm>
            <a:off x="271337" y="1791191"/>
            <a:ext cx="3721516" cy="4238133"/>
          </a:xfrm>
        </p:spPr>
        <p:txBody>
          <a:bodyPr/>
          <a:lstStyle/>
          <a:p>
            <a:r>
              <a:rPr lang="fr-FR" dirty="0"/>
              <a:t>Transferts infranationaux en pétrodollars en </a:t>
            </a:r>
            <a:r>
              <a:rPr lang="fr-FR" b="1" dirty="0">
                <a:solidFill>
                  <a:srgbClr val="0090BF"/>
                </a:solidFill>
              </a:rPr>
              <a:t>Irak</a:t>
            </a:r>
            <a:r>
              <a:rPr lang="fr-FR" dirty="0"/>
              <a:t>.</a:t>
            </a:r>
          </a:p>
          <a:p>
            <a:r>
              <a:rPr lang="fr-FR" dirty="0"/>
              <a:t>Pertinent pour l'Exigence ITIE 5.2 sur les transferts infranationaux, l'Exigence ITIE 5.3 sur la gestion des revenus et des dépenses et l'Exigence ITIE 6.3 sur la contribution des industries extractives à l'économie.</a:t>
            </a:r>
          </a:p>
        </p:txBody>
      </p:sp>
      <p:pic>
        <p:nvPicPr>
          <p:cNvPr id="5" name="Picture 4" descr="Graphical user interface, application&#10;&#10;Description automatically generated">
            <a:extLst>
              <a:ext uri="{FF2B5EF4-FFF2-40B4-BE49-F238E27FC236}">
                <a16:creationId xmlns:a16="http://schemas.microsoft.com/office/drawing/2014/main" id="{4F5B4258-A841-6AB4-0B0C-83C095D1965C}"/>
              </a:ext>
            </a:extLst>
          </p:cNvPr>
          <p:cNvPicPr>
            <a:picLocks noChangeAspect="1"/>
          </p:cNvPicPr>
          <p:nvPr/>
        </p:nvPicPr>
        <p:blipFill>
          <a:blip r:embed="rId2"/>
          <a:stretch>
            <a:fillRect/>
          </a:stretch>
        </p:blipFill>
        <p:spPr>
          <a:xfrm>
            <a:off x="3992853" y="713174"/>
            <a:ext cx="8199147" cy="4616064"/>
          </a:xfrm>
          <a:prstGeom prst="rect">
            <a:avLst/>
          </a:prstGeom>
        </p:spPr>
      </p:pic>
      <p:sp>
        <p:nvSpPr>
          <p:cNvPr id="6" name="Content Placeholder 2">
            <a:extLst>
              <a:ext uri="{FF2B5EF4-FFF2-40B4-BE49-F238E27FC236}">
                <a16:creationId xmlns:a16="http://schemas.microsoft.com/office/drawing/2014/main" id="{B285238A-2D69-C36C-6029-168CBA80DA9B}"/>
              </a:ext>
            </a:extLst>
          </p:cNvPr>
          <p:cNvSpPr txBox="1">
            <a:spLocks/>
          </p:cNvSpPr>
          <p:nvPr/>
        </p:nvSpPr>
        <p:spPr>
          <a:xfrm>
            <a:off x="2228850" y="5403780"/>
            <a:ext cx="9963150" cy="1454219"/>
          </a:xfrm>
          <a:prstGeom prst="rect">
            <a:avLst/>
          </a:prstGeom>
        </p:spPr>
        <p:txBody>
          <a:bodyPr vert="horz" lIns="91440" tIns="45720" rIns="91440" bIns="45720" rtlCol="0">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marR="0" lvl="0" indent="0" algn="l"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fr-FR" sz="1800" b="0" i="1" u="sng"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Source</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Secrétariat international de l’ITIE, sur la base des </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hlinkClick r:id="rId3"/>
              </a:rPr>
              <a:t>Rapports ITIE</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2016-2020 de l’Irak, accessibles via </a:t>
            </a:r>
            <a:r>
              <a:rPr kumimoji="0" lang="fr-FR" sz="1800" b="0" i="0" u="sng" strike="noStrike" kern="1200" cap="none" spc="0" normalizeH="0" baseline="0" noProof="0" dirty="0">
                <a:ln>
                  <a:noFill/>
                </a:ln>
                <a:solidFill>
                  <a:srgbClr val="0000FF"/>
                </a:solidFill>
                <a:effectLst/>
                <a:uLnTx/>
                <a:uFillTx/>
                <a:latin typeface="Franklin Gothic Book" panose="020B0503020102020204" pitchFamily="34" charset="0"/>
                <a:ea typeface="Cambria" panose="02040503050406030204" pitchFamily="18" charset="0"/>
                <a:cs typeface="Arial" panose="020B0604020202020204" pitchFamily="34" charset="0"/>
                <a:hlinkClick r:id="rId4"/>
              </a:rPr>
              <a:t>PowerBI</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a:t>
            </a:r>
            <a:b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br>
            <a:r>
              <a:rPr kumimoji="0" lang="fr-FR" sz="1800" b="0" i="1" u="sng"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Description</a:t>
            </a:r>
            <a:r>
              <a:rPr kumimoji="0" lang="fr-FR" sz="1800" b="0" i="0" u="none" strike="noStrike" kern="1200" cap="none" spc="0" normalizeH="0" baseline="0" noProof="0" dirty="0">
                <a:ln>
                  <a:noFill/>
                </a:ln>
                <a:solidFill>
                  <a:srgbClr val="132856"/>
                </a:solidFill>
                <a:effectLst/>
                <a:uLnTx/>
                <a:uFillTx/>
                <a:latin typeface="Franklin Gothic Book" panose="020B0503020102020204" pitchFamily="34" charset="0"/>
                <a:ea typeface="Cambria" panose="02040503050406030204" pitchFamily="18" charset="0"/>
                <a:cs typeface="Arial" panose="020B0604020202020204" pitchFamily="34" charset="0"/>
              </a:rPr>
              <a:t>: Analyse des transferts infranationaux attendus et réels des revenus pétroliers (« pétrodollars ») en Irak sur la période 2016-2020, en utilisant des calculs des transferts infranationaux selon la formule de partage des revenus et des données sur les transferts infranationaux réels, par gouvernorat bénéficiaire.</a:t>
            </a:r>
            <a:endParaRPr kumimoji="0" lang="fr-FR" sz="2000" b="0" i="0" u="none" strike="noStrike" kern="1200" cap="none" spc="0" normalizeH="0" baseline="0" noProof="0" dirty="0">
              <a:ln>
                <a:noFill/>
              </a:ln>
              <a:solidFill>
                <a:srgbClr val="132856"/>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349422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39A572D-FB57-2B48-8755-094582EC3BE7}"/>
              </a:ext>
            </a:extLst>
          </p:cNvPr>
          <p:cNvSpPr/>
          <p:nvPr/>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xt Placeholder 1">
            <a:extLst>
              <a:ext uri="{FF2B5EF4-FFF2-40B4-BE49-F238E27FC236}">
                <a16:creationId xmlns:a16="http://schemas.microsoft.com/office/drawing/2014/main" id="{9574274A-5FC6-E043-AE53-5929E41D604D}"/>
              </a:ext>
            </a:extLst>
          </p:cNvPr>
          <p:cNvSpPr>
            <a:spLocks noGrp="1"/>
          </p:cNvSpPr>
          <p:nvPr>
            <p:ph type="body" sz="quarter" idx="15"/>
          </p:nvPr>
        </p:nvSpPr>
        <p:spPr/>
        <p:txBody>
          <a:bodyPr>
            <a:normAutofit fontScale="47500" lnSpcReduction="20000"/>
          </a:bodyPr>
          <a:lstStyle/>
          <a:p>
            <a:pPr lvl="0"/>
            <a:r>
              <a:rPr lang="fr-FR" sz="6000" dirty="0"/>
              <a:t>Identification des axes nécessitant une attention particulière</a:t>
            </a:r>
          </a:p>
        </p:txBody>
      </p:sp>
      <p:pic>
        <p:nvPicPr>
          <p:cNvPr id="5" name="Picture 7">
            <a:extLst>
              <a:ext uri="{FF2B5EF4-FFF2-40B4-BE49-F238E27FC236}">
                <a16:creationId xmlns:a16="http://schemas.microsoft.com/office/drawing/2014/main" id="{3185615D-E01B-364F-968C-C5B3920D082A}"/>
              </a:ext>
            </a:extLst>
          </p:cNvPr>
          <p:cNvPicPr>
            <a:picLocks noChangeAspect="1"/>
          </p:cNvPicPr>
          <p:nvPr/>
        </p:nvPicPr>
        <p:blipFill>
          <a:blip r:embed="rId2"/>
          <a:stretch>
            <a:fillRect/>
          </a:stretch>
        </p:blipFill>
        <p:spPr>
          <a:xfrm>
            <a:off x="643435" y="5825339"/>
            <a:ext cx="1495765" cy="673730"/>
          </a:xfrm>
          <a:prstGeom prst="rect">
            <a:avLst/>
          </a:prstGeom>
        </p:spPr>
      </p:pic>
      <p:sp>
        <p:nvSpPr>
          <p:cNvPr id="6" name="Rectangle 10">
            <a:extLst>
              <a:ext uri="{FF2B5EF4-FFF2-40B4-BE49-F238E27FC236}">
                <a16:creationId xmlns:a16="http://schemas.microsoft.com/office/drawing/2014/main" id="{92340C30-A2B1-8E4F-A30C-C0341EF84745}"/>
              </a:ext>
            </a:extLst>
          </p:cNvPr>
          <p:cNvSpPr/>
          <p:nvPr/>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12">
            <a:extLst>
              <a:ext uri="{FF2B5EF4-FFF2-40B4-BE49-F238E27FC236}">
                <a16:creationId xmlns:a16="http://schemas.microsoft.com/office/drawing/2014/main" id="{7352587D-5B18-7341-B425-9DC9C448BFD6}"/>
              </a:ext>
            </a:extLst>
          </p:cNvPr>
          <p:cNvSpPr/>
          <p:nvPr/>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13">
            <a:extLst>
              <a:ext uri="{FF2B5EF4-FFF2-40B4-BE49-F238E27FC236}">
                <a16:creationId xmlns:a16="http://schemas.microsoft.com/office/drawing/2014/main" id="{73736CBF-7F13-3D4E-8973-E2A19830FBC6}"/>
              </a:ext>
            </a:extLst>
          </p:cNvPr>
          <p:cNvSpPr/>
          <p:nvPr/>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14">
            <a:extLst>
              <a:ext uri="{FF2B5EF4-FFF2-40B4-BE49-F238E27FC236}">
                <a16:creationId xmlns:a16="http://schemas.microsoft.com/office/drawing/2014/main" id="{DC95800F-320D-7840-A47C-F19241667698}"/>
              </a:ext>
            </a:extLst>
          </p:cNvPr>
          <p:cNvSpPr/>
          <p:nvPr/>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15">
            <a:extLst>
              <a:ext uri="{FF2B5EF4-FFF2-40B4-BE49-F238E27FC236}">
                <a16:creationId xmlns:a16="http://schemas.microsoft.com/office/drawing/2014/main" id="{B80657BA-5174-3A44-9BEC-FBB0EF7D80EE}"/>
              </a:ext>
            </a:extLst>
          </p:cNvPr>
          <p:cNvSpPr/>
          <p:nvPr/>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7">
            <a:extLst>
              <a:ext uri="{FF2B5EF4-FFF2-40B4-BE49-F238E27FC236}">
                <a16:creationId xmlns:a16="http://schemas.microsoft.com/office/drawing/2014/main" id="{24026979-9A98-F046-BF6C-BE5C828365B1}"/>
              </a:ext>
            </a:extLst>
          </p:cNvPr>
          <p:cNvSpPr/>
          <p:nvPr/>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8">
            <a:extLst>
              <a:ext uri="{FF2B5EF4-FFF2-40B4-BE49-F238E27FC236}">
                <a16:creationId xmlns:a16="http://schemas.microsoft.com/office/drawing/2014/main" id="{9899ED60-588F-D345-9D04-BE38213E3BEF}"/>
              </a:ext>
            </a:extLst>
          </p:cNvPr>
          <p:cNvSpPr/>
          <p:nvPr/>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96910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115568"/>
            <a:ext cx="11036808" cy="5392245"/>
          </a:xfrm>
          <a:prstGeom prst="rect">
            <a:avLst/>
          </a:prstGeom>
          <a:noFill/>
        </p:spPr>
        <p:txBody>
          <a:bodyPr wrap="square" lIns="91440" tIns="45720" rIns="91440" bIns="45720" rtlCol="0" anchor="t">
            <a:spAutoFit/>
          </a:bodyPr>
          <a:lstStyle/>
          <a:p>
            <a:pPr defTabSz="914400">
              <a:lnSpc>
                <a:spcPct val="94000"/>
              </a:lnSpc>
              <a:spcBef>
                <a:spcPts val="1000"/>
              </a:spcBef>
              <a:spcAft>
                <a:spcPts val="200"/>
              </a:spcAft>
            </a:pPr>
            <a:endParaRPr lang="en-US" sz="2000" kern="1200" baseline="0" dirty="0">
              <a:solidFill>
                <a:srgbClr val="132856"/>
              </a:solidFill>
              <a:latin typeface="+mj-lt"/>
              <a:ea typeface="+mn-ea"/>
              <a:cs typeface="+mn-cs"/>
            </a:endParaRPr>
          </a:p>
          <a:p>
            <a:pPr defTabSz="914400">
              <a:lnSpc>
                <a:spcPct val="94000"/>
              </a:lnSpc>
              <a:spcBef>
                <a:spcPts val="1000"/>
              </a:spcBef>
              <a:spcAft>
                <a:spcPts val="200"/>
              </a:spcAft>
            </a:pPr>
            <a:r>
              <a:rPr lang="fr-FR" sz="2000" dirty="0">
                <a:solidFill>
                  <a:srgbClr val="132856"/>
                </a:solidFill>
                <a:latin typeface="+mj-lt"/>
              </a:rPr>
              <a:t>Mise à part les aspects liés à l’engagement des parties prenants, qui nécessite un suivi particulier et un réengagement du gouvernement dans le processus ITIE. Ci-dessous quelques pistes d'activités qui pourraient contribuer à pallier aux actions correctives  :</a:t>
            </a:r>
          </a:p>
          <a:p>
            <a:pPr defTabSz="914400">
              <a:lnSpc>
                <a:spcPct val="94000"/>
              </a:lnSpc>
              <a:spcBef>
                <a:spcPts val="1000"/>
              </a:spcBef>
              <a:spcAft>
                <a:spcPts val="200"/>
              </a:spcAft>
            </a:pPr>
            <a:endParaRPr lang="fr-FR" sz="2000" dirty="0">
              <a:solidFill>
                <a:srgbClr val="132856"/>
              </a:solidFill>
              <a:latin typeface="+mj-lt"/>
            </a:endParaRP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Avancer dans le processus de la divulgation des contrats</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Clarifier les mesures prises par le gouvernement par rapport à l’affaire </a:t>
            </a:r>
            <a:r>
              <a:rPr lang="fr-FR" sz="2000" dirty="0" err="1">
                <a:solidFill>
                  <a:srgbClr val="132856"/>
                </a:solidFill>
                <a:latin typeface="+mj-lt"/>
              </a:rPr>
              <a:t>Glencore</a:t>
            </a:r>
            <a:endParaRPr lang="fr-FR" sz="2000" dirty="0">
              <a:solidFill>
                <a:srgbClr val="132856"/>
              </a:solidFill>
              <a:latin typeface="+mj-lt"/>
            </a:endParaRP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Etude thématique sur la transparence et la gouvernance des entreprises de l'Etat.</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Etude sur la procédure d'octroi des licences</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Etat des lieux de la divulgation systématique</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Etude sur les transferts infranationaux</a:t>
            </a:r>
          </a:p>
          <a:p>
            <a:pPr defTabSz="914400">
              <a:lnSpc>
                <a:spcPct val="94000"/>
              </a:lnSpc>
              <a:spcBef>
                <a:spcPts val="1000"/>
              </a:spcBef>
              <a:spcAft>
                <a:spcPts val="200"/>
              </a:spcAft>
            </a:pPr>
            <a:endParaRPr lang="fr-FR" sz="2000" dirty="0">
              <a:solidFill>
                <a:srgbClr val="132856"/>
              </a:solidFill>
              <a:latin typeface="+mj-lt"/>
            </a:endParaRPr>
          </a:p>
          <a:p>
            <a:pPr defTabSz="914400">
              <a:lnSpc>
                <a:spcPct val="94000"/>
              </a:lnSpc>
              <a:spcBef>
                <a:spcPts val="1000"/>
              </a:spcBef>
              <a:spcAft>
                <a:spcPts val="200"/>
              </a:spcAft>
            </a:pPr>
            <a:endParaRPr lang="en-US" sz="2000" dirty="0">
              <a:solidFill>
                <a:srgbClr val="132856"/>
              </a:solidFill>
              <a:latin typeface="+mj-lt"/>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4711991" cy="744996"/>
          </a:xfrm>
          <a:prstGeom prst="rect">
            <a:avLst/>
          </a:prstGeom>
        </p:spPr>
        <p:txBody>
          <a:bodyPr>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Activités à mettre en place</a:t>
            </a:r>
          </a:p>
        </p:txBody>
      </p:sp>
    </p:spTree>
    <p:extLst>
      <p:ext uri="{BB962C8B-B14F-4D97-AF65-F5344CB8AC3E}">
        <p14:creationId xmlns:p14="http://schemas.microsoft.com/office/powerpoint/2010/main" val="2641019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01F34C-19A4-B2AC-D08A-AC3793D9E3C5}"/>
              </a:ext>
            </a:extLst>
          </p:cNvPr>
          <p:cNvSpPr txBox="1"/>
          <p:nvPr/>
        </p:nvSpPr>
        <p:spPr>
          <a:xfrm>
            <a:off x="292608" y="1115568"/>
            <a:ext cx="11036808" cy="4795159"/>
          </a:xfrm>
          <a:prstGeom prst="rect">
            <a:avLst/>
          </a:prstGeom>
          <a:noFill/>
        </p:spPr>
        <p:txBody>
          <a:bodyPr wrap="square" rtlCol="0">
            <a:spAutoFit/>
          </a:bodyPr>
          <a:lstStyle/>
          <a:p>
            <a:pPr defTabSz="914400">
              <a:lnSpc>
                <a:spcPct val="94000"/>
              </a:lnSpc>
              <a:spcBef>
                <a:spcPts val="1000"/>
              </a:spcBef>
              <a:spcAft>
                <a:spcPts val="200"/>
              </a:spcAft>
            </a:pPr>
            <a:endParaRPr lang="en-US" sz="2000" kern="1200" baseline="0" dirty="0">
              <a:solidFill>
                <a:srgbClr val="132856"/>
              </a:solidFill>
              <a:latin typeface="+mj-lt"/>
              <a:ea typeface="+mn-ea"/>
              <a:cs typeface="+mn-cs"/>
            </a:endParaRPr>
          </a:p>
          <a:p>
            <a:pPr defTabSz="914400">
              <a:lnSpc>
                <a:spcPct val="94000"/>
              </a:lnSpc>
              <a:spcBef>
                <a:spcPts val="1000"/>
              </a:spcBef>
              <a:spcAft>
                <a:spcPts val="200"/>
              </a:spcAft>
            </a:pPr>
            <a:r>
              <a:rPr lang="fr-FR" sz="2000" dirty="0">
                <a:solidFill>
                  <a:srgbClr val="132856"/>
                </a:solidFill>
                <a:latin typeface="+mj-lt"/>
              </a:rPr>
              <a:t>Mise en place d’un calendrier d’activités avec des priorités et responsabilités individuelles claires pour la mise en œuvre des mesures correctives et les recommandations stratégiques avant la prochaine Validation – à intégrer dans le plan de travail annuel de l’ITIE Cameroun</a:t>
            </a:r>
          </a:p>
          <a:p>
            <a:pPr defTabSz="914400">
              <a:lnSpc>
                <a:spcPct val="94000"/>
              </a:lnSpc>
              <a:spcBef>
                <a:spcPts val="1000"/>
              </a:spcBef>
              <a:spcAft>
                <a:spcPts val="200"/>
              </a:spcAft>
            </a:pPr>
            <a:endParaRPr lang="fr-FR" sz="2000" dirty="0">
              <a:solidFill>
                <a:srgbClr val="132856"/>
              </a:solidFill>
              <a:latin typeface="+mj-lt"/>
            </a:endParaRP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Ordre de priorités dans les mesures à entreprendre</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Liens à des projets de reforme en cours ou en planification</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Identification de personnes responsables pour chaque activité, ainsi que pour le suivi</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Développement et mise en place d’un plan d’action clair et réaliste </a:t>
            </a:r>
          </a:p>
          <a:p>
            <a:pPr marL="342900" indent="-342900" defTabSz="914400">
              <a:lnSpc>
                <a:spcPct val="94000"/>
              </a:lnSpc>
              <a:spcBef>
                <a:spcPts val="1000"/>
              </a:spcBef>
              <a:spcAft>
                <a:spcPts val="200"/>
              </a:spcAft>
              <a:buFont typeface="Arial" panose="020B0604020202020204" pitchFamily="34" charset="0"/>
              <a:buChar char="•"/>
            </a:pPr>
            <a:r>
              <a:rPr lang="fr-FR" sz="2000" dirty="0">
                <a:solidFill>
                  <a:srgbClr val="132856"/>
                </a:solidFill>
                <a:latin typeface="+mj-lt"/>
              </a:rPr>
              <a:t>Intégration dans le plan de travail annuel de l’ITIE Cameroun, avec un suivi régulier et mises à jours régulières des activités prévues en fonction du degré d’avancement</a:t>
            </a:r>
          </a:p>
          <a:p>
            <a:pPr defTabSz="914400">
              <a:lnSpc>
                <a:spcPct val="94000"/>
              </a:lnSpc>
              <a:spcBef>
                <a:spcPts val="1000"/>
              </a:spcBef>
              <a:spcAft>
                <a:spcPts val="200"/>
              </a:spcAft>
            </a:pPr>
            <a:endParaRPr lang="en-US" sz="2000" dirty="0">
              <a:solidFill>
                <a:srgbClr val="132856"/>
              </a:solidFill>
              <a:latin typeface="+mj-lt"/>
            </a:endParaRPr>
          </a:p>
        </p:txBody>
      </p:sp>
      <p:sp>
        <p:nvSpPr>
          <p:cNvPr id="2" name="Text Placeholder 1">
            <a:extLst>
              <a:ext uri="{FF2B5EF4-FFF2-40B4-BE49-F238E27FC236}">
                <a16:creationId xmlns:a16="http://schemas.microsoft.com/office/drawing/2014/main" id="{85481CC8-9045-EF9E-C35F-4508010A5230}"/>
              </a:ext>
            </a:extLst>
          </p:cNvPr>
          <p:cNvSpPr txBox="1">
            <a:spLocks/>
          </p:cNvSpPr>
          <p:nvPr/>
        </p:nvSpPr>
        <p:spPr>
          <a:xfrm>
            <a:off x="292608" y="820094"/>
            <a:ext cx="4711991" cy="744996"/>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fr-FR" sz="3200" b="1" dirty="0"/>
              <a:t>Prochaines étapes</a:t>
            </a:r>
          </a:p>
        </p:txBody>
      </p:sp>
    </p:spTree>
    <p:extLst>
      <p:ext uri="{BB962C8B-B14F-4D97-AF65-F5344CB8AC3E}">
        <p14:creationId xmlns:p14="http://schemas.microsoft.com/office/powerpoint/2010/main" val="852558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83728-88C4-AB40-976B-EB8A1726BFB8}"/>
              </a:ext>
            </a:extLst>
          </p:cNvPr>
          <p:cNvSpPr>
            <a:spLocks noGrp="1"/>
          </p:cNvSpPr>
          <p:nvPr>
            <p:ph type="body" sz="quarter" idx="13"/>
            <p:custDataLst>
              <p:tags r:id="rId1"/>
            </p:custDataLst>
          </p:nvPr>
        </p:nvSpPr>
        <p:spPr/>
        <p:txBody>
          <a:bodyPr/>
          <a:lstStyle/>
          <a:p>
            <a:r>
              <a:rPr lang="nb-NO" err="1"/>
              <a:t>Merci</a:t>
            </a:r>
            <a:r>
              <a:rPr lang="nb-NO"/>
              <a:t>!</a:t>
            </a:r>
          </a:p>
        </p:txBody>
      </p:sp>
    </p:spTree>
    <p:extLst>
      <p:ext uri="{BB962C8B-B14F-4D97-AF65-F5344CB8AC3E}">
        <p14:creationId xmlns:p14="http://schemas.microsoft.com/office/powerpoint/2010/main" val="247792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DE8D44-4BD9-7629-C43F-699D3633E582}"/>
              </a:ext>
            </a:extLst>
          </p:cNvPr>
          <p:cNvSpPr>
            <a:spLocks noGrp="1"/>
          </p:cNvSpPr>
          <p:nvPr>
            <p:ph type="body" sz="quarter" idx="13"/>
          </p:nvPr>
        </p:nvSpPr>
        <p:spPr>
          <a:xfrm>
            <a:off x="642812" y="1194998"/>
            <a:ext cx="9564878" cy="744996"/>
          </a:xfrm>
        </p:spPr>
        <p:txBody>
          <a:bodyPr>
            <a:normAutofit/>
          </a:bodyPr>
          <a:lstStyle/>
          <a:p>
            <a:r>
              <a:rPr lang="fr-FR" dirty="0"/>
              <a:t>Transparence</a:t>
            </a:r>
          </a:p>
        </p:txBody>
      </p:sp>
      <p:graphicFrame>
        <p:nvGraphicFramePr>
          <p:cNvPr id="2" name="Table 1">
            <a:extLst>
              <a:ext uri="{FF2B5EF4-FFF2-40B4-BE49-F238E27FC236}">
                <a16:creationId xmlns:a16="http://schemas.microsoft.com/office/drawing/2014/main" id="{7DDC120C-6524-3742-78C3-A60E2847E782}"/>
              </a:ext>
            </a:extLst>
          </p:cNvPr>
          <p:cNvGraphicFramePr>
            <a:graphicFrameLocks noGrp="1"/>
          </p:cNvGraphicFramePr>
          <p:nvPr>
            <p:extLst>
              <p:ext uri="{D42A27DB-BD31-4B8C-83A1-F6EECF244321}">
                <p14:modId xmlns:p14="http://schemas.microsoft.com/office/powerpoint/2010/main" val="121240226"/>
              </p:ext>
            </p:extLst>
          </p:nvPr>
        </p:nvGraphicFramePr>
        <p:xfrm>
          <a:off x="728546" y="1830066"/>
          <a:ext cx="10509430" cy="3832936"/>
        </p:xfrm>
        <a:graphic>
          <a:graphicData uri="http://schemas.openxmlformats.org/drawingml/2006/table">
            <a:tbl>
              <a:tblPr/>
              <a:tblGrid>
                <a:gridCol w="3098079">
                  <a:extLst>
                    <a:ext uri="{9D8B030D-6E8A-4147-A177-3AD203B41FA5}">
                      <a16:colId xmlns:a16="http://schemas.microsoft.com/office/drawing/2014/main" val="3658511481"/>
                    </a:ext>
                  </a:extLst>
                </a:gridCol>
                <a:gridCol w="7411351">
                  <a:extLst>
                    <a:ext uri="{9D8B030D-6E8A-4147-A177-3AD203B41FA5}">
                      <a16:colId xmlns:a16="http://schemas.microsoft.com/office/drawing/2014/main" val="1201047711"/>
                    </a:ext>
                  </a:extLst>
                </a:gridCol>
              </a:tblGrid>
              <a:tr h="356726">
                <a:tc>
                  <a:txBody>
                    <a:bodyPr/>
                    <a:lstStyle/>
                    <a:p>
                      <a:pPr algn="l" fontAlgn="ctr"/>
                      <a:r>
                        <a:rPr lang="fr-FR" sz="1800" b="1" i="0" u="none" strike="noStrike" dirty="0">
                          <a:solidFill>
                            <a:srgbClr val="FF0000"/>
                          </a:solidFill>
                          <a:effectLst/>
                          <a:latin typeface="Franklin Gothic Book" panose="020B0503020102020204" pitchFamily="34" charset="0"/>
                        </a:rPr>
                        <a:t>Exigences</a:t>
                      </a:r>
                    </a:p>
                  </a:txBody>
                  <a:tcPr marL="1790" marR="1790" marT="1790" marB="8591" anchor="ctr">
                    <a:lnL>
                      <a:noFill/>
                    </a:lnL>
                    <a:lnR>
                      <a:noFill/>
                    </a:lnR>
                    <a:lnT>
                      <a:noFill/>
                    </a:lnT>
                    <a:lnB w="12700" cap="flat" cmpd="sng" algn="ctr">
                      <a:solidFill>
                        <a:schemeClr val="tx1"/>
                      </a:solidFill>
                      <a:prstDash val="solid"/>
                      <a:round/>
                      <a:headEnd type="none" w="med" len="med"/>
                      <a:tailEnd type="none" w="med" len="med"/>
                    </a:lnB>
                    <a:solidFill>
                      <a:srgbClr val="DDEBF7"/>
                    </a:solidFill>
                  </a:tcPr>
                </a:tc>
                <a:tc>
                  <a:txBody>
                    <a:bodyPr/>
                    <a:lstStyle/>
                    <a:p>
                      <a:pPr algn="ctr" fontAlgn="ctr"/>
                      <a:r>
                        <a:rPr lang="fr-FR" sz="1800" b="1" i="0" u="none" strike="noStrike" dirty="0">
                          <a:solidFill>
                            <a:srgbClr val="FF0000"/>
                          </a:solidFill>
                          <a:effectLst/>
                          <a:latin typeface="Franklin Gothic Book" panose="020B0503020102020204" pitchFamily="34" charset="0"/>
                        </a:rPr>
                        <a:t>Mesures correctives</a:t>
                      </a:r>
                    </a:p>
                  </a:txBody>
                  <a:tcPr marL="1790" marR="1790" marT="1790" marB="8591"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4717790"/>
                  </a:ext>
                </a:extLst>
              </a:tr>
              <a:tr h="700445">
                <a:tc>
                  <a:txBody>
                    <a:bodyPr/>
                    <a:lstStyle/>
                    <a:p>
                      <a:pPr algn="l" fontAlgn="ctr"/>
                      <a:r>
                        <a:rPr lang="fr-FR" sz="1800" b="0" i="0" u="none" strike="noStrike" dirty="0">
                          <a:solidFill>
                            <a:srgbClr val="000000"/>
                          </a:solidFill>
                          <a:effectLst/>
                          <a:latin typeface="Franklin Gothic Book" panose="020B0503020102020204" pitchFamily="34" charset="0"/>
                        </a:rPr>
                        <a:t>Ponctualité des données (Exigence 4.8)</a:t>
                      </a:r>
                    </a:p>
                  </a:txBody>
                  <a:tcPr marL="1790" marR="1790" marT="1790" marB="8591"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4.8, le Cameroun doit publier des informations régulières et en temps opportun conformément à la Norme ITIE et au plan de travail convenu (voir l’Exigence 1.5) annuellement, avec des données n’excédant pas l’avant-dernier exercice comptable complet.</a:t>
                      </a:r>
                    </a:p>
                  </a:txBody>
                  <a:tcPr marL="1790" marR="1790" marT="1790" marB="8591"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5116197"/>
                  </a:ext>
                </a:extLst>
              </a:tr>
              <a:tr h="929591">
                <a:tc>
                  <a:txBody>
                    <a:bodyPr/>
                    <a:lstStyle/>
                    <a:p>
                      <a:pPr algn="l" fontAlgn="ctr"/>
                      <a:r>
                        <a:rPr lang="fr-FR" sz="1800" b="0" i="0" u="none" strike="noStrike" dirty="0">
                          <a:solidFill>
                            <a:srgbClr val="000000"/>
                          </a:solidFill>
                          <a:effectLst/>
                          <a:latin typeface="Franklin Gothic Book" panose="020B0503020102020204" pitchFamily="34" charset="0"/>
                        </a:rPr>
                        <a:t>La répartition des revenus (Exigence 5.1)</a:t>
                      </a:r>
                    </a:p>
                  </a:txBody>
                  <a:tcPr marL="1790" marR="1790" marT="1790" marB="8591"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5.1, le Cameroun doit veiller à ce que soit publiquement divulguée une description précisant clairement quels revenus provenant des industries extractives, en numéraire ou en nature, sont inscrits au budget national. Dans les cas où les revenus ne figurent pas au budget national, leur affectation devra faire l’objet d’une explication publique, en fournissant des liens vers les rapports financiers concernés, le cas échéant.</a:t>
                      </a:r>
                    </a:p>
                  </a:txBody>
                  <a:tcPr marL="1790" marR="1790" marT="1790" marB="8591"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522662"/>
                  </a:ext>
                </a:extLst>
              </a:tr>
              <a:tr h="1846174">
                <a:tc>
                  <a:txBody>
                    <a:bodyPr/>
                    <a:lstStyle/>
                    <a:p>
                      <a:pPr algn="l" fontAlgn="ctr"/>
                      <a:r>
                        <a:rPr lang="fr-FR" sz="1800" b="0" i="0" u="none" strike="noStrike" dirty="0">
                          <a:solidFill>
                            <a:srgbClr val="000000"/>
                          </a:solidFill>
                          <a:effectLst/>
                          <a:latin typeface="Franklin Gothic Book" panose="020B0503020102020204" pitchFamily="34" charset="0"/>
                        </a:rPr>
                        <a:t>Les transferts infranationaux (Exigence 5.2)</a:t>
                      </a:r>
                    </a:p>
                  </a:txBody>
                  <a:tcPr marL="1790" marR="1790" marT="1790" marB="8591"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5.2, le Cameroun devra s’assurer que les transferts significatifs sont divulgués, y compris la formule de partage des revenus, ainsi que tout écart entre le montant des transferts calculé à partir de la formule de partage des revenus et le montant réellement transféré entre le gouvernement central et chaque entité infranationale concernée. Le Cameroun est encouragé à convenir d’une procédure garantissant la qualité des données et permettant d’assurer la fiabilité des informations sur les transferts infranationaux, conformément à l’Exigence 4.9. Le Cameroun pourrait également souhaiter rendre compte de la manière dont les recettes extractives affectées à des programmes ou investissements spécifiques au niveau infranational sont gérées, ainsi que des décaissements réels.</a:t>
                      </a:r>
                    </a:p>
                  </a:txBody>
                  <a:tcPr marL="1790" marR="1790" marT="1790" marB="8591"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933482102"/>
                  </a:ext>
                </a:extLst>
              </a:tr>
            </a:tbl>
          </a:graphicData>
        </a:graphic>
      </p:graphicFrame>
    </p:spTree>
    <p:extLst>
      <p:ext uri="{BB962C8B-B14F-4D97-AF65-F5344CB8AC3E}">
        <p14:creationId xmlns:p14="http://schemas.microsoft.com/office/powerpoint/2010/main" val="1021646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DE8D44-4BD9-7629-C43F-699D3633E582}"/>
              </a:ext>
            </a:extLst>
          </p:cNvPr>
          <p:cNvSpPr>
            <a:spLocks noGrp="1"/>
          </p:cNvSpPr>
          <p:nvPr>
            <p:ph type="body" sz="quarter" idx="13"/>
          </p:nvPr>
        </p:nvSpPr>
        <p:spPr>
          <a:xfrm>
            <a:off x="642812" y="1194998"/>
            <a:ext cx="9564878" cy="744996"/>
          </a:xfrm>
        </p:spPr>
        <p:txBody>
          <a:bodyPr>
            <a:normAutofit/>
          </a:bodyPr>
          <a:lstStyle/>
          <a:p>
            <a:r>
              <a:rPr lang="fr-FR" dirty="0"/>
              <a:t>Transparence</a:t>
            </a:r>
          </a:p>
        </p:txBody>
      </p:sp>
      <p:graphicFrame>
        <p:nvGraphicFramePr>
          <p:cNvPr id="2" name="Table 1">
            <a:extLst>
              <a:ext uri="{FF2B5EF4-FFF2-40B4-BE49-F238E27FC236}">
                <a16:creationId xmlns:a16="http://schemas.microsoft.com/office/drawing/2014/main" id="{13813EE6-85A8-8F42-5D46-65011A88884E}"/>
              </a:ext>
            </a:extLst>
          </p:cNvPr>
          <p:cNvGraphicFramePr>
            <a:graphicFrameLocks noGrp="1"/>
          </p:cNvGraphicFramePr>
          <p:nvPr>
            <p:extLst>
              <p:ext uri="{D42A27DB-BD31-4B8C-83A1-F6EECF244321}">
                <p14:modId xmlns:p14="http://schemas.microsoft.com/office/powerpoint/2010/main" val="2448851565"/>
              </p:ext>
            </p:extLst>
          </p:nvPr>
        </p:nvGraphicFramePr>
        <p:xfrm>
          <a:off x="642812" y="1939994"/>
          <a:ext cx="10549444" cy="3546406"/>
        </p:xfrm>
        <a:graphic>
          <a:graphicData uri="http://schemas.openxmlformats.org/drawingml/2006/table">
            <a:tbl>
              <a:tblPr/>
              <a:tblGrid>
                <a:gridCol w="3109872">
                  <a:extLst>
                    <a:ext uri="{9D8B030D-6E8A-4147-A177-3AD203B41FA5}">
                      <a16:colId xmlns:a16="http://schemas.microsoft.com/office/drawing/2014/main" val="2714097059"/>
                    </a:ext>
                  </a:extLst>
                </a:gridCol>
                <a:gridCol w="7439572">
                  <a:extLst>
                    <a:ext uri="{9D8B030D-6E8A-4147-A177-3AD203B41FA5}">
                      <a16:colId xmlns:a16="http://schemas.microsoft.com/office/drawing/2014/main" val="3448784670"/>
                    </a:ext>
                  </a:extLst>
                </a:gridCol>
              </a:tblGrid>
              <a:tr h="410717">
                <a:tc>
                  <a:txBody>
                    <a:bodyPr/>
                    <a:lstStyle/>
                    <a:p>
                      <a:pPr algn="l" fontAlgn="ctr"/>
                      <a:r>
                        <a:rPr lang="fr-FR" sz="2000" b="1" i="0" u="none" strike="noStrike" dirty="0">
                          <a:solidFill>
                            <a:srgbClr val="FF0000"/>
                          </a:solidFill>
                          <a:effectLst/>
                          <a:latin typeface="Franklin Gothic Book" panose="020B0503020102020204" pitchFamily="34" charset="0"/>
                        </a:rPr>
                        <a:t>Exigences</a:t>
                      </a:r>
                    </a:p>
                  </a:txBody>
                  <a:tcPr marL="1542" marR="1542" marT="1542" marB="7401" anchor="ctr">
                    <a:lnL>
                      <a:noFill/>
                    </a:lnL>
                    <a:lnR>
                      <a:noFill/>
                    </a:lnR>
                    <a:lnT>
                      <a:noFill/>
                    </a:lnT>
                    <a:lnB w="12700" cap="flat" cmpd="sng" algn="ctr">
                      <a:solidFill>
                        <a:schemeClr val="tx1"/>
                      </a:solidFill>
                      <a:prstDash val="solid"/>
                      <a:round/>
                      <a:headEnd type="none" w="med" len="med"/>
                      <a:tailEnd type="none" w="med" len="med"/>
                    </a:lnB>
                    <a:solidFill>
                      <a:srgbClr val="DDEBF7"/>
                    </a:solidFill>
                  </a:tcPr>
                </a:tc>
                <a:tc>
                  <a:txBody>
                    <a:bodyPr/>
                    <a:lstStyle/>
                    <a:p>
                      <a:pPr algn="ctr" fontAlgn="ctr"/>
                      <a:r>
                        <a:rPr lang="fr-FR" sz="2000" b="1" i="0" u="none" strike="noStrike" dirty="0">
                          <a:solidFill>
                            <a:srgbClr val="FF0000"/>
                          </a:solidFill>
                          <a:effectLst/>
                          <a:latin typeface="Franklin Gothic Book" panose="020B0503020102020204" pitchFamily="34" charset="0"/>
                        </a:rPr>
                        <a:t>Mesures correctives</a:t>
                      </a:r>
                    </a:p>
                  </a:txBody>
                  <a:tcPr marL="1542" marR="1542" marT="1542" marB="7401"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345740"/>
                  </a:ext>
                </a:extLst>
              </a:tr>
              <a:tr h="1926953">
                <a:tc>
                  <a:txBody>
                    <a:bodyPr/>
                    <a:lstStyle/>
                    <a:p>
                      <a:pPr algn="l" fontAlgn="ctr"/>
                      <a:r>
                        <a:rPr lang="fr-FR" sz="1800" b="0" i="0" u="none" strike="noStrike" dirty="0">
                          <a:solidFill>
                            <a:srgbClr val="000000"/>
                          </a:solidFill>
                          <a:effectLst/>
                          <a:latin typeface="Franklin Gothic Book" panose="020B0503020102020204" pitchFamily="34" charset="0"/>
                        </a:rPr>
                        <a:t>Dépenses sociales et économiques (Exigence 6.1)</a:t>
                      </a:r>
                    </a:p>
                  </a:txBody>
                  <a:tcPr marL="1542" marR="1542" marT="1542" marB="7401"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6.1, le Cameroun devra mener un examen exhaustif de toutes les dépenses sociales obligatoires et des paiements consacrés à l’environnement prévus par la loi ou par contrat. Le Cameroun devra s’assurer que les divulgations publiques des dépenses sociales obligatoires et des paiements consacrés à l’environnement dans les futures déclarations ITIE sont désagrégées entre les dépenses en numéraires et en nature, par type de paiement et de bénéficiaire, et en précisant le nom et la fonction de tout bénéficiaire non gouvernemental (tiers). Le Cameroun pourrait envisager de veiller à ce que les Exigences relatives aux dépenses sociales obligatoires soient plus clairement codifiées dans les contrats miniers, assorties de délais établis pour assurer un suivi et une supervision plus efficaces.</a:t>
                      </a:r>
                    </a:p>
                  </a:txBody>
                  <a:tcPr marL="1542" marR="1542" marT="1542" marB="7401"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5277058"/>
                  </a:ext>
                </a:extLst>
              </a:tr>
              <a:tr h="1208736">
                <a:tc>
                  <a:txBody>
                    <a:bodyPr/>
                    <a:lstStyle/>
                    <a:p>
                      <a:pPr algn="l" fontAlgn="ctr"/>
                      <a:r>
                        <a:rPr lang="fr-FR" sz="1800" b="0" i="0" u="none" strike="noStrike" dirty="0">
                          <a:solidFill>
                            <a:srgbClr val="000000"/>
                          </a:solidFill>
                          <a:effectLst/>
                          <a:latin typeface="Franklin Gothic Book" panose="020B0503020102020204" pitchFamily="34" charset="0"/>
                        </a:rPr>
                        <a:t>Les dépenses quasi budgétaires des entreprises d’État (Exigence 6.2)</a:t>
                      </a:r>
                    </a:p>
                  </a:txBody>
                  <a:tcPr marL="1542" marR="1542" marT="1542" marB="7401" anchor="ctr">
                    <a:lnL>
                      <a:noFill/>
                    </a:lnL>
                    <a:lnR>
                      <a:noFill/>
                    </a:lnR>
                    <a:lnT w="12700" cap="flat" cmpd="sng" algn="ctr">
                      <a:solidFill>
                        <a:schemeClr val="tx1"/>
                      </a:solidFill>
                      <a:prstDash val="solid"/>
                      <a:round/>
                      <a:headEnd type="none" w="med" len="med"/>
                      <a:tailEnd type="none" w="med" len="med"/>
                    </a:lnT>
                    <a:lnB>
                      <a:noFill/>
                    </a:lnB>
                    <a:solidFill>
                      <a:srgbClr val="DDEBF7"/>
                    </a:solidFill>
                  </a:tcPr>
                </a:tc>
                <a:tc>
                  <a:txBody>
                    <a:bodyPr/>
                    <a:lstStyle/>
                    <a:p>
                      <a:pPr algn="l" fontAlgn="ctr"/>
                      <a:r>
                        <a:rPr lang="fr-FR" sz="1200" b="0" i="0" u="none" strike="noStrike" dirty="0">
                          <a:solidFill>
                            <a:srgbClr val="000000"/>
                          </a:solidFill>
                          <a:effectLst/>
                          <a:latin typeface="Franklin Gothic Book" panose="020B0503020102020204" pitchFamily="34" charset="0"/>
                        </a:rPr>
                        <a:t>Conformément à l’Exigence 6.2, le Cameroun devra s’assurer des divulgations complètes des entreprises d’État sur leurs dépenses quasi budgétaires, dans le cadre d’un processus de déclaration dont le niveau de transparence correspond à celui des autres paiements et flux de revenus, et comprenant les filiales et les opérations conjointes des entreprises d’État. Le Cameroun pourrait envisager de tenir compte de la définition des dépenses quasi budgétaires adoptée par le FMI pour déterminer les cas où des dépenses peuvent être considérées comme telles.</a:t>
                      </a:r>
                    </a:p>
                  </a:txBody>
                  <a:tcPr marL="1542" marR="1542" marT="1542" marB="7401"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905935667"/>
                  </a:ext>
                </a:extLst>
              </a:tr>
            </a:tbl>
          </a:graphicData>
        </a:graphic>
      </p:graphicFrame>
    </p:spTree>
    <p:extLst>
      <p:ext uri="{BB962C8B-B14F-4D97-AF65-F5344CB8AC3E}">
        <p14:creationId xmlns:p14="http://schemas.microsoft.com/office/powerpoint/2010/main" val="1353292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7453E9F3-D7B5-4278-96C3-5B52B8C83871}" vid="{87359841-E33C-4DEC-89EE-9930A39DEBC0}"/>
    </a:ext>
  </a:extLst>
</a:theme>
</file>

<file path=ppt/theme/theme2.xml><?xml version="1.0" encoding="utf-8"?>
<a:theme xmlns:a="http://schemas.openxmlformats.org/drawingml/2006/main" name="1_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POmal_V1_Ukodet" id="{0B40840B-7AE9-3842-A9F3-811A78B5F2C9}" vid="{E9B86D56-6F5B-6D48-839B-1C8D342D66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08D2786879A84C98C986A1D2FE2AC0" ma:contentTypeVersion="19" ma:contentTypeDescription="Create a new document." ma:contentTypeScope="" ma:versionID="62e939ea63d2ca50565bb702d6c3552f">
  <xsd:schema xmlns:xsd="http://www.w3.org/2001/XMLSchema" xmlns:xs="http://www.w3.org/2001/XMLSchema" xmlns:p="http://schemas.microsoft.com/office/2006/metadata/properties" xmlns:ns2="0c958bcd-fe3d-4310-8463-0016d19558cc" xmlns:ns3="36538d5f-f7e1-46e7-b8e6-8d0f62ce9765" targetNamespace="http://schemas.microsoft.com/office/2006/metadata/properties" ma:root="true" ma:fieldsID="621329681e474fc1e7033d27c8ac10a1" ns2:_="" ns3:_="">
    <xsd:import namespace="0c958bcd-fe3d-4310-8463-0016d19558cc"/>
    <xsd:import namespace="36538d5f-f7e1-46e7-b8e6-8d0f62ce97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Theme" minOccurs="0"/>
                <xsd:element ref="ns2:MediaServiceLocation" minOccurs="0"/>
                <xsd:element ref="ns2:MediaLengthInSeconds" minOccurs="0"/>
                <xsd:element ref="ns2:lcf76f155ced4ddcb4097134ff3c332f" minOccurs="0"/>
                <xsd:element ref="ns3:TaxCatchAll" minOccurs="0"/>
                <xsd:element ref="ns2:Commen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58bcd-fe3d-4310-8463-0016d19558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Theme" ma:index="18" nillable="true" ma:displayName="Theme" ma:format="Dropdown" ma:internalName="Theme">
      <xsd:simpleType>
        <xsd:restriction base="dms:Choice">
          <xsd:enumeration value="Open data"/>
          <xsd:enumeration value="PLR"/>
          <xsd:enumeration value="SOE"/>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Comment" ma:index="24" nillable="true" ma:displayName="Comment" ma:format="Dropdown" ma:internalName="Comment">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538d5f-f7e1-46e7-b8e6-8d0f62ce97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a0ff55-7480-47fc-9a71-2ff78008c716}" ma:internalName="TaxCatchAll" ma:showField="CatchAllData" ma:web="36538d5f-f7e1-46e7-b8e6-8d0f62ce97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heme xmlns="0c958bcd-fe3d-4310-8463-0016d19558cc" xsi:nil="true"/>
    <lcf76f155ced4ddcb4097134ff3c332f xmlns="0c958bcd-fe3d-4310-8463-0016d19558cc">
      <Terms xmlns="http://schemas.microsoft.com/office/infopath/2007/PartnerControls"/>
    </lcf76f155ced4ddcb4097134ff3c332f>
    <TaxCatchAll xmlns="36538d5f-f7e1-46e7-b8e6-8d0f62ce9765" xsi:nil="true"/>
    <Comment xmlns="0c958bcd-fe3d-4310-8463-0016d19558cc" xsi:nil="true"/>
  </documentManagement>
</p:properties>
</file>

<file path=customXml/itemProps1.xml><?xml version="1.0" encoding="utf-8"?>
<ds:datastoreItem xmlns:ds="http://schemas.openxmlformats.org/officeDocument/2006/customXml" ds:itemID="{E745A70C-BEFB-4EDC-8010-8F108CC1EE52}">
  <ds:schemaRefs>
    <ds:schemaRef ds:uri="http://schemas.microsoft.com/sharepoint/v3/contenttype/forms"/>
  </ds:schemaRefs>
</ds:datastoreItem>
</file>

<file path=customXml/itemProps2.xml><?xml version="1.0" encoding="utf-8"?>
<ds:datastoreItem xmlns:ds="http://schemas.openxmlformats.org/officeDocument/2006/customXml" ds:itemID="{41F4D803-EA80-42D1-AC67-187A6AB693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958bcd-fe3d-4310-8463-0016d19558cc"/>
    <ds:schemaRef ds:uri="36538d5f-f7e1-46e7-b8e6-8d0f62ce97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D175B1-6354-4F73-9DB3-09A21DB41E74}">
  <ds:schemaRefs>
    <ds:schemaRef ds:uri="http://schemas.microsoft.com/office/2006/documentManagement/types"/>
    <ds:schemaRef ds:uri="http://purl.org/dc/terms/"/>
    <ds:schemaRef ds:uri="http://purl.org/dc/elements/1.1/"/>
    <ds:schemaRef ds:uri="http://www.w3.org/XML/1998/namespace"/>
    <ds:schemaRef ds:uri="36538d5f-f7e1-46e7-b8e6-8d0f62ce9765"/>
    <ds:schemaRef ds:uri="http://schemas.openxmlformats.org/package/2006/metadata/core-properties"/>
    <ds:schemaRef ds:uri="0c958bcd-fe3d-4310-8463-0016d19558cc"/>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3948</TotalTime>
  <Words>9812</Words>
  <Application>Microsoft Office PowerPoint</Application>
  <PresentationFormat>Widescreen</PresentationFormat>
  <Paragraphs>440</Paragraphs>
  <Slides>74</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74</vt:i4>
      </vt:variant>
    </vt:vector>
  </HeadingPairs>
  <TitlesOfParts>
    <vt:vector size="82" baseType="lpstr">
      <vt:lpstr>Arial</vt:lpstr>
      <vt:lpstr>Calibri</vt:lpstr>
      <vt:lpstr>Franklin Gothic Book</vt:lpstr>
      <vt:lpstr>Franklin Gothic Demi</vt:lpstr>
      <vt:lpstr>Franklin Gothic Medium</vt:lpstr>
      <vt:lpstr>Wingdings</vt:lpstr>
      <vt:lpstr>EITItheme1</vt:lpstr>
      <vt:lpstr>1_EITItheme1</vt:lpstr>
      <vt:lpstr>PowerPoint Presentation</vt:lpstr>
      <vt:lpstr>Sommaire</vt:lpstr>
      <vt:lpstr>PowerPoint Presentation</vt:lpstr>
      <vt:lpstr>2e Validation du Cameroun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Pourquoi valider les pays?</vt:lpstr>
      <vt:lpstr>Changements clés </vt:lpstr>
      <vt:lpstr>Méthodologie plus nuancée</vt:lpstr>
      <vt:lpstr>Cycle annuel de divulgation</vt:lpstr>
      <vt:lpstr>Double approche </vt:lpstr>
      <vt:lpstr>Notation par les trois composantes</vt:lpstr>
      <vt:lpstr>Notation – terminologie </vt:lpstr>
      <vt:lpstr>Exemple</vt:lpstr>
      <vt:lpstr>Points supplémentaires pour l’efficacité et durabilité de la mise en œuvre </vt:lpstr>
      <vt:lpstr>PowerPoint Presentation</vt:lpstr>
      <vt:lpstr>Conséquences de la Validation</vt:lpstr>
      <vt:lpstr>Nouvelle procédure - implications</vt:lpstr>
      <vt:lpstr>PowerPoint Presentation</vt:lpstr>
      <vt:lpstr>Modèles de collecte de données</vt:lpstr>
      <vt:lpstr>Guide de Validation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Contrats publiés dans les pays ITIE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International Secretariat CB</dc:creator>
  <cp:lastModifiedBy>Ahmed</cp:lastModifiedBy>
  <cp:revision>13</cp:revision>
  <cp:lastPrinted>2020-11-11T11:37:50Z</cp:lastPrinted>
  <dcterms:created xsi:type="dcterms:W3CDTF">2020-10-26T10:33:59Z</dcterms:created>
  <dcterms:modified xsi:type="dcterms:W3CDTF">2023-04-18T07:07:13Z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0x010100AF08D2786879A84C98C986A1D2FE2AC0</vt:lpwstr>
  </property>
  <property fmtid="{D5CDD505-2E9C-101B-9397-08002B2CF9AE}" pid="3" name="MediaServiceImageTags">
    <vt:lpwstr/>
  </property>
</Properties>
</file>