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48" r:id="rId5"/>
    <p:sldMasterId id="2147483676" r:id="rId6"/>
  </p:sldMasterIdLst>
  <p:notesMasterIdLst>
    <p:notesMasterId r:id="rId42"/>
  </p:notesMasterIdLst>
  <p:handoutMasterIdLst>
    <p:handoutMasterId r:id="rId43"/>
  </p:handoutMasterIdLst>
  <p:sldIdLst>
    <p:sldId id="428" r:id="rId7"/>
    <p:sldId id="430" r:id="rId8"/>
    <p:sldId id="768" r:id="rId9"/>
    <p:sldId id="661" r:id="rId10"/>
    <p:sldId id="620" r:id="rId11"/>
    <p:sldId id="735" r:id="rId12"/>
    <p:sldId id="621" r:id="rId13"/>
    <p:sldId id="736" r:id="rId14"/>
    <p:sldId id="793" r:id="rId15"/>
    <p:sldId id="738" r:id="rId16"/>
    <p:sldId id="780" r:id="rId17"/>
    <p:sldId id="739" r:id="rId18"/>
    <p:sldId id="740" r:id="rId19"/>
    <p:sldId id="741" r:id="rId20"/>
    <p:sldId id="742" r:id="rId21"/>
    <p:sldId id="743" r:id="rId22"/>
    <p:sldId id="744" r:id="rId23"/>
    <p:sldId id="257" r:id="rId24"/>
    <p:sldId id="258" r:id="rId25"/>
    <p:sldId id="259" r:id="rId26"/>
    <p:sldId id="745" r:id="rId27"/>
    <p:sldId id="746" r:id="rId28"/>
    <p:sldId id="786" r:id="rId29"/>
    <p:sldId id="785" r:id="rId30"/>
    <p:sldId id="747" r:id="rId31"/>
    <p:sldId id="761" r:id="rId32"/>
    <p:sldId id="759" r:id="rId33"/>
    <p:sldId id="763" r:id="rId34"/>
    <p:sldId id="749" r:id="rId35"/>
    <p:sldId id="732" r:id="rId36"/>
    <p:sldId id="752" r:id="rId37"/>
    <p:sldId id="619" r:id="rId38"/>
    <p:sldId id="756" r:id="rId39"/>
    <p:sldId id="757" r:id="rId40"/>
    <p:sldId id="393" r:id="rId41"/>
  </p:sldIdLst>
  <p:sldSz cx="9601200" cy="6858000"/>
  <p:notesSz cx="7104063" cy="102346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00736" algn="ct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801472" algn="ct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202207" algn="ct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602943" algn="ct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003679" algn="l" defTabSz="801472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404415" algn="l" defTabSz="801472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2805151" algn="l" defTabSz="801472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205886" algn="l" defTabSz="801472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orient="horz" pos="63">
          <p15:clr>
            <a:srgbClr val="A4A3A4"/>
          </p15:clr>
        </p15:guide>
        <p15:guide id="3" orient="horz" pos="1206">
          <p15:clr>
            <a:srgbClr val="A4A3A4"/>
          </p15:clr>
        </p15:guide>
        <p15:guide id="4" pos="59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m Lourimi" initials="KL" lastIdx="1" clrIdx="0">
    <p:extLst>
      <p:ext uri="{19B8F6BF-5375-455C-9EA6-DF929625EA0E}">
        <p15:presenceInfo xmlns:p15="http://schemas.microsoft.com/office/powerpoint/2012/main" userId="c1ea4d12e57bc8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57C91"/>
    <a:srgbClr val="218F8B"/>
    <a:srgbClr val="FBE4D5"/>
    <a:srgbClr val="DF8639"/>
    <a:srgbClr val="F8D1B6"/>
    <a:srgbClr val="F4B083"/>
    <a:srgbClr val="FEF0F2"/>
    <a:srgbClr val="B8E0EC"/>
    <a:srgbClr val="EC1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377ECE-2582-403F-9727-DB1488DB647E}" v="7" dt="2022-12-16T08:58:37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249" autoAdjust="0"/>
  </p:normalViewPr>
  <p:slideViewPr>
    <p:cSldViewPr snapToGrid="0">
      <p:cViewPr varScale="1">
        <p:scale>
          <a:sx n="63" d="100"/>
          <a:sy n="63" d="100"/>
        </p:scale>
        <p:origin x="1380" y="44"/>
      </p:cViewPr>
      <p:guideLst>
        <p:guide orient="horz" pos="4080"/>
        <p:guide orient="horz" pos="63"/>
        <p:guide orient="horz" pos="1206"/>
        <p:guide pos="59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2106" y="-84"/>
      </p:cViewPr>
      <p:guideLst>
        <p:guide orient="horz" pos="3224"/>
        <p:guide pos="223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m Lourimi" userId="e4a486d6-35e1-4ebe-aa1e-805a37c1b4fb" providerId="ADAL" clId="{57377ECE-2582-403F-9727-DB1488DB647E}"/>
    <pc:docChg chg="undo custSel addSld delSld modSld">
      <pc:chgData name="Karim Lourimi" userId="e4a486d6-35e1-4ebe-aa1e-805a37c1b4fb" providerId="ADAL" clId="{57377ECE-2582-403F-9727-DB1488DB647E}" dt="2022-12-16T10:15:52.670" v="155" actId="14100"/>
      <pc:docMkLst>
        <pc:docMk/>
      </pc:docMkLst>
      <pc:sldChg chg="modSp mod">
        <pc:chgData name="Karim Lourimi" userId="e4a486d6-35e1-4ebe-aa1e-805a37c1b4fb" providerId="ADAL" clId="{57377ECE-2582-403F-9727-DB1488DB647E}" dt="2022-12-16T08:55:52.005" v="102" actId="255"/>
        <pc:sldMkLst>
          <pc:docMk/>
          <pc:sldMk cId="3244910970" sldId="257"/>
        </pc:sldMkLst>
        <pc:graphicFrameChg chg="mod modGraphic">
          <ac:chgData name="Karim Lourimi" userId="e4a486d6-35e1-4ebe-aa1e-805a37c1b4fb" providerId="ADAL" clId="{57377ECE-2582-403F-9727-DB1488DB647E}" dt="2022-12-16T08:55:52.005" v="102" actId="255"/>
          <ac:graphicFrameMkLst>
            <pc:docMk/>
            <pc:sldMk cId="3244910970" sldId="257"/>
            <ac:graphicFrameMk id="2" creationId="{07A4B382-36F5-F7BD-FB36-27E5006F44BC}"/>
          </ac:graphicFrameMkLst>
        </pc:graphicFrameChg>
      </pc:sldChg>
      <pc:sldChg chg="modSp mod">
        <pc:chgData name="Karim Lourimi" userId="e4a486d6-35e1-4ebe-aa1e-805a37c1b4fb" providerId="ADAL" clId="{57377ECE-2582-403F-9727-DB1488DB647E}" dt="2022-12-16T08:56:01.675" v="105" actId="255"/>
        <pc:sldMkLst>
          <pc:docMk/>
          <pc:sldMk cId="2725976265" sldId="258"/>
        </pc:sldMkLst>
        <pc:graphicFrameChg chg="modGraphic">
          <ac:chgData name="Karim Lourimi" userId="e4a486d6-35e1-4ebe-aa1e-805a37c1b4fb" providerId="ADAL" clId="{57377ECE-2582-403F-9727-DB1488DB647E}" dt="2022-12-16T08:56:01.675" v="105" actId="255"/>
          <ac:graphicFrameMkLst>
            <pc:docMk/>
            <pc:sldMk cId="2725976265" sldId="258"/>
            <ac:graphicFrameMk id="2" creationId="{4D970004-D03E-15A7-1B93-D594138DCE88}"/>
          </ac:graphicFrameMkLst>
        </pc:graphicFrameChg>
      </pc:sldChg>
      <pc:sldChg chg="modSp mod">
        <pc:chgData name="Karim Lourimi" userId="e4a486d6-35e1-4ebe-aa1e-805a37c1b4fb" providerId="ADAL" clId="{57377ECE-2582-403F-9727-DB1488DB647E}" dt="2022-12-16T08:56:13.184" v="107" actId="14100"/>
        <pc:sldMkLst>
          <pc:docMk/>
          <pc:sldMk cId="1841771979" sldId="259"/>
        </pc:sldMkLst>
        <pc:graphicFrameChg chg="mod modGraphic">
          <ac:chgData name="Karim Lourimi" userId="e4a486d6-35e1-4ebe-aa1e-805a37c1b4fb" providerId="ADAL" clId="{57377ECE-2582-403F-9727-DB1488DB647E}" dt="2022-12-16T08:56:13.184" v="107" actId="14100"/>
          <ac:graphicFrameMkLst>
            <pc:docMk/>
            <pc:sldMk cId="1841771979" sldId="259"/>
            <ac:graphicFrameMk id="2" creationId="{A477FA00-81CC-09FE-D2EC-1377E3E53BE9}"/>
          </ac:graphicFrameMkLst>
        </pc:graphicFrameChg>
      </pc:sldChg>
      <pc:sldChg chg="modSp add mod">
        <pc:chgData name="Karim Lourimi" userId="e4a486d6-35e1-4ebe-aa1e-805a37c1b4fb" providerId="ADAL" clId="{57377ECE-2582-403F-9727-DB1488DB647E}" dt="2022-12-16T08:58:49.703" v="138" actId="14100"/>
        <pc:sldMkLst>
          <pc:docMk/>
          <pc:sldMk cId="3466836979" sldId="393"/>
        </pc:sldMkLst>
        <pc:spChg chg="mod">
          <ac:chgData name="Karim Lourimi" userId="e4a486d6-35e1-4ebe-aa1e-805a37c1b4fb" providerId="ADAL" clId="{57377ECE-2582-403F-9727-DB1488DB647E}" dt="2022-12-16T08:58:49.703" v="138" actId="14100"/>
          <ac:spMkLst>
            <pc:docMk/>
            <pc:sldMk cId="3466836979" sldId="393"/>
            <ac:spMk id="3" creationId="{4DB67417-F241-4307-904A-D316C7680B0F}"/>
          </ac:spMkLst>
        </pc:spChg>
      </pc:sldChg>
      <pc:sldChg chg="modSp mod">
        <pc:chgData name="Karim Lourimi" userId="e4a486d6-35e1-4ebe-aa1e-805a37c1b4fb" providerId="ADAL" clId="{57377ECE-2582-403F-9727-DB1488DB647E}" dt="2022-12-16T10:13:34.821" v="140" actId="20577"/>
        <pc:sldMkLst>
          <pc:docMk/>
          <pc:sldMk cId="0" sldId="428"/>
        </pc:sldMkLst>
        <pc:spChg chg="mod">
          <ac:chgData name="Karim Lourimi" userId="e4a486d6-35e1-4ebe-aa1e-805a37c1b4fb" providerId="ADAL" clId="{57377ECE-2582-403F-9727-DB1488DB647E}" dt="2022-12-16T10:13:34.821" v="140" actId="20577"/>
          <ac:spMkLst>
            <pc:docMk/>
            <pc:sldMk cId="0" sldId="428"/>
            <ac:spMk id="17" creationId="{1F38E98C-0ECD-4ECE-A5B6-F4CAA3B3141B}"/>
          </ac:spMkLst>
        </pc:spChg>
      </pc:sldChg>
      <pc:sldChg chg="modSp mod">
        <pc:chgData name="Karim Lourimi" userId="e4a486d6-35e1-4ebe-aa1e-805a37c1b4fb" providerId="ADAL" clId="{57377ECE-2582-403F-9727-DB1488DB647E}" dt="2022-12-16T10:15:52.670" v="155" actId="14100"/>
        <pc:sldMkLst>
          <pc:docMk/>
          <pc:sldMk cId="0" sldId="430"/>
        </pc:sldMkLst>
        <pc:graphicFrameChg chg="modGraphic">
          <ac:chgData name="Karim Lourimi" userId="e4a486d6-35e1-4ebe-aa1e-805a37c1b4fb" providerId="ADAL" clId="{57377ECE-2582-403F-9727-DB1488DB647E}" dt="2022-12-16T10:15:52.670" v="155" actId="14100"/>
          <ac:graphicFrameMkLst>
            <pc:docMk/>
            <pc:sldMk cId="0" sldId="430"/>
            <ac:graphicFrameMk id="1799271" creationId="{00000000-0000-0000-0000-000000000000}"/>
          </ac:graphicFrameMkLst>
        </pc:graphicFrameChg>
      </pc:sldChg>
      <pc:sldChg chg="del">
        <pc:chgData name="Karim Lourimi" userId="e4a486d6-35e1-4ebe-aa1e-805a37c1b4fb" providerId="ADAL" clId="{57377ECE-2582-403F-9727-DB1488DB647E}" dt="2022-12-16T08:46:35.561" v="0" actId="47"/>
        <pc:sldMkLst>
          <pc:docMk/>
          <pc:sldMk cId="1909741400" sldId="608"/>
        </pc:sldMkLst>
      </pc:sldChg>
      <pc:sldChg chg="del">
        <pc:chgData name="Karim Lourimi" userId="e4a486d6-35e1-4ebe-aa1e-805a37c1b4fb" providerId="ADAL" clId="{57377ECE-2582-403F-9727-DB1488DB647E}" dt="2022-12-16T08:46:35.561" v="0" actId="47"/>
        <pc:sldMkLst>
          <pc:docMk/>
          <pc:sldMk cId="1651075577" sldId="609"/>
        </pc:sldMkLst>
      </pc:sldChg>
      <pc:sldChg chg="modSp mod">
        <pc:chgData name="Karim Lourimi" userId="e4a486d6-35e1-4ebe-aa1e-805a37c1b4fb" providerId="ADAL" clId="{57377ECE-2582-403F-9727-DB1488DB647E}" dt="2022-12-16T08:52:11.223" v="41" actId="14100"/>
        <pc:sldMkLst>
          <pc:docMk/>
          <pc:sldMk cId="326093730" sldId="621"/>
        </pc:sldMkLst>
        <pc:graphicFrameChg chg="mod modGraphic">
          <ac:chgData name="Karim Lourimi" userId="e4a486d6-35e1-4ebe-aa1e-805a37c1b4fb" providerId="ADAL" clId="{57377ECE-2582-403F-9727-DB1488DB647E}" dt="2022-12-16T08:52:11.223" v="41" actId="14100"/>
          <ac:graphicFrameMkLst>
            <pc:docMk/>
            <pc:sldMk cId="326093730" sldId="621"/>
            <ac:graphicFrameMk id="3" creationId="{79418B1D-BC56-FD90-8059-EA6D832E4925}"/>
          </ac:graphicFrameMkLst>
        </pc:graphicFrameChg>
      </pc:sldChg>
      <pc:sldChg chg="del">
        <pc:chgData name="Karim Lourimi" userId="e4a486d6-35e1-4ebe-aa1e-805a37c1b4fb" providerId="ADAL" clId="{57377ECE-2582-403F-9727-DB1488DB647E}" dt="2022-12-16T08:58:14.491" v="135" actId="47"/>
        <pc:sldMkLst>
          <pc:docMk/>
          <pc:sldMk cId="2382642809" sldId="637"/>
        </pc:sldMkLst>
      </pc:sldChg>
      <pc:sldChg chg="del">
        <pc:chgData name="Karim Lourimi" userId="e4a486d6-35e1-4ebe-aa1e-805a37c1b4fb" providerId="ADAL" clId="{57377ECE-2582-403F-9727-DB1488DB647E}" dt="2022-12-16T08:46:46.534" v="1" actId="47"/>
        <pc:sldMkLst>
          <pc:docMk/>
          <pc:sldMk cId="1021304019" sldId="654"/>
        </pc:sldMkLst>
      </pc:sldChg>
      <pc:sldChg chg="del">
        <pc:chgData name="Karim Lourimi" userId="e4a486d6-35e1-4ebe-aa1e-805a37c1b4fb" providerId="ADAL" clId="{57377ECE-2582-403F-9727-DB1488DB647E}" dt="2022-12-16T08:46:46.534" v="1" actId="47"/>
        <pc:sldMkLst>
          <pc:docMk/>
          <pc:sldMk cId="3413510360" sldId="692"/>
        </pc:sldMkLst>
      </pc:sldChg>
      <pc:sldChg chg="del">
        <pc:chgData name="Karim Lourimi" userId="e4a486d6-35e1-4ebe-aa1e-805a37c1b4fb" providerId="ADAL" clId="{57377ECE-2582-403F-9727-DB1488DB647E}" dt="2022-12-16T08:58:14.491" v="135" actId="47"/>
        <pc:sldMkLst>
          <pc:docMk/>
          <pc:sldMk cId="1100598488" sldId="733"/>
        </pc:sldMkLst>
      </pc:sldChg>
      <pc:sldChg chg="addSp modSp mod">
        <pc:chgData name="Karim Lourimi" userId="e4a486d6-35e1-4ebe-aa1e-805a37c1b4fb" providerId="ADAL" clId="{57377ECE-2582-403F-9727-DB1488DB647E}" dt="2022-12-16T08:48:34.897" v="21" actId="1076"/>
        <pc:sldMkLst>
          <pc:docMk/>
          <pc:sldMk cId="3650130913" sldId="735"/>
        </pc:sldMkLst>
        <pc:graphicFrameChg chg="add mod">
          <ac:chgData name="Karim Lourimi" userId="e4a486d6-35e1-4ebe-aa1e-805a37c1b4fb" providerId="ADAL" clId="{57377ECE-2582-403F-9727-DB1488DB647E}" dt="2022-12-16T08:48:34.897" v="21" actId="1076"/>
          <ac:graphicFrameMkLst>
            <pc:docMk/>
            <pc:sldMk cId="3650130913" sldId="735"/>
            <ac:graphicFrameMk id="2" creationId="{B9725F07-BE66-59A9-A12F-6990EF341B14}"/>
          </ac:graphicFrameMkLst>
        </pc:graphicFrameChg>
        <pc:graphicFrameChg chg="mod modGraphic">
          <ac:chgData name="Karim Lourimi" userId="e4a486d6-35e1-4ebe-aa1e-805a37c1b4fb" providerId="ADAL" clId="{57377ECE-2582-403F-9727-DB1488DB647E}" dt="2022-12-16T08:48:30.070" v="20" actId="14100"/>
          <ac:graphicFrameMkLst>
            <pc:docMk/>
            <pc:sldMk cId="3650130913" sldId="735"/>
            <ac:graphicFrameMk id="3" creationId="{A787C4F0-7420-190B-26D9-A845025CC6AE}"/>
          </ac:graphicFrameMkLst>
        </pc:graphicFrameChg>
      </pc:sldChg>
      <pc:sldChg chg="modSp mod">
        <pc:chgData name="Karim Lourimi" userId="e4a486d6-35e1-4ebe-aa1e-805a37c1b4fb" providerId="ADAL" clId="{57377ECE-2582-403F-9727-DB1488DB647E}" dt="2022-12-16T08:54:47.166" v="77" actId="1076"/>
        <pc:sldMkLst>
          <pc:docMk/>
          <pc:sldMk cId="1032223251" sldId="738"/>
        </pc:sldMkLst>
        <pc:graphicFrameChg chg="mod modGraphic">
          <ac:chgData name="Karim Lourimi" userId="e4a486d6-35e1-4ebe-aa1e-805a37c1b4fb" providerId="ADAL" clId="{57377ECE-2582-403F-9727-DB1488DB647E}" dt="2022-12-16T08:54:47.166" v="77" actId="1076"/>
          <ac:graphicFrameMkLst>
            <pc:docMk/>
            <pc:sldMk cId="1032223251" sldId="738"/>
            <ac:graphicFrameMk id="3" creationId="{2ED1FD15-9F11-8C0E-3A56-DF40F2962887}"/>
          </ac:graphicFrameMkLst>
        </pc:graphicFrameChg>
      </pc:sldChg>
      <pc:sldChg chg="modSp mod">
        <pc:chgData name="Karim Lourimi" userId="e4a486d6-35e1-4ebe-aa1e-805a37c1b4fb" providerId="ADAL" clId="{57377ECE-2582-403F-9727-DB1488DB647E}" dt="2022-12-16T08:55:39.419" v="100" actId="255"/>
        <pc:sldMkLst>
          <pc:docMk/>
          <pc:sldMk cId="2872185461" sldId="744"/>
        </pc:sldMkLst>
        <pc:spChg chg="mod">
          <ac:chgData name="Karim Lourimi" userId="e4a486d6-35e1-4ebe-aa1e-805a37c1b4fb" providerId="ADAL" clId="{57377ECE-2582-403F-9727-DB1488DB647E}" dt="2022-12-16T08:55:35.901" v="99" actId="255"/>
          <ac:spMkLst>
            <pc:docMk/>
            <pc:sldMk cId="2872185461" sldId="744"/>
            <ac:spMk id="10" creationId="{994CCE34-FD84-47F5-AD87-649164A07FFF}"/>
          </ac:spMkLst>
        </pc:spChg>
        <pc:spChg chg="mod">
          <ac:chgData name="Karim Lourimi" userId="e4a486d6-35e1-4ebe-aa1e-805a37c1b4fb" providerId="ADAL" clId="{57377ECE-2582-403F-9727-DB1488DB647E}" dt="2022-12-16T08:55:39.419" v="100" actId="255"/>
          <ac:spMkLst>
            <pc:docMk/>
            <pc:sldMk cId="2872185461" sldId="744"/>
            <ac:spMk id="12" creationId="{E224169D-0F46-4884-8832-6B9631387984}"/>
          </ac:spMkLst>
        </pc:spChg>
        <pc:graphicFrameChg chg="mod">
          <ac:chgData name="Karim Lourimi" userId="e4a486d6-35e1-4ebe-aa1e-805a37c1b4fb" providerId="ADAL" clId="{57377ECE-2582-403F-9727-DB1488DB647E}" dt="2022-12-16T08:55:29.074" v="98" actId="1035"/>
          <ac:graphicFrameMkLst>
            <pc:docMk/>
            <pc:sldMk cId="2872185461" sldId="744"/>
            <ac:graphicFrameMk id="14" creationId="{0ADBF8A5-7283-1A61-7D9D-0B63C3B4E366}"/>
          </ac:graphicFrameMkLst>
        </pc:graphicFrameChg>
      </pc:sldChg>
      <pc:sldChg chg="addSp modSp mod">
        <pc:chgData name="Karim Lourimi" userId="e4a486d6-35e1-4ebe-aa1e-805a37c1b4fb" providerId="ADAL" clId="{57377ECE-2582-403F-9727-DB1488DB647E}" dt="2022-12-16T08:56:40.771" v="128" actId="6549"/>
        <pc:sldMkLst>
          <pc:docMk/>
          <pc:sldMk cId="2915542948" sldId="745"/>
        </pc:sldMkLst>
        <pc:spChg chg="add mod">
          <ac:chgData name="Karim Lourimi" userId="e4a486d6-35e1-4ebe-aa1e-805a37c1b4fb" providerId="ADAL" clId="{57377ECE-2582-403F-9727-DB1488DB647E}" dt="2022-12-16T08:56:35.882" v="127" actId="20577"/>
          <ac:spMkLst>
            <pc:docMk/>
            <pc:sldMk cId="2915542948" sldId="745"/>
            <ac:spMk id="3" creationId="{A0F000DA-6D9E-634C-4B28-D0946CD628E9}"/>
          </ac:spMkLst>
        </pc:spChg>
        <pc:graphicFrameChg chg="mod modGraphic">
          <ac:chgData name="Karim Lourimi" userId="e4a486d6-35e1-4ebe-aa1e-805a37c1b4fb" providerId="ADAL" clId="{57377ECE-2582-403F-9727-DB1488DB647E}" dt="2022-12-16T08:56:40.771" v="128" actId="6549"/>
          <ac:graphicFrameMkLst>
            <pc:docMk/>
            <pc:sldMk cId="2915542948" sldId="745"/>
            <ac:graphicFrameMk id="4" creationId="{AA57E68A-51AD-EA91-EF7A-E7464216BA91}"/>
          </ac:graphicFrameMkLst>
        </pc:graphicFrameChg>
      </pc:sldChg>
      <pc:sldChg chg="del">
        <pc:chgData name="Karim Lourimi" userId="e4a486d6-35e1-4ebe-aa1e-805a37c1b4fb" providerId="ADAL" clId="{57377ECE-2582-403F-9727-DB1488DB647E}" dt="2022-12-16T08:57:38.235" v="131" actId="47"/>
        <pc:sldMkLst>
          <pc:docMk/>
          <pc:sldMk cId="2603025577" sldId="751"/>
        </pc:sldMkLst>
      </pc:sldChg>
      <pc:sldChg chg="del">
        <pc:chgData name="Karim Lourimi" userId="e4a486d6-35e1-4ebe-aa1e-805a37c1b4fb" providerId="ADAL" clId="{57377ECE-2582-403F-9727-DB1488DB647E}" dt="2022-12-16T08:57:38.235" v="131" actId="47"/>
        <pc:sldMkLst>
          <pc:docMk/>
          <pc:sldMk cId="1026965385" sldId="753"/>
        </pc:sldMkLst>
      </pc:sldChg>
      <pc:sldChg chg="del">
        <pc:chgData name="Karim Lourimi" userId="e4a486d6-35e1-4ebe-aa1e-805a37c1b4fb" providerId="ADAL" clId="{57377ECE-2582-403F-9727-DB1488DB647E}" dt="2022-12-16T08:57:38.235" v="131" actId="47"/>
        <pc:sldMkLst>
          <pc:docMk/>
          <pc:sldMk cId="3926567920" sldId="754"/>
        </pc:sldMkLst>
      </pc:sldChg>
      <pc:sldChg chg="modSp mod">
        <pc:chgData name="Karim Lourimi" userId="e4a486d6-35e1-4ebe-aa1e-805a37c1b4fb" providerId="ADAL" clId="{57377ECE-2582-403F-9727-DB1488DB647E}" dt="2022-12-16T08:57:47.775" v="133" actId="14100"/>
        <pc:sldMkLst>
          <pc:docMk/>
          <pc:sldMk cId="1757276501" sldId="756"/>
        </pc:sldMkLst>
        <pc:spChg chg="mod">
          <ac:chgData name="Karim Lourimi" userId="e4a486d6-35e1-4ebe-aa1e-805a37c1b4fb" providerId="ADAL" clId="{57377ECE-2582-403F-9727-DB1488DB647E}" dt="2022-12-16T08:57:47.775" v="133" actId="14100"/>
          <ac:spMkLst>
            <pc:docMk/>
            <pc:sldMk cId="1757276501" sldId="756"/>
            <ac:spMk id="7" creationId="{B96888CA-21E5-4D44-A3F5-CCBE0F89D6C6}"/>
          </ac:spMkLst>
        </pc:spChg>
      </pc:sldChg>
      <pc:sldChg chg="del">
        <pc:chgData name="Karim Lourimi" userId="e4a486d6-35e1-4ebe-aa1e-805a37c1b4fb" providerId="ADAL" clId="{57377ECE-2582-403F-9727-DB1488DB647E}" dt="2022-12-16T08:57:21.845" v="130" actId="47"/>
        <pc:sldMkLst>
          <pc:docMk/>
          <pc:sldMk cId="2145196696" sldId="760"/>
        </pc:sldMkLst>
      </pc:sldChg>
      <pc:sldChg chg="del">
        <pc:chgData name="Karim Lourimi" userId="e4a486d6-35e1-4ebe-aa1e-805a37c1b4fb" providerId="ADAL" clId="{57377ECE-2582-403F-9727-DB1488DB647E}" dt="2022-12-16T08:58:14.491" v="135" actId="47"/>
        <pc:sldMkLst>
          <pc:docMk/>
          <pc:sldMk cId="2117335591" sldId="788"/>
        </pc:sldMkLst>
      </pc:sldChg>
      <pc:sldChg chg="del">
        <pc:chgData name="Karim Lourimi" userId="e4a486d6-35e1-4ebe-aa1e-805a37c1b4fb" providerId="ADAL" clId="{57377ECE-2582-403F-9727-DB1488DB647E}" dt="2022-12-16T08:58:14.491" v="135" actId="47"/>
        <pc:sldMkLst>
          <pc:docMk/>
          <pc:sldMk cId="2732908983" sldId="789"/>
        </pc:sldMkLst>
      </pc:sldChg>
      <pc:sldChg chg="del">
        <pc:chgData name="Karim Lourimi" userId="e4a486d6-35e1-4ebe-aa1e-805a37c1b4fb" providerId="ADAL" clId="{57377ECE-2582-403F-9727-DB1488DB647E}" dt="2022-12-16T08:58:14.491" v="135" actId="47"/>
        <pc:sldMkLst>
          <pc:docMk/>
          <pc:sldMk cId="3185546746" sldId="790"/>
        </pc:sldMkLst>
      </pc:sldChg>
      <pc:sldChg chg="del">
        <pc:chgData name="Karim Lourimi" userId="e4a486d6-35e1-4ebe-aa1e-805a37c1b4fb" providerId="ADAL" clId="{57377ECE-2582-403F-9727-DB1488DB647E}" dt="2022-12-16T08:58:14.491" v="135" actId="47"/>
        <pc:sldMkLst>
          <pc:docMk/>
          <pc:sldMk cId="918013398" sldId="791"/>
        </pc:sldMkLst>
      </pc:sldChg>
      <pc:sldChg chg="del">
        <pc:chgData name="Karim Lourimi" userId="e4a486d6-35e1-4ebe-aa1e-805a37c1b4fb" providerId="ADAL" clId="{57377ECE-2582-403F-9727-DB1488DB647E}" dt="2022-12-16T08:58:14.491" v="135" actId="47"/>
        <pc:sldMkLst>
          <pc:docMk/>
          <pc:sldMk cId="1994114498" sldId="792"/>
        </pc:sldMkLst>
      </pc:sldChg>
      <pc:sldChg chg="modSp mod">
        <pc:chgData name="Karim Lourimi" userId="e4a486d6-35e1-4ebe-aa1e-805a37c1b4fb" providerId="ADAL" clId="{57377ECE-2582-403F-9727-DB1488DB647E}" dt="2022-12-16T08:54:25.199" v="73" actId="1076"/>
        <pc:sldMkLst>
          <pc:docMk/>
          <pc:sldMk cId="2954690035" sldId="793"/>
        </pc:sldMkLst>
        <pc:graphicFrameChg chg="mod modGraphic">
          <ac:chgData name="Karim Lourimi" userId="e4a486d6-35e1-4ebe-aa1e-805a37c1b4fb" providerId="ADAL" clId="{57377ECE-2582-403F-9727-DB1488DB647E}" dt="2022-12-16T08:54:25.199" v="73" actId="1076"/>
          <ac:graphicFrameMkLst>
            <pc:docMk/>
            <pc:sldMk cId="2954690035" sldId="793"/>
            <ac:graphicFrameMk id="2" creationId="{CC84F9EB-5193-117E-CCE9-0F3602C92AD5}"/>
          </ac:graphicFrameMkLst>
        </pc:graphicFrameChg>
      </pc:sldChg>
      <pc:sldChg chg="modSp del mod">
        <pc:chgData name="Karim Lourimi" userId="e4a486d6-35e1-4ebe-aa1e-805a37c1b4fb" providerId="ADAL" clId="{57377ECE-2582-403F-9727-DB1488DB647E}" dt="2022-12-16T08:48:37.630" v="22" actId="47"/>
        <pc:sldMkLst>
          <pc:docMk/>
          <pc:sldMk cId="1650248267" sldId="794"/>
        </pc:sldMkLst>
        <pc:graphicFrameChg chg="mod">
          <ac:chgData name="Karim Lourimi" userId="e4a486d6-35e1-4ebe-aa1e-805a37c1b4fb" providerId="ADAL" clId="{57377ECE-2582-403F-9727-DB1488DB647E}" dt="2022-12-16T08:47:11.526" v="3" actId="14100"/>
          <ac:graphicFrameMkLst>
            <pc:docMk/>
            <pc:sldMk cId="1650248267" sldId="794"/>
            <ac:graphicFrameMk id="2" creationId="{B7A17F54-2B27-47FB-9602-CB575CCFD470}"/>
          </ac:graphicFrameMkLst>
        </pc:graphicFrameChg>
      </pc:sldChg>
      <pc:sldChg chg="del">
        <pc:chgData name="Karim Lourimi" userId="e4a486d6-35e1-4ebe-aa1e-805a37c1b4fb" providerId="ADAL" clId="{57377ECE-2582-403F-9727-DB1488DB647E}" dt="2022-12-16T08:57:19.687" v="129" actId="47"/>
        <pc:sldMkLst>
          <pc:docMk/>
          <pc:sldMk cId="1601602518" sldId="795"/>
        </pc:sldMkLst>
      </pc:sldChg>
      <pc:sldChg chg="del">
        <pc:chgData name="Karim Lourimi" userId="e4a486d6-35e1-4ebe-aa1e-805a37c1b4fb" providerId="ADAL" clId="{57377ECE-2582-403F-9727-DB1488DB647E}" dt="2022-12-16T08:57:38.235" v="131" actId="47"/>
        <pc:sldMkLst>
          <pc:docMk/>
          <pc:sldMk cId="3193428940" sldId="796"/>
        </pc:sldMkLst>
      </pc:sldChg>
      <pc:sldChg chg="del">
        <pc:chgData name="Karim Lourimi" userId="e4a486d6-35e1-4ebe-aa1e-805a37c1b4fb" providerId="ADAL" clId="{57377ECE-2582-403F-9727-DB1488DB647E}" dt="2022-12-16T08:58:09.312" v="134" actId="47"/>
        <pc:sldMkLst>
          <pc:docMk/>
          <pc:sldMk cId="2600810386" sldId="797"/>
        </pc:sldMkLst>
      </pc:sldChg>
      <pc:sldChg chg="del">
        <pc:chgData name="Karim Lourimi" userId="e4a486d6-35e1-4ebe-aa1e-805a37c1b4fb" providerId="ADAL" clId="{57377ECE-2582-403F-9727-DB1488DB647E}" dt="2022-12-16T08:58:09.312" v="134" actId="47"/>
        <pc:sldMkLst>
          <pc:docMk/>
          <pc:sldMk cId="2219047501" sldId="798"/>
        </pc:sldMkLst>
      </pc:sldChg>
      <pc:sldChg chg="del">
        <pc:chgData name="Karim Lourimi" userId="e4a486d6-35e1-4ebe-aa1e-805a37c1b4fb" providerId="ADAL" clId="{57377ECE-2582-403F-9727-DB1488DB647E}" dt="2022-12-16T08:54:50.079" v="78" actId="47"/>
        <pc:sldMkLst>
          <pc:docMk/>
          <pc:sldMk cId="3920477549" sldId="799"/>
        </pc:sldMkLst>
      </pc:sldChg>
      <pc:sldChg chg="del">
        <pc:chgData name="Karim Lourimi" userId="e4a486d6-35e1-4ebe-aa1e-805a37c1b4fb" providerId="ADAL" clId="{57377ECE-2582-403F-9727-DB1488DB647E}" dt="2022-12-16T08:54:59.301" v="79" actId="47"/>
        <pc:sldMkLst>
          <pc:docMk/>
          <pc:sldMk cId="2034974041" sldId="80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Graphique%20dans%20Microsoft%20PowerPoint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enerteamtn-my.sharepoint.com/personal/h_boussabeh_enerteam_tn/Documents/Bureau/Tableaux%20des%20analyses%20ITIE%20CAM%20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275050972779911"/>
          <c:y val="0.13429071785631877"/>
          <c:w val="0.43086706329854679"/>
          <c:h val="0.8748650654126594"/>
        </c:manualLayout>
      </c:layout>
      <c:doughnutChart>
        <c:varyColors val="1"/>
        <c:ser>
          <c:idx val="0"/>
          <c:order val="0"/>
          <c:tx>
            <c:strRef>
              <c:f>'Revenus budgétaires (company)'!$G$4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explosion val="5"/>
          <c:dPt>
            <c:idx val="0"/>
            <c:bubble3D val="0"/>
            <c:explosion val="0"/>
            <c:spPr>
              <a:solidFill>
                <a:srgbClr val="657C91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A7-4E6B-8B6D-030F024C130F}"/>
              </c:ext>
            </c:extLst>
          </c:dPt>
          <c:dPt>
            <c:idx val="1"/>
            <c:bubble3D val="0"/>
            <c:spPr>
              <a:solidFill>
                <a:srgbClr val="006D55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A7-4E6B-8B6D-030F024C130F}"/>
              </c:ext>
            </c:extLst>
          </c:dPt>
          <c:dPt>
            <c:idx val="2"/>
            <c:bubble3D val="0"/>
            <c:spPr>
              <a:solidFill>
                <a:srgbClr val="C30045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A7-4E6B-8B6D-030F024C130F}"/>
              </c:ext>
            </c:extLst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Kohinoor Devanagari" panose="02000000000000000000" pitchFamily="50" charset="0"/>
                      <a:cs typeface="Kohinoor Devanagari" panose="02000000000000000000" pitchFamily="50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AA7-4E6B-8B6D-030F024C130F}"/>
                </c:ext>
              </c:extLst>
            </c:dLbl>
            <c:dLbl>
              <c:idx val="1"/>
              <c:layout>
                <c:manualLayout>
                  <c:x val="-8.2577457004454027E-2"/>
                  <c:y val="-0.138245587298822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A7-4E6B-8B6D-030F024C130F}"/>
                </c:ext>
              </c:extLst>
            </c:dLbl>
            <c:dLbl>
              <c:idx val="2"/>
              <c:layout>
                <c:manualLayout>
                  <c:x val="3.8536146602078526E-2"/>
                  <c:y val="-0.13248535449470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A7-4E6B-8B6D-030F024C130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Kohinoor Devanagari" panose="02000000000000000000" pitchFamily="50" charset="0"/>
                    <a:cs typeface="Kohinoor Devanagari" panose="02000000000000000000" pitchFamily="50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'Revenus budgétaires (company)'!$E$5:$E$7</c:f>
              <c:strCache>
                <c:ptCount val="3"/>
                <c:pt idx="0">
                  <c:v>Hydrocarbure </c:v>
                </c:pt>
                <c:pt idx="1">
                  <c:v>Transport pétrolier </c:v>
                </c:pt>
                <c:pt idx="2">
                  <c:v>Mines &amp; Carrières</c:v>
                </c:pt>
              </c:strCache>
            </c:strRef>
          </c:cat>
          <c:val>
            <c:numRef>
              <c:f>'Revenus budgétaires (company)'!$G$5:$G$7</c:f>
              <c:numCache>
                <c:formatCode>0.00%</c:formatCode>
                <c:ptCount val="3"/>
                <c:pt idx="0">
                  <c:v>0.92695002656123549</c:v>
                </c:pt>
                <c:pt idx="1">
                  <c:v>6.9897851677789322E-2</c:v>
                </c:pt>
                <c:pt idx="2">
                  <c:v>3.1521217609752233E-3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A7-4E6B-8B6D-030F024C1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6"/>
      </c:doughnutChart>
      <c:spPr>
        <a:noFill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legend>
      <c:legendPos val="r"/>
      <c:layout>
        <c:manualLayout>
          <c:xMode val="edge"/>
          <c:yMode val="edge"/>
          <c:x val="0.72360738658527024"/>
          <c:y val="0.3035982663831796"/>
          <c:w val="0.23475904071437087"/>
          <c:h val="0.60903582425969471"/>
        </c:manualLayout>
      </c:layout>
      <c:overlay val="0"/>
      <c:txPr>
        <a:bodyPr/>
        <a:lstStyle/>
        <a:p>
          <a:pPr>
            <a:defRPr sz="1200">
              <a:latin typeface="Kohinoor Devanagari" panose="02000000000000000000" pitchFamily="50" charset="0"/>
              <a:cs typeface="Kohinoor Devanagari" panose="02000000000000000000" pitchFamily="50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635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800">
          <a:latin typeface="Trebuchet MS" panose="020B0603020202020204" pitchFamily="34" charset="0"/>
        </a:defRPr>
      </a:pPr>
      <a:endParaRPr lang="fr-F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018708523749358E-2"/>
          <c:y val="0.11944713042489051"/>
          <c:w val="0.93411009142449963"/>
          <c:h val="0.58017177634946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'Prod-export'!$E$139</c:f>
              <c:strCache>
                <c:ptCount val="1"/>
                <c:pt idx="0">
                  <c:v>En %</c:v>
                </c:pt>
              </c:strCache>
            </c:strRef>
          </c:tx>
          <c:spPr>
            <a:solidFill>
              <a:srgbClr val="4F2D7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657C9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1-CC57-4745-B005-A282E6EE8F97}"/>
              </c:ext>
            </c:extLst>
          </c:dPt>
          <c:dPt>
            <c:idx val="1"/>
            <c:invertIfNegative val="0"/>
            <c:bubble3D val="0"/>
            <c:spPr>
              <a:solidFill>
                <a:srgbClr val="218F8B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3-CC57-4745-B005-A282E6EE8F9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5-CC57-4745-B005-A282E6EE8F9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7-CC57-4745-B005-A282E6EE8F9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9-CC57-4745-B005-A282E6EE8F9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B-CC57-4745-B005-A282E6EE8F97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D-CC57-4745-B005-A282E6EE8F9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F-CC57-4745-B005-A282E6EE8F97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11-CC57-4745-B005-A282E6EE8F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'Prod-export'!$C$140:$C$149</c:f>
              <c:strCache>
                <c:ptCount val="10"/>
                <c:pt idx="0">
                  <c:v>Chine</c:v>
                </c:pt>
                <c:pt idx="1">
                  <c:v>Italie</c:v>
                </c:pt>
                <c:pt idx="2">
                  <c:v>Espagne</c:v>
                </c:pt>
                <c:pt idx="3">
                  <c:v>Canada</c:v>
                </c:pt>
                <c:pt idx="4">
                  <c:v>Inde</c:v>
                </c:pt>
                <c:pt idx="5">
                  <c:v>Pays-Bas</c:v>
                </c:pt>
                <c:pt idx="6">
                  <c:v>Norvege</c:v>
                </c:pt>
                <c:pt idx="7">
                  <c:v>Autre</c:v>
                </c:pt>
                <c:pt idx="8">
                  <c:v>Singapour</c:v>
                </c:pt>
                <c:pt idx="9">
                  <c:v>Huelva</c:v>
                </c:pt>
              </c:strCache>
            </c:strRef>
          </c:cat>
          <c:val>
            <c:numRef>
              <c:f>'Prod-export'!$E$140:$E$149</c:f>
              <c:numCache>
                <c:formatCode>0.00%</c:formatCode>
                <c:ptCount val="10"/>
                <c:pt idx="0">
                  <c:v>0.45266124259259188</c:v>
                </c:pt>
                <c:pt idx="1">
                  <c:v>0.15057469517602523</c:v>
                </c:pt>
                <c:pt idx="2">
                  <c:v>0.13295244401600018</c:v>
                </c:pt>
                <c:pt idx="3">
                  <c:v>7.3100628746652963E-2</c:v>
                </c:pt>
                <c:pt idx="4">
                  <c:v>7.1598162190463499E-2</c:v>
                </c:pt>
                <c:pt idx="5">
                  <c:v>4.6822040670193868E-2</c:v>
                </c:pt>
                <c:pt idx="6">
                  <c:v>3.7507663724394263E-2</c:v>
                </c:pt>
                <c:pt idx="7">
                  <c:v>1.9986143670007655E-2</c:v>
                </c:pt>
                <c:pt idx="8">
                  <c:v>1.4643132546028649E-2</c:v>
                </c:pt>
                <c:pt idx="9">
                  <c:v>1.5384666764176334E-4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C57-4745-B005-A282E6EE8F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8"/>
        <c:axId val="152411448"/>
        <c:axId val="152411840"/>
      </c:barChart>
      <c:catAx>
        <c:axId val="15241144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>
            <a:solidFill>
              <a:srgbClr val="262626"/>
            </a:solidFill>
          </a:ln>
        </c:spPr>
        <c:txPr>
          <a:bodyPr rot="0" vert="horz"/>
          <a:lstStyle/>
          <a:p>
            <a:pPr>
              <a:defRPr sz="1400"/>
            </a:pPr>
            <a:endParaRPr lang="fr-FR"/>
          </a:p>
        </c:txPr>
        <c:crossAx val="152411840"/>
        <c:crosses val="autoZero"/>
        <c:auto val="1"/>
        <c:lblAlgn val="ctr"/>
        <c:lblOffset val="100"/>
        <c:noMultiLvlLbl val="0"/>
      </c:catAx>
      <c:valAx>
        <c:axId val="152411840"/>
        <c:scaling>
          <c:orientation val="minMax"/>
        </c:scaling>
        <c:delete val="1"/>
        <c:axPos val="l"/>
        <c:numFmt formatCode="_(* #,##0_);_(* \(#,##0\);_(* &quot;-&quot;??_);_(@_)" sourceLinked="0"/>
        <c:majorTickMark val="out"/>
        <c:minorTickMark val="none"/>
        <c:tickLblPos val="nextTo"/>
        <c:crossAx val="152411448"/>
        <c:crosses val="autoZero"/>
        <c:crossBetween val="between"/>
      </c:valAx>
      <c:spPr>
        <a:noFill/>
        <a:ln>
          <a:solidFill>
            <a:schemeClr val="bg1"/>
          </a:solidFill>
        </a:ln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635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900">
          <a:latin typeface="Kohinoor Devanagari" panose="02000000000000000000" pitchFamily="50" charset="0"/>
          <a:cs typeface="Kohinoor Devanagari" panose="02000000000000000000" pitchFamily="50" charset="0"/>
        </a:defRPr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44928789650859"/>
          <c:y val="0.11944713042489051"/>
          <c:w val="0.86271050963314133"/>
          <c:h val="0.51622296337618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Feuil14!$G$4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218F8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Feuil14!$F$5:$F$7</c:f>
              <c:strCache>
                <c:ptCount val="3"/>
                <c:pt idx="0">
                  <c:v>Extraction d’hydrocarbures</c:v>
                </c:pt>
                <c:pt idx="1">
                  <c:v>Transport d’hydrocarbures</c:v>
                </c:pt>
                <c:pt idx="2">
                  <c:v>Mines et Carrières industrielles</c:v>
                </c:pt>
              </c:strCache>
            </c:strRef>
          </c:cat>
          <c:val>
            <c:numRef>
              <c:f>Feuil14!$G$5:$G$7</c:f>
              <c:numCache>
                <c:formatCode>General</c:formatCode>
                <c:ptCount val="3"/>
                <c:pt idx="0">
                  <c:v>651.61</c:v>
                </c:pt>
                <c:pt idx="1">
                  <c:v>40.1</c:v>
                </c:pt>
                <c:pt idx="2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E-4ABC-A21A-EE80137164A0}"/>
            </c:ext>
          </c:extLst>
        </c:ser>
        <c:ser>
          <c:idx val="1"/>
          <c:order val="1"/>
          <c:tx>
            <c:strRef>
              <c:f>Feuil14!$H$4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57C9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Feuil14!$F$5:$F$7</c:f>
              <c:strCache>
                <c:ptCount val="3"/>
                <c:pt idx="0">
                  <c:v>Extraction d’hydrocarbures</c:v>
                </c:pt>
                <c:pt idx="1">
                  <c:v>Transport d’hydrocarbures</c:v>
                </c:pt>
                <c:pt idx="2">
                  <c:v>Mines et Carrières industrielles</c:v>
                </c:pt>
              </c:strCache>
            </c:strRef>
          </c:cat>
          <c:val>
            <c:numRef>
              <c:f>Feuil14!$H$5:$H$7</c:f>
              <c:numCache>
                <c:formatCode>General</c:formatCode>
                <c:ptCount val="3"/>
                <c:pt idx="0">
                  <c:v>490.79</c:v>
                </c:pt>
                <c:pt idx="1">
                  <c:v>43.76</c:v>
                </c:pt>
                <c:pt idx="2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3E-4ABC-A21A-EE80137164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5"/>
        <c:axId val="1874859472"/>
        <c:axId val="1874860720"/>
      </c:barChart>
      <c:catAx>
        <c:axId val="187485947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>
            <a:solidFill>
              <a:srgbClr val="262626"/>
            </a:solidFill>
          </a:ln>
        </c:spPr>
        <c:txPr>
          <a:bodyPr rot="0" vert="horz"/>
          <a:lstStyle/>
          <a:p>
            <a:pPr>
              <a:defRPr>
                <a:solidFill>
                  <a:schemeClr val="tx1">
                    <a:lumMod val="75000"/>
                  </a:schemeClr>
                </a:solidFill>
              </a:defRPr>
            </a:pPr>
            <a:endParaRPr lang="fr-FR"/>
          </a:p>
        </c:txPr>
        <c:crossAx val="1874860720"/>
        <c:crosses val="autoZero"/>
        <c:auto val="1"/>
        <c:lblAlgn val="ctr"/>
        <c:lblOffset val="100"/>
        <c:noMultiLvlLbl val="0"/>
      </c:catAx>
      <c:valAx>
        <c:axId val="1874860720"/>
        <c:scaling>
          <c:orientation val="minMax"/>
        </c:scaling>
        <c:delete val="1"/>
        <c:axPos val="l"/>
        <c:numFmt formatCode="#.##0;\(#.##0\);0" sourceLinked="0"/>
        <c:majorTickMark val="out"/>
        <c:minorTickMark val="none"/>
        <c:tickLblPos val="nextTo"/>
        <c:crossAx val="1874859472"/>
        <c:crosses val="autoZero"/>
        <c:crossBetween val="between"/>
      </c:valAx>
      <c:spPr>
        <a:noFill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0.249487390121687"/>
          <c:y val="0.89300949889084802"/>
          <c:w val="0.38315802589593084"/>
          <c:h val="9.9504341435166024E-2"/>
        </c:manualLayout>
      </c:layout>
      <c:overlay val="0"/>
      <c:spPr>
        <a:noFill/>
      </c:sp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635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1400">
          <a:latin typeface="Trebuchet MS" panose="020B0603020202020204" pitchFamily="34" charset="0"/>
        </a:defRPr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916338849334071"/>
          <c:y val="0.12513508901655196"/>
          <c:w val="0.43086706329854679"/>
          <c:h val="0.8748650654126594"/>
        </c:manualLayout>
      </c:layout>
      <c:doughnutChart>
        <c:varyColors val="1"/>
        <c:ser>
          <c:idx val="0"/>
          <c:order val="0"/>
          <c:tx>
            <c:strRef>
              <c:f>'Revenus budgétaires (company)'!$G$4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explosion val="5"/>
          <c:dPt>
            <c:idx val="0"/>
            <c:bubble3D val="0"/>
            <c:spPr>
              <a:solidFill>
                <a:srgbClr val="657C91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E9-487C-BFE2-E714E6F165D2}"/>
              </c:ext>
            </c:extLst>
          </c:dPt>
          <c:dPt>
            <c:idx val="1"/>
            <c:bubble3D val="0"/>
            <c:spPr>
              <a:solidFill>
                <a:srgbClr val="006D55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E9-487C-BFE2-E714E6F165D2}"/>
              </c:ext>
            </c:extLst>
          </c:dPt>
          <c:dPt>
            <c:idx val="2"/>
            <c:bubble3D val="0"/>
            <c:spPr>
              <a:solidFill>
                <a:srgbClr val="C30045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BAE9-487C-BFE2-E714E6F165D2}"/>
              </c:ext>
            </c:extLst>
          </c:dPt>
          <c:dLbls>
            <c:dLbl>
              <c:idx val="1"/>
              <c:layout>
                <c:manualLayout>
                  <c:x val="-8.2577457004454027E-2"/>
                  <c:y val="-0.138245587298822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9-487C-BFE2-E714E6F165D2}"/>
                </c:ext>
              </c:extLst>
            </c:dLbl>
            <c:dLbl>
              <c:idx val="2"/>
              <c:layout>
                <c:manualLayout>
                  <c:x val="3.8536146602078526E-2"/>
                  <c:y val="-0.13248535449470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9-487C-BFE2-E714E6F165D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'Revenus budgétaires (company)'!$E$5:$E$7</c:f>
              <c:strCache>
                <c:ptCount val="3"/>
                <c:pt idx="0">
                  <c:v>Hydrocarbure </c:v>
                </c:pt>
                <c:pt idx="1">
                  <c:v>Transport pétrolier </c:v>
                </c:pt>
                <c:pt idx="2">
                  <c:v>Mines &amp; Carrières</c:v>
                </c:pt>
              </c:strCache>
            </c:strRef>
          </c:cat>
          <c:val>
            <c:numRef>
              <c:f>'Revenus budgétaires (company)'!$G$5:$G$7</c:f>
              <c:numCache>
                <c:formatCode>0.00%</c:formatCode>
                <c:ptCount val="3"/>
                <c:pt idx="0">
                  <c:v>0.91703880864739618</c:v>
                </c:pt>
                <c:pt idx="1">
                  <c:v>8.1765354360133768E-2</c:v>
                </c:pt>
                <c:pt idx="2">
                  <c:v>1.1958369924699639E-3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E9-487C-BFE2-E714E6F16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6"/>
      </c:doughnutChart>
      <c:spPr>
        <a:noFill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legend>
      <c:legendPos val="r"/>
      <c:layout>
        <c:manualLayout>
          <c:xMode val="edge"/>
          <c:yMode val="edge"/>
          <c:x val="0.7078519350489747"/>
          <c:y val="0.29343939578160594"/>
          <c:w val="0.25918386186656306"/>
          <c:h val="0.478275702639056"/>
        </c:manualLayout>
      </c:layout>
      <c:overlay val="0"/>
      <c:txPr>
        <a:bodyPr/>
        <a:lstStyle/>
        <a:p>
          <a:pPr>
            <a:defRPr sz="1050"/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635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900">
          <a:latin typeface="Kohinoor Devanagari" panose="02000000000000000000" pitchFamily="50" charset="0"/>
          <a:cs typeface="Kohinoor Devanagari" panose="02000000000000000000" pitchFamily="50" charset="0"/>
        </a:defRPr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1324015715477206E-2"/>
          <c:y val="0.11944713042489051"/>
          <c:w val="0.91783578181417269"/>
          <c:h val="0.58017177634946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Feuil14!$G$4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218F8B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Feuil14!$F$5:$F$8</c:f>
              <c:strCache>
                <c:ptCount val="4"/>
                <c:pt idx="0">
                  <c:v>Transferts SNH-Mandat</c:v>
                </c:pt>
                <c:pt idx="1">
                  <c:v>IS Pétrolier</c:v>
                </c:pt>
                <c:pt idx="2">
                  <c:v>Droits de transit (COTCO)</c:v>
                </c:pt>
                <c:pt idx="3">
                  <c:v>Autres recettes budgétaires</c:v>
                </c:pt>
              </c:strCache>
            </c:strRef>
          </c:cat>
          <c:val>
            <c:numRef>
              <c:f>Feuil14!$G$5:$G$8</c:f>
              <c:numCache>
                <c:formatCode>General</c:formatCode>
                <c:ptCount val="4"/>
                <c:pt idx="0">
                  <c:v>471.53</c:v>
                </c:pt>
                <c:pt idx="1">
                  <c:v>120.48</c:v>
                </c:pt>
                <c:pt idx="2">
                  <c:v>35.01</c:v>
                </c:pt>
                <c:pt idx="3">
                  <c:v>76.89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1-44CD-AA00-8BD1425863C3}"/>
            </c:ext>
          </c:extLst>
        </c:ser>
        <c:ser>
          <c:idx val="1"/>
          <c:order val="1"/>
          <c:tx>
            <c:strRef>
              <c:f>Feuil14!$H$4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57C9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c:spPr>
          <c:invertIfNegative val="0"/>
          <c:dLbls>
            <c:dLbl>
              <c:idx val="1"/>
              <c:layout>
                <c:manualLayout>
                  <c:x val="2.665772198640701E-3"/>
                  <c:y val="1.62813937642261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3B-4B6C-AF4F-DB8FB79B42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Feuil14!$F$5:$F$8</c:f>
              <c:strCache>
                <c:ptCount val="4"/>
                <c:pt idx="0">
                  <c:v>Transferts SNH-Mandat</c:v>
                </c:pt>
                <c:pt idx="1">
                  <c:v>IS Pétrolier</c:v>
                </c:pt>
                <c:pt idx="2">
                  <c:v>Droits de transit (COTCO)</c:v>
                </c:pt>
                <c:pt idx="3">
                  <c:v>Autres recettes budgétaires</c:v>
                </c:pt>
              </c:strCache>
            </c:strRef>
          </c:cat>
          <c:val>
            <c:numRef>
              <c:f>Feuil14!$H$5:$H$8</c:f>
              <c:numCache>
                <c:formatCode>General</c:formatCode>
                <c:ptCount val="4"/>
                <c:pt idx="0">
                  <c:v>321.37</c:v>
                </c:pt>
                <c:pt idx="1">
                  <c:v>119.62</c:v>
                </c:pt>
                <c:pt idx="2">
                  <c:v>36.82</c:v>
                </c:pt>
                <c:pt idx="3">
                  <c:v>57.38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1-44CD-AA00-8BD1425863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5"/>
        <c:axId val="1874859472"/>
        <c:axId val="1874860720"/>
      </c:barChart>
      <c:catAx>
        <c:axId val="187485947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>
            <a:solidFill>
              <a:srgbClr val="262626"/>
            </a:solidFill>
          </a:ln>
        </c:spPr>
        <c:txPr>
          <a:bodyPr rot="0" vert="horz"/>
          <a:lstStyle/>
          <a:p>
            <a:pPr>
              <a:defRPr>
                <a:solidFill>
                  <a:schemeClr val="tx1">
                    <a:lumMod val="75000"/>
                  </a:schemeClr>
                </a:solidFill>
              </a:defRPr>
            </a:pPr>
            <a:endParaRPr lang="fr-FR"/>
          </a:p>
        </c:txPr>
        <c:crossAx val="1874860720"/>
        <c:crosses val="autoZero"/>
        <c:auto val="1"/>
        <c:lblAlgn val="ctr"/>
        <c:lblOffset val="100"/>
        <c:noMultiLvlLbl val="0"/>
      </c:catAx>
      <c:valAx>
        <c:axId val="1874860720"/>
        <c:scaling>
          <c:orientation val="minMax"/>
        </c:scaling>
        <c:delete val="1"/>
        <c:axPos val="l"/>
        <c:numFmt formatCode="#.##0;\(#.##0\);0" sourceLinked="0"/>
        <c:majorTickMark val="out"/>
        <c:minorTickMark val="none"/>
        <c:tickLblPos val="nextTo"/>
        <c:crossAx val="1874859472"/>
        <c:crosses val="autoZero"/>
        <c:crossBetween val="between"/>
      </c:valAx>
      <c:spPr>
        <a:noFill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0.23013926245849681"/>
          <c:y val="0.89300949889084802"/>
          <c:w val="0.40250620369270318"/>
          <c:h val="9.9504341435166024E-2"/>
        </c:manualLayout>
      </c:layout>
      <c:overlay val="0"/>
      <c:spPr>
        <a:noFill/>
      </c:spPr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635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1200">
          <a:latin typeface="Trebuchet MS" panose="020B0603020202020204" pitchFamily="34" charset="0"/>
        </a:defRPr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916338849334071"/>
          <c:y val="0.12513508901655196"/>
          <c:w val="0.43086706329854679"/>
          <c:h val="0.8748650654126594"/>
        </c:manualLayout>
      </c:layout>
      <c:pieChart>
        <c:varyColors val="1"/>
        <c:ser>
          <c:idx val="0"/>
          <c:order val="0"/>
          <c:tx>
            <c:strRef>
              <c:f>'Revenus budgétaires (company)'!$G$4</c:f>
              <c:strCache>
                <c:ptCount val="1"/>
                <c:pt idx="0">
                  <c:v>%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657C91"/>
              </a:solidFill>
            </c:spPr>
            <c:extLst>
              <c:ext xmlns:c16="http://schemas.microsoft.com/office/drawing/2014/chart" uri="{C3380CC4-5D6E-409C-BE32-E72D297353CC}">
                <c16:uniqueId val="{00000001-D23F-4CE0-B8AB-7CAB1CC22C79}"/>
              </c:ext>
            </c:extLst>
          </c:dPt>
          <c:dPt>
            <c:idx val="1"/>
            <c:bubble3D val="0"/>
            <c:spPr>
              <a:solidFill>
                <a:srgbClr val="218F8B"/>
              </a:solidFill>
            </c:spPr>
            <c:extLst>
              <c:ext xmlns:c16="http://schemas.microsoft.com/office/drawing/2014/chart" uri="{C3380CC4-5D6E-409C-BE32-E72D297353CC}">
                <c16:uniqueId val="{00000003-D23F-4CE0-B8AB-7CAB1CC22C79}"/>
              </c:ext>
            </c:extLst>
          </c:dPt>
          <c:dLbls>
            <c:dLbl>
              <c:idx val="0"/>
              <c:layout>
                <c:manualLayout>
                  <c:x val="-0.15776629062496614"/>
                  <c:y val="-0.190525823078304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3F-4CE0-B8AB-7CAB1CC22C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'Revenus budgétaires (company)'!$E$15:$E$18</c:f>
              <c:strCache>
                <c:ptCount val="4"/>
                <c:pt idx="0">
                  <c:v>Transferts SNH-Mandat</c:v>
                </c:pt>
                <c:pt idx="1">
                  <c:v>IS Pétrolier</c:v>
                </c:pt>
                <c:pt idx="2">
                  <c:v>Droits de transit (COTCO)</c:v>
                </c:pt>
                <c:pt idx="3">
                  <c:v>Autres recettes budgétaires</c:v>
                </c:pt>
              </c:strCache>
            </c:strRef>
          </c:cat>
          <c:val>
            <c:numRef>
              <c:f>'Revenus budgétaires (company)'!$G$15:$G$18</c:f>
              <c:numCache>
                <c:formatCode>0.00%</c:formatCode>
                <c:ptCount val="4"/>
                <c:pt idx="0">
                  <c:v>0.60047833479698798</c:v>
                </c:pt>
                <c:pt idx="1">
                  <c:v>0.22350940787383919</c:v>
                </c:pt>
                <c:pt idx="2">
                  <c:v>6.8797996973037609E-2</c:v>
                </c:pt>
                <c:pt idx="3">
                  <c:v>0.1072142603561352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3F-4CE0-B8AB-7CAB1CC22C7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legend>
      <c:legendPos val="r"/>
      <c:layout>
        <c:manualLayout>
          <c:xMode val="edge"/>
          <c:yMode val="edge"/>
          <c:x val="0.70713517989419561"/>
          <c:y val="0.17142190004232991"/>
          <c:w val="0.26948480664840296"/>
          <c:h val="0.74032095673479914"/>
        </c:manualLayout>
      </c:layout>
      <c:overlay val="0"/>
      <c:txPr>
        <a:bodyPr/>
        <a:lstStyle/>
        <a:p>
          <a:pPr>
            <a:defRPr sz="1050"/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635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1000">
          <a:latin typeface="Kohinoor Devanagari" panose="02000000000000000000" pitchFamily="50" charset="0"/>
          <a:cs typeface="Kohinoor Devanagari" panose="02000000000000000000" pitchFamily="50" charset="0"/>
        </a:defRPr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916338849334071"/>
          <c:y val="0.12513508901655196"/>
          <c:w val="0.43086706329854679"/>
          <c:h val="0.8748650654126594"/>
        </c:manualLayout>
      </c:layout>
      <c:pieChart>
        <c:varyColors val="1"/>
        <c:ser>
          <c:idx val="0"/>
          <c:order val="0"/>
          <c:tx>
            <c:strRef>
              <c:f>'Revenus budgétaires (company)'!$G$4</c:f>
              <c:strCache>
                <c:ptCount val="1"/>
                <c:pt idx="0">
                  <c:v>%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657C91"/>
              </a:solidFill>
            </c:spPr>
            <c:extLst>
              <c:ext xmlns:c16="http://schemas.microsoft.com/office/drawing/2014/chart" uri="{C3380CC4-5D6E-409C-BE32-E72D297353CC}">
                <c16:uniqueId val="{00000001-A468-4C36-B702-71CE4B8AD880}"/>
              </c:ext>
            </c:extLst>
          </c:dPt>
          <c:dPt>
            <c:idx val="1"/>
            <c:bubble3D val="0"/>
            <c:spPr>
              <a:solidFill>
                <a:srgbClr val="218F8B"/>
              </a:solidFill>
            </c:spPr>
            <c:extLst>
              <c:ext xmlns:c16="http://schemas.microsoft.com/office/drawing/2014/chart" uri="{C3380CC4-5D6E-409C-BE32-E72D297353CC}">
                <c16:uniqueId val="{00000003-A468-4C36-B702-71CE4B8AD880}"/>
              </c:ext>
            </c:extLst>
          </c:dPt>
          <c:dLbls>
            <c:dLbl>
              <c:idx val="0"/>
              <c:layout>
                <c:manualLayout>
                  <c:x val="-0.15776629062496614"/>
                  <c:y val="-0.190525823078304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68-4C36-B702-71CE4B8AD88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468-4C36-B702-71CE4B8AD88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BE6-487E-842E-35C1E8B7E89D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'Revenus budgétaires (company)'!$E$15:$E$21</c:f>
              <c:strCache>
                <c:ptCount val="7"/>
                <c:pt idx="0">
                  <c:v>SNH</c:v>
                </c:pt>
                <c:pt idx="1">
                  <c:v>PERENCO RDR</c:v>
                </c:pt>
                <c:pt idx="2">
                  <c:v>APCC</c:v>
                </c:pt>
                <c:pt idx="3">
                  <c:v>PERENCO CAM</c:v>
                </c:pt>
                <c:pt idx="4">
                  <c:v>APCL</c:v>
                </c:pt>
                <c:pt idx="5">
                  <c:v>GDC</c:v>
                </c:pt>
                <c:pt idx="6">
                  <c:v>Autres</c:v>
                </c:pt>
              </c:strCache>
            </c:strRef>
          </c:cat>
          <c:val>
            <c:numRef>
              <c:f>'Revenus budgétaires (company)'!$G$15:$G$21</c:f>
              <c:numCache>
                <c:formatCode>0.00%</c:formatCode>
                <c:ptCount val="7"/>
                <c:pt idx="0">
                  <c:v>0.69984787849970831</c:v>
                </c:pt>
                <c:pt idx="1">
                  <c:v>0.11067677602689661</c:v>
                </c:pt>
                <c:pt idx="2">
                  <c:v>8.7398752769207111E-2</c:v>
                </c:pt>
                <c:pt idx="3">
                  <c:v>7.0134973776306939E-2</c:v>
                </c:pt>
                <c:pt idx="4">
                  <c:v>2.6167276658909205E-2</c:v>
                </c:pt>
                <c:pt idx="5">
                  <c:v>3.5111719064161375E-3</c:v>
                </c:pt>
                <c:pt idx="6">
                  <c:v>2.2631703625556766E-3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68-4C36-B702-71CE4B8AD88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legend>
      <c:legendPos val="r"/>
      <c:layout>
        <c:manualLayout>
          <c:xMode val="edge"/>
          <c:yMode val="edge"/>
          <c:x val="0.72739185626106984"/>
          <c:y val="7.6326185536670726E-2"/>
          <c:w val="0.26964274299229712"/>
          <c:h val="0.83541681627359143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635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1050">
          <a:latin typeface="Kohinoor Devanagari" panose="02000000000000000000" pitchFamily="50" charset="0"/>
          <a:cs typeface="Kohinoor Devanagari" panose="02000000000000000000" pitchFamily="50" charset="0"/>
        </a:defRPr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916338849334071"/>
          <c:y val="0.12513508901655196"/>
          <c:w val="0.43086706329854679"/>
          <c:h val="0.8748650654126594"/>
        </c:manualLayout>
      </c:layout>
      <c:pieChart>
        <c:varyColors val="1"/>
        <c:ser>
          <c:idx val="0"/>
          <c:order val="0"/>
          <c:tx>
            <c:strRef>
              <c:f>'[Graphique dans Microsoft PowerPoint]Revenus budgétaires (company)'!$G$4</c:f>
              <c:strCache>
                <c:ptCount val="1"/>
                <c:pt idx="0">
                  <c:v>%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657C91"/>
              </a:solidFill>
            </c:spPr>
            <c:extLst>
              <c:ext xmlns:c16="http://schemas.microsoft.com/office/drawing/2014/chart" uri="{C3380CC4-5D6E-409C-BE32-E72D297353CC}">
                <c16:uniqueId val="{00000001-698D-4689-B646-4CFF81A04D06}"/>
              </c:ext>
            </c:extLst>
          </c:dPt>
          <c:dPt>
            <c:idx val="1"/>
            <c:bubble3D val="0"/>
            <c:spPr>
              <a:solidFill>
                <a:srgbClr val="218F8B"/>
              </a:solidFill>
            </c:spPr>
            <c:extLst>
              <c:ext xmlns:c16="http://schemas.microsoft.com/office/drawing/2014/chart" uri="{C3380CC4-5D6E-409C-BE32-E72D297353CC}">
                <c16:uniqueId val="{00000003-698D-4689-B646-4CFF81A04D06}"/>
              </c:ext>
            </c:extLst>
          </c:dPt>
          <c:dLbls>
            <c:dLbl>
              <c:idx val="0"/>
              <c:layout>
                <c:manualLayout>
                  <c:x val="-0.15776629062496614"/>
                  <c:y val="-0.190525823078304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8D-4689-B646-4CFF81A04D0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2D1-4513-B0CD-C87D7E081D5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2D1-4513-B0CD-C87D7E081D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'[Graphique dans Microsoft PowerPoint]Revenus budgétaires (company)'!$E$15:$E$21</c:f>
              <c:strCache>
                <c:ptCount val="7"/>
                <c:pt idx="0">
                  <c:v>DANGOTE CEMENT CAM.SA</c:v>
                </c:pt>
                <c:pt idx="1">
                  <c:v>ARAB CONTRACTORS</c:v>
                </c:pt>
                <c:pt idx="2">
                  <c:v>RAZEL</c:v>
                </c:pt>
                <c:pt idx="3">
                  <c:v>CIMENCAM</c:v>
                </c:pt>
                <c:pt idx="4">
                  <c:v>RESERVOIR MINERALS C</c:v>
                </c:pt>
                <c:pt idx="5">
                  <c:v>CAM IRON SA</c:v>
                </c:pt>
                <c:pt idx="6">
                  <c:v>Autres</c:v>
                </c:pt>
              </c:strCache>
            </c:strRef>
          </c:cat>
          <c:val>
            <c:numRef>
              <c:f>'[Graphique dans Microsoft PowerPoint]Revenus budgétaires (company)'!$G$15:$G$21</c:f>
              <c:numCache>
                <c:formatCode>0.00%</c:formatCode>
                <c:ptCount val="7"/>
                <c:pt idx="0">
                  <c:v>2.9702970297029702E-2</c:v>
                </c:pt>
                <c:pt idx="1">
                  <c:v>9.9009900990099011E-3</c:v>
                </c:pt>
                <c:pt idx="2">
                  <c:v>8.9108910891089105E-2</c:v>
                </c:pt>
                <c:pt idx="3">
                  <c:v>0.49504950495049505</c:v>
                </c:pt>
                <c:pt idx="4">
                  <c:v>3.9603960396039604E-2</c:v>
                </c:pt>
                <c:pt idx="5">
                  <c:v>1.9801980198019802E-2</c:v>
                </c:pt>
                <c:pt idx="6">
                  <c:v>0.31683168316831684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8D-4689-B646-4CFF81A04D0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legend>
      <c:legendPos val="r"/>
      <c:layout>
        <c:manualLayout>
          <c:xMode val="edge"/>
          <c:yMode val="edge"/>
          <c:x val="0.71059343959417287"/>
          <c:y val="0"/>
          <c:w val="0.28940656040582707"/>
          <c:h val="0.91354154337898885"/>
        </c:manualLayout>
      </c:layout>
      <c:overlay val="0"/>
      <c:txPr>
        <a:bodyPr/>
        <a:lstStyle/>
        <a:p>
          <a:pPr>
            <a:defRPr sz="1000"/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635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1050">
          <a:latin typeface="Kohinoor Devanagari" panose="02000000000000000000" pitchFamily="50" charset="0"/>
          <a:cs typeface="Kohinoor Devanagari" panose="02000000000000000000" pitchFamily="50" charset="0"/>
        </a:defRPr>
      </a:pPr>
      <a:endParaRPr lang="fr-F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781436619620682E-2"/>
          <c:y val="0.17446847752355582"/>
          <c:w val="0.86271050963314133"/>
          <c:h val="0.5801717763494681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1BC4D"/>
            </a:solidFill>
          </c:spPr>
          <c:invertIfNegative val="0"/>
          <c:dLbls>
            <c:numFmt formatCode="#,##0.00;[Red]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Kohinoor Devanagari" panose="02000000000000000000" pitchFamily="50" charset="0"/>
                    <a:cs typeface="Kohinoor Devanagari" panose="02000000000000000000" pitchFamily="50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'Prod-export'!$N$4:$N$11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'Prod-export'!$O$4:$O$11</c:f>
              <c:numCache>
                <c:formatCode>General</c:formatCode>
                <c:ptCount val="8"/>
                <c:pt idx="0">
                  <c:v>24.27</c:v>
                </c:pt>
                <c:pt idx="1">
                  <c:v>27.5</c:v>
                </c:pt>
                <c:pt idx="2">
                  <c:v>34.97</c:v>
                </c:pt>
                <c:pt idx="3">
                  <c:v>33.67</c:v>
                </c:pt>
                <c:pt idx="4">
                  <c:v>27.69</c:v>
                </c:pt>
                <c:pt idx="5">
                  <c:v>25.13</c:v>
                </c:pt>
                <c:pt idx="6">
                  <c:v>26</c:v>
                </c:pt>
                <c:pt idx="7">
                  <c:v>26.56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97-4107-B041-FA99D7BBD6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5"/>
        <c:axId val="151895840"/>
        <c:axId val="151896232"/>
      </c:barChart>
      <c:catAx>
        <c:axId val="151895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>
            <a:solidFill>
              <a:srgbClr val="262626"/>
            </a:solidFill>
          </a:ln>
        </c:spPr>
        <c:txPr>
          <a:bodyPr rot="0" vert="horz"/>
          <a:lstStyle/>
          <a:p>
            <a:pPr>
              <a:defRPr sz="1400" b="1">
                <a:solidFill>
                  <a:schemeClr val="bg2">
                    <a:lumMod val="25000"/>
                  </a:schemeClr>
                </a:solidFill>
                <a:latin typeface="Kohinoor Devanagari" panose="02000000000000000000" pitchFamily="50" charset="0"/>
                <a:cs typeface="Kohinoor Devanagari" panose="02000000000000000000" pitchFamily="50" charset="0"/>
              </a:defRPr>
            </a:pPr>
            <a:endParaRPr lang="fr-FR"/>
          </a:p>
        </c:txPr>
        <c:crossAx val="151896232"/>
        <c:crosses val="autoZero"/>
        <c:auto val="1"/>
        <c:lblAlgn val="ctr"/>
        <c:lblOffset val="100"/>
        <c:noMultiLvlLbl val="0"/>
      </c:catAx>
      <c:valAx>
        <c:axId val="151896232"/>
        <c:scaling>
          <c:orientation val="minMax"/>
        </c:scaling>
        <c:delete val="1"/>
        <c:axPos val="l"/>
        <c:numFmt formatCode="#,##0;\(#,##0\);0" sourceLinked="0"/>
        <c:majorTickMark val="out"/>
        <c:minorTickMark val="none"/>
        <c:tickLblPos val="nextTo"/>
        <c:crossAx val="151895840"/>
        <c:crosses val="autoZero"/>
        <c:crossBetween val="between"/>
      </c:valAx>
      <c:spPr>
        <a:noFill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635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900">
          <a:latin typeface="Trebuchet MS" panose="020B0603020202020204" pitchFamily="34" charset="0"/>
        </a:defRPr>
      </a:pPr>
      <a:endParaRPr lang="fr-F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978363330668943"/>
          <c:y val="0.12513508901655196"/>
          <c:w val="0.32248284225903368"/>
          <c:h val="0.66549115522438995"/>
        </c:manualLayout>
      </c:layout>
      <c:pieChart>
        <c:varyColors val="1"/>
        <c:ser>
          <c:idx val="0"/>
          <c:order val="0"/>
          <c:tx>
            <c:strRef>
              <c:f>Feuil18!$B$3</c:f>
              <c:strCache>
                <c:ptCount val="1"/>
                <c:pt idx="0">
                  <c:v>en %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009B76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1-1038-4422-9048-E4A1DDBD5129}"/>
              </c:ext>
            </c:extLst>
          </c:dPt>
          <c:dPt>
            <c:idx val="1"/>
            <c:bubble3D val="0"/>
            <c:spPr>
              <a:solidFill>
                <a:srgbClr val="4F2D7F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3-1038-4422-9048-E4A1DDBD5129}"/>
              </c:ext>
            </c:extLst>
          </c:dPt>
          <c:dPt>
            <c:idx val="2"/>
            <c:bubble3D val="0"/>
            <c:spPr>
              <a:solidFill>
                <a:srgbClr val="FECB00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5-1038-4422-9048-E4A1DDBD5129}"/>
              </c:ext>
            </c:extLst>
          </c:dPt>
          <c:dPt>
            <c:idx val="3"/>
            <c:bubble3D val="0"/>
            <c:spPr>
              <a:solidFill>
                <a:srgbClr val="7AB800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7-1038-4422-9048-E4A1DDBD5129}"/>
              </c:ext>
            </c:extLst>
          </c:dPt>
          <c:dPt>
            <c:idx val="4"/>
            <c:bubble3D val="0"/>
            <c:spPr>
              <a:solidFill>
                <a:srgbClr val="006D55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9-1038-4422-9048-E4A1DDBD5129}"/>
              </c:ext>
            </c:extLst>
          </c:dPt>
          <c:dPt>
            <c:idx val="5"/>
            <c:bubble3D val="0"/>
            <c:spPr>
              <a:solidFill>
                <a:srgbClr val="C30045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B-1038-4422-9048-E4A1DDBD5129}"/>
              </c:ext>
            </c:extLst>
          </c:dPt>
          <c:dLbls>
            <c:numFmt formatCode="#.##0%;\(#.##0%\);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Feuil18!$A$4:$A$9</c:f>
              <c:strCache>
                <c:ptCount val="6"/>
                <c:pt idx="0">
                  <c:v>RDR</c:v>
                </c:pt>
                <c:pt idx="1">
                  <c:v>MOUKOKO ABANA</c:v>
                </c:pt>
                <c:pt idx="2">
                  <c:v>Kole Marine</c:v>
                </c:pt>
                <c:pt idx="3">
                  <c:v>BOLONGO</c:v>
                </c:pt>
                <c:pt idx="4">
                  <c:v>IROKO</c:v>
                </c:pt>
                <c:pt idx="5">
                  <c:v>Autres</c:v>
                </c:pt>
              </c:strCache>
            </c:strRef>
          </c:cat>
          <c:val>
            <c:numRef>
              <c:f>Feuil18!$B$4:$B$9</c:f>
              <c:numCache>
                <c:formatCode>0.00%</c:formatCode>
                <c:ptCount val="6"/>
                <c:pt idx="0">
                  <c:v>0.42421197592516752</c:v>
                </c:pt>
                <c:pt idx="1">
                  <c:v>0.10990982859995362</c:v>
                </c:pt>
                <c:pt idx="2">
                  <c:v>0.10639862456603257</c:v>
                </c:pt>
                <c:pt idx="3">
                  <c:v>8.5044053249018328E-2</c:v>
                </c:pt>
                <c:pt idx="4">
                  <c:v>7.4376479161406106E-2</c:v>
                </c:pt>
                <c:pt idx="5">
                  <c:v>0.2000590384984218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038-4422-9048-E4A1DDBD5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635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1050">
          <a:latin typeface="Kohinoor Devanagari" panose="02000000000000000000" pitchFamily="50" charset="0"/>
          <a:cs typeface="Kohinoor Devanagari" panose="02000000000000000000" pitchFamily="50" charset="0"/>
        </a:defRPr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736" cy="511055"/>
          </a:xfrm>
          <a:prstGeom prst="rect">
            <a:avLst/>
          </a:prstGeom>
        </p:spPr>
        <p:txBody>
          <a:bodyPr vert="horz" lIns="97219" tIns="48610" rIns="97219" bIns="48610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786" y="0"/>
            <a:ext cx="3078736" cy="511055"/>
          </a:xfrm>
          <a:prstGeom prst="rect">
            <a:avLst/>
          </a:prstGeom>
        </p:spPr>
        <p:txBody>
          <a:bodyPr vert="horz" lIns="97219" tIns="48610" rIns="97219" bIns="48610" rtlCol="0"/>
          <a:lstStyle>
            <a:lvl1pPr algn="r">
              <a:defRPr sz="1300"/>
            </a:lvl1pPr>
          </a:lstStyle>
          <a:p>
            <a:fld id="{2C58F3F3-724B-43FE-BC37-21FCB11D885F}" type="datetimeFigureOut">
              <a:rPr lang="en-GB" smtClean="0"/>
              <a:pPr/>
              <a:t>16/12/2022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868"/>
            <a:ext cx="3078736" cy="511055"/>
          </a:xfrm>
          <a:prstGeom prst="rect">
            <a:avLst/>
          </a:prstGeom>
        </p:spPr>
        <p:txBody>
          <a:bodyPr vert="horz" lIns="97219" tIns="48610" rIns="97219" bIns="48610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786" y="9721868"/>
            <a:ext cx="3078736" cy="511055"/>
          </a:xfrm>
          <a:prstGeom prst="rect">
            <a:avLst/>
          </a:prstGeom>
        </p:spPr>
        <p:txBody>
          <a:bodyPr vert="horz" lIns="97219" tIns="48610" rIns="97219" bIns="48610" rtlCol="0" anchor="b"/>
          <a:lstStyle>
            <a:lvl1pPr algn="r">
              <a:defRPr sz="1300"/>
            </a:lvl1pPr>
          </a:lstStyle>
          <a:p>
            <a:fld id="{5691E210-D4F9-49A0-BD55-DE5FB06A8A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840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3078639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34" tIns="50367" rIns="100734" bIns="50367" numCol="1" anchor="t" anchorCtr="0" compatLnSpc="1">
            <a:prstTxWarp prst="textNoShape">
              <a:avLst/>
            </a:prstTxWarp>
          </a:bodyPr>
          <a:lstStyle>
            <a:lvl1pPr algn="l" defTabSz="1007487">
              <a:defRPr sz="13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837" y="2"/>
            <a:ext cx="3078639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34" tIns="50367" rIns="100734" bIns="50367" numCol="1" anchor="t" anchorCtr="0" compatLnSpc="1">
            <a:prstTxWarp prst="textNoShape">
              <a:avLst/>
            </a:prstTxWarp>
          </a:bodyPr>
          <a:lstStyle>
            <a:lvl1pPr algn="r" defTabSz="1007487">
              <a:defRPr sz="13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766763"/>
            <a:ext cx="53736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91" y="4860928"/>
            <a:ext cx="5683886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34" tIns="50367" rIns="100734" bIns="503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720264"/>
            <a:ext cx="3078639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34" tIns="50367" rIns="100734" bIns="50367" numCol="1" anchor="b" anchorCtr="0" compatLnSpc="1">
            <a:prstTxWarp prst="textNoShape">
              <a:avLst/>
            </a:prstTxWarp>
          </a:bodyPr>
          <a:lstStyle>
            <a:lvl1pPr algn="l" defTabSz="1007487">
              <a:defRPr sz="13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837" y="9720264"/>
            <a:ext cx="3078639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34" tIns="50367" rIns="100734" bIns="50367" numCol="1" anchor="b" anchorCtr="0" compatLnSpc="1">
            <a:prstTxWarp prst="textNoShape">
              <a:avLst/>
            </a:prstTxWarp>
          </a:bodyPr>
          <a:lstStyle>
            <a:lvl1pPr algn="r" defTabSz="1007487">
              <a:defRPr sz="1300" smtClean="0"/>
            </a:lvl1pPr>
          </a:lstStyle>
          <a:p>
            <a:pPr>
              <a:defRPr/>
            </a:pPr>
            <a:fld id="{EB21E970-E916-411D-B3CD-FBD8739673D5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100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0073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801472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202207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60294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003679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4415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5151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5886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D7F85-4261-4DFE-BA5B-EF8F5EFB0DA4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766763"/>
            <a:ext cx="5373687" cy="38385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D64E5-9855-4C99-8DE8-868D6A1833B2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766763"/>
            <a:ext cx="5373687" cy="38385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E1046F-3C9B-4AF2-81F6-A75AA95F696C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766763"/>
            <a:ext cx="5373687" cy="38385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/>
              <a:t>Cover with editable photo and colour block sent to back.</a:t>
            </a:r>
          </a:p>
          <a:p>
            <a:endParaRPr lang="en-GB" dirty="0"/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This cover is an imported shell with the locator, logo, and border in one piece.</a:t>
            </a:r>
          </a:p>
          <a:p>
            <a:pPr defTabSz="1027551" eaLnBrk="1" hangingPunct="1">
              <a:defRPr/>
            </a:pPr>
            <a:r>
              <a:rPr lang="en-US" sz="1300" b="1" dirty="0">
                <a:ea typeface="ＭＳ Ｐゴシック" pitchFamily="-65" charset="-128"/>
                <a:cs typeface="ＭＳ Ｐゴシック" pitchFamily="-65" charset="-128"/>
              </a:rPr>
              <a:t>The photo and color block can be changed in normal view (not slide master) as follows:</a:t>
            </a:r>
          </a:p>
          <a:p>
            <a:pPr defTabSz="1027551" eaLnBrk="1" hangingPunct="1">
              <a:defRPr/>
            </a:pPr>
            <a:endParaRPr lang="en-US" sz="1300" dirty="0">
              <a:ea typeface="ＭＳ Ｐゴシック" pitchFamily="-65" charset="-128"/>
              <a:cs typeface="ＭＳ Ｐゴシック" pitchFamily="-65" charset="-128"/>
            </a:endParaRP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1 -  Send the shell to back (right click, send to back),</a:t>
            </a: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2 -  Right click on photo, select change picture, browse for approved stock photo JPEG to insert, click OK (may need to resize to fit with color block/text below)</a:t>
            </a: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3 -  Send the photo to back (right click, send to back).</a:t>
            </a:r>
          </a:p>
          <a:p>
            <a:pPr defTabSz="1027551" eaLnBrk="1" hangingPunct="1">
              <a:defRPr/>
            </a:pPr>
            <a:endParaRPr lang="en-US" sz="1300" dirty="0">
              <a:ea typeface="ＭＳ Ｐゴシック" pitchFamily="-65" charset="-128"/>
              <a:cs typeface="ＭＳ Ｐゴシック" pitchFamily="-65" charset="-128"/>
            </a:endParaRP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Refer to the Brand Centre or your member firm stock photo library for approved imagery.</a:t>
            </a:r>
          </a:p>
        </p:txBody>
      </p:sp>
    </p:spTree>
    <p:extLst>
      <p:ext uri="{BB962C8B-B14F-4D97-AF65-F5344CB8AC3E}">
        <p14:creationId xmlns:p14="http://schemas.microsoft.com/office/powerpoint/2010/main" val="50507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E1046F-3C9B-4AF2-81F6-A75AA95F696C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766763"/>
            <a:ext cx="5373687" cy="38385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/>
              <a:t>Cover with editable photo and colour block sent to back.</a:t>
            </a:r>
          </a:p>
          <a:p>
            <a:endParaRPr lang="en-GB" dirty="0"/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This cover is an imported shell with the locator, logo, and border in one piece.</a:t>
            </a:r>
          </a:p>
          <a:p>
            <a:pPr defTabSz="1027551" eaLnBrk="1" hangingPunct="1">
              <a:defRPr/>
            </a:pPr>
            <a:r>
              <a:rPr lang="en-US" sz="1300" b="1" dirty="0">
                <a:ea typeface="ＭＳ Ｐゴシック" pitchFamily="-65" charset="-128"/>
                <a:cs typeface="ＭＳ Ｐゴシック" pitchFamily="-65" charset="-128"/>
              </a:rPr>
              <a:t>The photo and color block can be changed in normal view (not slide master) as follows:</a:t>
            </a:r>
          </a:p>
          <a:p>
            <a:pPr defTabSz="1027551" eaLnBrk="1" hangingPunct="1">
              <a:defRPr/>
            </a:pPr>
            <a:endParaRPr lang="en-US" sz="1300" dirty="0">
              <a:ea typeface="ＭＳ Ｐゴシック" pitchFamily="-65" charset="-128"/>
              <a:cs typeface="ＭＳ Ｐゴシック" pitchFamily="-65" charset="-128"/>
            </a:endParaRP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1 -  Send the shell to back (right click, send to back),</a:t>
            </a: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2 -  Right click on photo, select change picture, browse for approved stock photo JPEG to insert, click OK (may need to resize to fit with color block/text below)</a:t>
            </a: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3 -  Send the photo to back (right click, send to back).</a:t>
            </a:r>
          </a:p>
          <a:p>
            <a:pPr defTabSz="1027551" eaLnBrk="1" hangingPunct="1">
              <a:defRPr/>
            </a:pPr>
            <a:endParaRPr lang="en-US" sz="1300" dirty="0">
              <a:ea typeface="ＭＳ Ｐゴシック" pitchFamily="-65" charset="-128"/>
              <a:cs typeface="ＭＳ Ｐゴシック" pitchFamily="-65" charset="-128"/>
            </a:endParaRP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Refer to the Brand Centre or your member firm stock photo library for approved imagery.</a:t>
            </a:r>
          </a:p>
        </p:txBody>
      </p:sp>
    </p:spTree>
    <p:extLst>
      <p:ext uri="{BB962C8B-B14F-4D97-AF65-F5344CB8AC3E}">
        <p14:creationId xmlns:p14="http://schemas.microsoft.com/office/powerpoint/2010/main" val="323499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E1046F-3C9B-4AF2-81F6-A75AA95F696C}" type="slidenum">
              <a:rPr lang="en-GB"/>
              <a:pPr/>
              <a:t>27</a:t>
            </a:fld>
            <a:endParaRPr lang="en-GB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766763"/>
            <a:ext cx="5373687" cy="38385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/>
              <a:t>Cover with editable photo and colour block sent to back.</a:t>
            </a:r>
          </a:p>
          <a:p>
            <a:endParaRPr lang="en-GB" dirty="0"/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This cover is an imported shell with the locator, logo, and border in one piece.</a:t>
            </a:r>
          </a:p>
          <a:p>
            <a:pPr defTabSz="1027551" eaLnBrk="1" hangingPunct="1">
              <a:defRPr/>
            </a:pPr>
            <a:r>
              <a:rPr lang="en-US" sz="1300" b="1" dirty="0">
                <a:ea typeface="ＭＳ Ｐゴシック" pitchFamily="-65" charset="-128"/>
                <a:cs typeface="ＭＳ Ｐゴシック" pitchFamily="-65" charset="-128"/>
              </a:rPr>
              <a:t>The photo and color block can be changed in normal view (not slide master) as follows:</a:t>
            </a:r>
          </a:p>
          <a:p>
            <a:pPr defTabSz="1027551" eaLnBrk="1" hangingPunct="1">
              <a:defRPr/>
            </a:pPr>
            <a:endParaRPr lang="en-US" sz="1300" dirty="0">
              <a:ea typeface="ＭＳ Ｐゴシック" pitchFamily="-65" charset="-128"/>
              <a:cs typeface="ＭＳ Ｐゴシック" pitchFamily="-65" charset="-128"/>
            </a:endParaRP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1 -  Send the shell to back (right click, send to back),</a:t>
            </a: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2 -  Right click on photo, select change picture, browse for approved stock photo JPEG to insert, click OK (may need to resize to fit with color block/text below)</a:t>
            </a: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3 -  Send the photo to back (right click, send to back).</a:t>
            </a:r>
          </a:p>
          <a:p>
            <a:pPr defTabSz="1027551" eaLnBrk="1" hangingPunct="1">
              <a:defRPr/>
            </a:pPr>
            <a:endParaRPr lang="en-US" sz="1300" dirty="0">
              <a:ea typeface="ＭＳ Ｐゴシック" pitchFamily="-65" charset="-128"/>
              <a:cs typeface="ＭＳ Ｐゴシック" pitchFamily="-65" charset="-128"/>
            </a:endParaRP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Refer to the Brand Centre or your member firm stock photo library for approved imagery.</a:t>
            </a:r>
          </a:p>
        </p:txBody>
      </p:sp>
    </p:spTree>
    <p:extLst>
      <p:ext uri="{BB962C8B-B14F-4D97-AF65-F5344CB8AC3E}">
        <p14:creationId xmlns:p14="http://schemas.microsoft.com/office/powerpoint/2010/main" val="1119899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E1046F-3C9B-4AF2-81F6-A75AA95F696C}" type="slidenum">
              <a:rPr lang="en-GB"/>
              <a:pPr/>
              <a:t>30</a:t>
            </a:fld>
            <a:endParaRPr lang="en-GB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766763"/>
            <a:ext cx="5373687" cy="38385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/>
              <a:t>Cover with editable photo and colour block sent to back.</a:t>
            </a:r>
          </a:p>
          <a:p>
            <a:endParaRPr lang="en-GB" dirty="0"/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This cover is an imported shell with the locator, logo, and border in one piece.</a:t>
            </a:r>
          </a:p>
          <a:p>
            <a:pPr defTabSz="1027551" eaLnBrk="1" hangingPunct="1">
              <a:defRPr/>
            </a:pPr>
            <a:r>
              <a:rPr lang="en-US" sz="1300" b="1" dirty="0">
                <a:ea typeface="ＭＳ Ｐゴシック" pitchFamily="-65" charset="-128"/>
                <a:cs typeface="ＭＳ Ｐゴシック" pitchFamily="-65" charset="-128"/>
              </a:rPr>
              <a:t>The photo and color block can be changed in normal view (not slide master) as follows:</a:t>
            </a:r>
          </a:p>
          <a:p>
            <a:pPr defTabSz="1027551" eaLnBrk="1" hangingPunct="1">
              <a:defRPr/>
            </a:pPr>
            <a:endParaRPr lang="en-US" sz="1300" dirty="0">
              <a:ea typeface="ＭＳ Ｐゴシック" pitchFamily="-65" charset="-128"/>
              <a:cs typeface="ＭＳ Ｐゴシック" pitchFamily="-65" charset="-128"/>
            </a:endParaRP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1 -  Send the shell to back (right click, send to back),</a:t>
            </a: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2 -  Right click on photo, select change picture, browse for approved stock photo JPEG to insert, click OK (may need to resize to fit with color block/text below)</a:t>
            </a: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3 -  Send the photo to back (right click, send to back).</a:t>
            </a:r>
          </a:p>
          <a:p>
            <a:pPr defTabSz="1027551" eaLnBrk="1" hangingPunct="1">
              <a:defRPr/>
            </a:pPr>
            <a:endParaRPr lang="en-US" sz="1300" dirty="0">
              <a:ea typeface="ＭＳ Ｐゴシック" pitchFamily="-65" charset="-128"/>
              <a:cs typeface="ＭＳ Ｐゴシック" pitchFamily="-65" charset="-128"/>
            </a:endParaRP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Refer to the Brand Centre or your member firm stock photo library for approved imagery.</a:t>
            </a:r>
          </a:p>
        </p:txBody>
      </p:sp>
    </p:spTree>
    <p:extLst>
      <p:ext uri="{BB962C8B-B14F-4D97-AF65-F5344CB8AC3E}">
        <p14:creationId xmlns:p14="http://schemas.microsoft.com/office/powerpoint/2010/main" val="1276985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E1046F-3C9B-4AF2-81F6-A75AA95F696C}" type="slidenum">
              <a:rPr lang="en-GB"/>
              <a:pPr/>
              <a:t>32</a:t>
            </a:fld>
            <a:endParaRPr lang="en-GB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766763"/>
            <a:ext cx="5373687" cy="38385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/>
              <a:t>Cover with editable photo and colour block sent to back.</a:t>
            </a:r>
          </a:p>
          <a:p>
            <a:endParaRPr lang="en-GB" dirty="0"/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This cover is an imported shell with the locator, logo, and border in one piece.</a:t>
            </a:r>
          </a:p>
          <a:p>
            <a:pPr defTabSz="1027551" eaLnBrk="1" hangingPunct="1">
              <a:defRPr/>
            </a:pPr>
            <a:r>
              <a:rPr lang="en-US" sz="1300" b="1" dirty="0">
                <a:ea typeface="ＭＳ Ｐゴシック" pitchFamily="-65" charset="-128"/>
                <a:cs typeface="ＭＳ Ｐゴシック" pitchFamily="-65" charset="-128"/>
              </a:rPr>
              <a:t>The photo and color block can be changed in normal view (not slide master) as follows:</a:t>
            </a:r>
          </a:p>
          <a:p>
            <a:pPr defTabSz="1027551" eaLnBrk="1" hangingPunct="1">
              <a:defRPr/>
            </a:pPr>
            <a:endParaRPr lang="en-US" sz="1300" dirty="0">
              <a:ea typeface="ＭＳ Ｐゴシック" pitchFamily="-65" charset="-128"/>
              <a:cs typeface="ＭＳ Ｐゴシック" pitchFamily="-65" charset="-128"/>
            </a:endParaRP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1 -  Send the shell to back (right click, send to back),</a:t>
            </a: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2 -  Right click on photo, select change picture, browse for approved stock photo JPEG to insert, click OK (may need to resize to fit with color block/text below)</a:t>
            </a: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3 -  Send the photo to back (right click, send to back).</a:t>
            </a:r>
          </a:p>
          <a:p>
            <a:pPr defTabSz="1027551" eaLnBrk="1" hangingPunct="1">
              <a:defRPr/>
            </a:pPr>
            <a:endParaRPr lang="en-US" sz="1300" dirty="0">
              <a:ea typeface="ＭＳ Ｐゴシック" pitchFamily="-65" charset="-128"/>
              <a:cs typeface="ＭＳ Ｐゴシック" pitchFamily="-65" charset="-128"/>
            </a:endParaRP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Refer to the Brand Centre or your member firm stock photo library for approved imagery.</a:t>
            </a:r>
          </a:p>
        </p:txBody>
      </p:sp>
    </p:spTree>
    <p:extLst>
      <p:ext uri="{BB962C8B-B14F-4D97-AF65-F5344CB8AC3E}">
        <p14:creationId xmlns:p14="http://schemas.microsoft.com/office/powerpoint/2010/main" val="3555669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Keith’s address at the Annual – BDO 3 years out</a:t>
            </a:r>
            <a:endParaRPr lang="en-DK" b="0" dirty="0"/>
          </a:p>
          <a:p>
            <a:endParaRPr lang="en-GB" dirty="0"/>
          </a:p>
          <a:p>
            <a:r>
              <a:rPr lang="en-GB" b="0" dirty="0"/>
              <a:t>I would argue that the CF community is all about ONEBDO</a:t>
            </a:r>
          </a:p>
          <a:p>
            <a:endParaRPr lang="en-GB" b="0" dirty="0"/>
          </a:p>
          <a:p>
            <a:r>
              <a:rPr lang="en-GB" b="0" dirty="0"/>
              <a:t>On yourself you will not have much of a punch – together, there is a force-multiplier</a:t>
            </a:r>
            <a:endParaRPr lang="en-B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325E1-631E-4FFD-AF35-27D076BB57F2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18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Lacie/BDO/Proposal%20Stuff/*Proposals%202010/*Proposal%20Template%20PPT/graphic%20elements/HatchPatternWide-01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604351" y="2526935"/>
            <a:ext cx="8399625" cy="3973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265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604351" y="3033763"/>
            <a:ext cx="8399625" cy="221737"/>
          </a:xfrm>
          <a:ln w="9525"/>
        </p:spPr>
        <p:txBody>
          <a:bodyPr/>
          <a:lstStyle>
            <a:lvl1pPr>
              <a:lnSpc>
                <a:spcPct val="100000"/>
              </a:lnSpc>
              <a:spcBef>
                <a:spcPct val="50000"/>
              </a:spcBef>
              <a:defRPr sz="1400"/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4E61C2F-306D-D26F-6B81-304CCABC9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52" y="6200007"/>
            <a:ext cx="1828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49" y="598978"/>
            <a:ext cx="8405327" cy="346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4381" y="1664466"/>
            <a:ext cx="1329595" cy="11777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668C2-B61C-4179-BB61-6A3C5CED3524}" type="slidenum">
              <a:rPr lang="en-GB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231" y="598978"/>
            <a:ext cx="1038746" cy="22432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8923" y="598978"/>
            <a:ext cx="1177245" cy="22432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E2F11-FF5E-4CD9-8BF5-CDD2B29C0B26}" type="slidenum">
              <a:rPr lang="en-GB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49" y="598978"/>
            <a:ext cx="8405327" cy="35172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06" y="1820864"/>
            <a:ext cx="4418885" cy="1186390"/>
          </a:xfrm>
        </p:spPr>
        <p:txBody>
          <a:bodyPr/>
          <a:lstStyle>
            <a:lvl1pPr marL="0" indent="0">
              <a:defRPr sz="900"/>
            </a:lvl1pPr>
            <a:lvl2pPr marL="1587" indent="-1587"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1" y="1820864"/>
            <a:ext cx="4418886" cy="1186390"/>
          </a:xfrm>
        </p:spPr>
        <p:txBody>
          <a:bodyPr/>
          <a:lstStyle>
            <a:lvl1pPr marL="0" indent="0">
              <a:defRPr sz="900"/>
            </a:lvl1pPr>
            <a:lvl2pPr marL="1587" indent="-1587"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16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42386" y="6562919"/>
            <a:ext cx="330683" cy="153888"/>
          </a:xfrm>
          <a:ln/>
        </p:spPr>
        <p:txBody>
          <a:bodyPr/>
          <a:lstStyle>
            <a:lvl1pPr>
              <a:defRPr/>
            </a:lvl1pPr>
          </a:lstStyle>
          <a:p>
            <a:fld id="{EB6E2F11-FF5E-4CD9-8BF5-CDD2B29C0B26}" type="slidenum">
              <a:rPr lang="en-GB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atchPatternWide-01.jpg" descr="/Volumes/Lacie/BDO/Proposal Stuff/*Proposals 2010/*Proposal Template PPT/graphic elements/HatchPatternWide-01.jpg"/>
          <p:cNvPicPr>
            <a:picLocks noChangeAspect="1"/>
          </p:cNvPicPr>
          <p:nvPr userDrawn="1"/>
        </p:nvPicPr>
        <p:blipFill>
          <a:blip r:embed="rId2" r:link="rId3" cstate="print"/>
          <a:srcRect b="19358"/>
          <a:stretch>
            <a:fillRect/>
          </a:stretch>
        </p:blipFill>
        <p:spPr>
          <a:xfrm>
            <a:off x="248556" y="1645399"/>
            <a:ext cx="9008986" cy="1337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49" y="598978"/>
            <a:ext cx="8405327" cy="35172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42386" y="6485975"/>
            <a:ext cx="330683" cy="3077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252A7F29-E918-4DEE-95AE-8DE8F0F4E383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723107" y="1658707"/>
            <a:ext cx="985207" cy="1523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991" y="1661039"/>
            <a:ext cx="4460430" cy="1046440"/>
          </a:xfrm>
        </p:spPr>
        <p:txBody>
          <a:bodyPr/>
          <a:lstStyle>
            <a:lvl1pPr marL="0" indent="0">
              <a:defRPr sz="800"/>
            </a:lvl1pPr>
            <a:lvl2pPr marL="1392" indent="-1392"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801830" y="1656273"/>
            <a:ext cx="4460430" cy="1046440"/>
          </a:xfrm>
        </p:spPr>
        <p:txBody>
          <a:bodyPr/>
          <a:lstStyle>
            <a:lvl1pPr marL="0" indent="0">
              <a:defRPr sz="800"/>
            </a:lvl1pPr>
            <a:lvl2pPr marL="1392" indent="-1392"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257509" y="1673006"/>
            <a:ext cx="985207" cy="15234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_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539653" y="5774618"/>
            <a:ext cx="127516" cy="1089733"/>
            <a:chOff x="513955" y="4330963"/>
            <a:chExt cx="121444" cy="817300"/>
          </a:xfrm>
        </p:grpSpPr>
        <p:sp>
          <p:nvSpPr>
            <p:cNvPr id="14" name="Freeform 12"/>
            <p:cNvSpPr>
              <a:spLocks noChangeAspect="1"/>
            </p:cNvSpPr>
            <p:nvPr userDrawn="1"/>
          </p:nvSpPr>
          <p:spPr bwMode="gray">
            <a:xfrm>
              <a:off x="513955" y="4330963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2"/>
            <p:cNvSpPr>
              <a:spLocks noChangeAspect="1"/>
            </p:cNvSpPr>
            <p:nvPr userDrawn="1"/>
          </p:nvSpPr>
          <p:spPr bwMode="gray">
            <a:xfrm>
              <a:off x="513955" y="4561944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12"/>
            <p:cNvSpPr>
              <a:spLocks noChangeAspect="1"/>
            </p:cNvSpPr>
            <p:nvPr userDrawn="1"/>
          </p:nvSpPr>
          <p:spPr bwMode="gray">
            <a:xfrm>
              <a:off x="513955" y="4686300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540657" y="1"/>
            <a:ext cx="127516" cy="1403711"/>
            <a:chOff x="514911" y="0"/>
            <a:chExt cx="121444" cy="1052783"/>
          </a:xfrm>
        </p:grpSpPr>
        <p:sp>
          <p:nvSpPr>
            <p:cNvPr id="16" name="Freeform 12"/>
            <p:cNvSpPr>
              <a:spLocks noChangeAspect="1"/>
            </p:cNvSpPr>
            <p:nvPr userDrawn="1"/>
          </p:nvSpPr>
          <p:spPr bwMode="gray">
            <a:xfrm rot="10800000">
              <a:off x="514911" y="0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12"/>
            <p:cNvSpPr>
              <a:spLocks noChangeAspect="1"/>
            </p:cNvSpPr>
            <p:nvPr userDrawn="1"/>
          </p:nvSpPr>
          <p:spPr bwMode="gray">
            <a:xfrm rot="10800000">
              <a:off x="514911" y="346868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2"/>
            <p:cNvSpPr>
              <a:spLocks noChangeAspect="1"/>
            </p:cNvSpPr>
            <p:nvPr userDrawn="1"/>
          </p:nvSpPr>
          <p:spPr bwMode="gray">
            <a:xfrm rot="10800000">
              <a:off x="514911" y="590820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7" name="Picture 2" descr="G:\Office97\_GRAPHICS\hb@BDO\Library\09_Logos\BDO logo 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261" y="6236589"/>
            <a:ext cx="774900" cy="37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49" y="6351"/>
            <a:ext cx="7372052" cy="6858000"/>
          </a:xfrm>
          <a:prstGeom prst="rect">
            <a:avLst/>
          </a:prstGeom>
        </p:spPr>
      </p:pic>
      <p:pic>
        <p:nvPicPr>
          <p:cNvPr id="3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84A1CEA-9E12-0518-814D-45F4AD43A2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52" y="6200007"/>
            <a:ext cx="1828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369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_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12" y="0"/>
            <a:ext cx="7204089" cy="685800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39653" y="5774618"/>
            <a:ext cx="127516" cy="1089733"/>
            <a:chOff x="513955" y="4330963"/>
            <a:chExt cx="121444" cy="817300"/>
          </a:xfrm>
        </p:grpSpPr>
        <p:sp>
          <p:nvSpPr>
            <p:cNvPr id="14" name="Freeform 12"/>
            <p:cNvSpPr>
              <a:spLocks noChangeAspect="1"/>
            </p:cNvSpPr>
            <p:nvPr userDrawn="1"/>
          </p:nvSpPr>
          <p:spPr bwMode="gray">
            <a:xfrm>
              <a:off x="513955" y="4330963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2"/>
            <p:cNvSpPr>
              <a:spLocks noChangeAspect="1"/>
            </p:cNvSpPr>
            <p:nvPr userDrawn="1"/>
          </p:nvSpPr>
          <p:spPr bwMode="gray">
            <a:xfrm>
              <a:off x="513955" y="4561944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12"/>
            <p:cNvSpPr>
              <a:spLocks noChangeAspect="1"/>
            </p:cNvSpPr>
            <p:nvPr userDrawn="1"/>
          </p:nvSpPr>
          <p:spPr bwMode="gray">
            <a:xfrm>
              <a:off x="513955" y="4686300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540657" y="1"/>
            <a:ext cx="127516" cy="1403711"/>
            <a:chOff x="514911" y="0"/>
            <a:chExt cx="121444" cy="1052783"/>
          </a:xfrm>
        </p:grpSpPr>
        <p:sp>
          <p:nvSpPr>
            <p:cNvPr id="16" name="Freeform 12"/>
            <p:cNvSpPr>
              <a:spLocks noChangeAspect="1"/>
            </p:cNvSpPr>
            <p:nvPr userDrawn="1"/>
          </p:nvSpPr>
          <p:spPr bwMode="gray">
            <a:xfrm rot="10800000">
              <a:off x="514911" y="0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12"/>
            <p:cNvSpPr>
              <a:spLocks noChangeAspect="1"/>
            </p:cNvSpPr>
            <p:nvPr userDrawn="1"/>
          </p:nvSpPr>
          <p:spPr bwMode="gray">
            <a:xfrm rot="10800000">
              <a:off x="514911" y="346868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2"/>
            <p:cNvSpPr>
              <a:spLocks noChangeAspect="1"/>
            </p:cNvSpPr>
            <p:nvPr userDrawn="1"/>
          </p:nvSpPr>
          <p:spPr bwMode="gray">
            <a:xfrm rot="10800000">
              <a:off x="514911" y="590820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87BF4E6-8786-0954-EA44-9E9E5BD819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52" y="6200007"/>
            <a:ext cx="1828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197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_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9"/>
            <a:ext cx="9601200" cy="6851903"/>
          </a:xfrm>
          <a:prstGeom prst="rect">
            <a:avLst/>
          </a:prstGeom>
        </p:spPr>
      </p:pic>
      <p:sp>
        <p:nvSpPr>
          <p:cNvPr id="20" name="Organigramme : Entrée manuelle 19"/>
          <p:cNvSpPr/>
          <p:nvPr userDrawn="1"/>
        </p:nvSpPr>
        <p:spPr>
          <a:xfrm rot="5400000" flipH="1">
            <a:off x="-1028701" y="1028700"/>
            <a:ext cx="6858000" cy="4800600"/>
          </a:xfrm>
          <a:prstGeom prst="flowChartManualInput">
            <a:avLst/>
          </a:prstGeom>
          <a:solidFill>
            <a:schemeClr val="accent4">
              <a:alpha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" tIns="75600" rIns="75600" bIns="75600" rtlCol="0" anchor="ctr"/>
          <a:lstStyle/>
          <a:p>
            <a:pPr algn="ctr"/>
            <a:endParaRPr lang="fr-FR" sz="126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40043" y="2284605"/>
            <a:ext cx="8505000" cy="29084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890" b="0">
                <a:solidFill>
                  <a:schemeClr val="bg1"/>
                </a:solidFill>
                <a:latin typeface="+mn-lt"/>
              </a:defRPr>
            </a:lvl1pPr>
            <a:lvl2pPr marL="47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9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9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9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9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043" y="1835151"/>
            <a:ext cx="8505000" cy="36195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294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39653" y="5774618"/>
            <a:ext cx="127516" cy="1089733"/>
            <a:chOff x="513955" y="4330963"/>
            <a:chExt cx="121444" cy="817300"/>
          </a:xfrm>
        </p:grpSpPr>
        <p:sp>
          <p:nvSpPr>
            <p:cNvPr id="14" name="Freeform 12"/>
            <p:cNvSpPr>
              <a:spLocks noChangeAspect="1"/>
            </p:cNvSpPr>
            <p:nvPr userDrawn="1"/>
          </p:nvSpPr>
          <p:spPr bwMode="gray">
            <a:xfrm>
              <a:off x="513955" y="4330963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2"/>
            <p:cNvSpPr>
              <a:spLocks noChangeAspect="1"/>
            </p:cNvSpPr>
            <p:nvPr userDrawn="1"/>
          </p:nvSpPr>
          <p:spPr bwMode="gray">
            <a:xfrm>
              <a:off x="513955" y="4561944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12"/>
            <p:cNvSpPr>
              <a:spLocks noChangeAspect="1"/>
            </p:cNvSpPr>
            <p:nvPr userDrawn="1"/>
          </p:nvSpPr>
          <p:spPr bwMode="gray">
            <a:xfrm>
              <a:off x="513955" y="4686300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540657" y="1"/>
            <a:ext cx="127516" cy="1403711"/>
            <a:chOff x="514911" y="0"/>
            <a:chExt cx="121444" cy="1052783"/>
          </a:xfrm>
        </p:grpSpPr>
        <p:sp>
          <p:nvSpPr>
            <p:cNvPr id="16" name="Freeform 12"/>
            <p:cNvSpPr>
              <a:spLocks noChangeAspect="1"/>
            </p:cNvSpPr>
            <p:nvPr userDrawn="1"/>
          </p:nvSpPr>
          <p:spPr bwMode="gray">
            <a:xfrm rot="10800000">
              <a:off x="514911" y="0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12"/>
            <p:cNvSpPr>
              <a:spLocks noChangeAspect="1"/>
            </p:cNvSpPr>
            <p:nvPr userDrawn="1"/>
          </p:nvSpPr>
          <p:spPr bwMode="gray">
            <a:xfrm rot="10800000">
              <a:off x="514911" y="346868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2"/>
            <p:cNvSpPr>
              <a:spLocks noChangeAspect="1"/>
            </p:cNvSpPr>
            <p:nvPr userDrawn="1"/>
          </p:nvSpPr>
          <p:spPr bwMode="gray">
            <a:xfrm rot="10800000">
              <a:off x="514911" y="590820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6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7A6CFF8-4A1D-6E4E-5BBF-1FE673FD5A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52" y="6200007"/>
            <a:ext cx="1828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89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-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" y="288001"/>
            <a:ext cx="9295020" cy="53213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1707" y="1379538"/>
            <a:ext cx="8714423" cy="525463"/>
          </a:xfrm>
        </p:spPr>
        <p:txBody>
          <a:bodyPr/>
          <a:lstStyle>
            <a:lvl1pPr>
              <a:defRPr sz="2520">
                <a:solidFill>
                  <a:srgbClr val="ED1A3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1707" y="1905001"/>
            <a:ext cx="8714423" cy="2755900"/>
          </a:xfrm>
        </p:spPr>
        <p:txBody>
          <a:bodyPr/>
          <a:lstStyle>
            <a:lvl1pPr>
              <a:defRPr>
                <a:solidFill>
                  <a:srgbClr val="ED1A3B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193" name="Freeform 25"/>
          <p:cNvSpPr>
            <a:spLocks noChangeAspect="1"/>
          </p:cNvSpPr>
          <p:nvPr/>
        </p:nvSpPr>
        <p:spPr bwMode="gray">
          <a:xfrm>
            <a:off x="301708" y="5030789"/>
            <a:ext cx="170021" cy="1827212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120" y="1354"/>
              </a:cxn>
              <a:cxn ang="0">
                <a:pos x="0" y="1354"/>
              </a:cxn>
              <a:cxn ang="0">
                <a:pos x="0" y="85"/>
              </a:cxn>
              <a:cxn ang="0">
                <a:pos x="120" y="0"/>
              </a:cxn>
            </a:cxnLst>
            <a:rect l="0" t="0" r="r" b="b"/>
            <a:pathLst>
              <a:path w="120" h="1354">
                <a:moveTo>
                  <a:pt x="120" y="0"/>
                </a:moveTo>
                <a:lnTo>
                  <a:pt x="120" y="1354"/>
                </a:lnTo>
                <a:lnTo>
                  <a:pt x="0" y="1354"/>
                </a:lnTo>
                <a:lnTo>
                  <a:pt x="0" y="85"/>
                </a:lnTo>
                <a:lnTo>
                  <a:pt x="120" y="0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 sz="1103" dirty="0">
              <a:solidFill>
                <a:srgbClr val="000000"/>
              </a:solidFill>
            </a:endParaRPr>
          </a:p>
        </p:txBody>
      </p:sp>
      <p:sp>
        <p:nvSpPr>
          <p:cNvPr id="7198" name="Freeform 30"/>
          <p:cNvSpPr>
            <a:spLocks noChangeAspect="1"/>
          </p:cNvSpPr>
          <p:nvPr/>
        </p:nvSpPr>
        <p:spPr bwMode="gray">
          <a:xfrm>
            <a:off x="301708" y="3"/>
            <a:ext cx="170021" cy="898525"/>
          </a:xfrm>
          <a:custGeom>
            <a:avLst/>
            <a:gdLst/>
            <a:ahLst/>
            <a:cxnLst>
              <a:cxn ang="0">
                <a:pos x="120" y="581"/>
              </a:cxn>
              <a:cxn ang="0">
                <a:pos x="120" y="0"/>
              </a:cxn>
              <a:cxn ang="0">
                <a:pos x="0" y="0"/>
              </a:cxn>
              <a:cxn ang="0">
                <a:pos x="0" y="666"/>
              </a:cxn>
              <a:cxn ang="0">
                <a:pos x="120" y="581"/>
              </a:cxn>
            </a:cxnLst>
            <a:rect l="0" t="0" r="r" b="b"/>
            <a:pathLst>
              <a:path w="120" h="666">
                <a:moveTo>
                  <a:pt x="120" y="581"/>
                </a:moveTo>
                <a:lnTo>
                  <a:pt x="120" y="0"/>
                </a:lnTo>
                <a:lnTo>
                  <a:pt x="0" y="0"/>
                </a:lnTo>
                <a:lnTo>
                  <a:pt x="0" y="666"/>
                </a:lnTo>
                <a:lnTo>
                  <a:pt x="120" y="581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 sz="1103" dirty="0">
              <a:solidFill>
                <a:srgbClr val="000000"/>
              </a:solidFill>
            </a:endParaRPr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8F7C29C-081D-7017-764B-2D01737453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52" y="6200007"/>
            <a:ext cx="1828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397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2B8170-242D-42EF-8B64-B507C79780AD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E5A1050-B259-6CFE-5062-F36A1639C3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52" y="6200007"/>
            <a:ext cx="1828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530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_Sla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40043" y="2109723"/>
            <a:ext cx="8505000" cy="29084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890" b="0">
                <a:solidFill>
                  <a:schemeClr val="bg1"/>
                </a:solidFill>
                <a:latin typeface="+mn-lt"/>
              </a:defRPr>
            </a:lvl1pPr>
            <a:lvl2pPr marL="47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9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9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9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9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043" y="1663700"/>
            <a:ext cx="8503730" cy="36195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294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40042" y="4979896"/>
            <a:ext cx="4156318" cy="42011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598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70" b="1" kern="1200" cap="all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60" b="0" cap="all" baseline="0">
                <a:solidFill>
                  <a:schemeClr val="bg1"/>
                </a:solidFill>
              </a:defRPr>
            </a:lvl2pPr>
            <a:lvl3pPr>
              <a:defRPr sz="1260" b="0" cap="all" baseline="0">
                <a:solidFill>
                  <a:schemeClr val="bg1"/>
                </a:solidFill>
              </a:defRPr>
            </a:lvl3pPr>
            <a:lvl4pPr>
              <a:defRPr sz="1260" b="0" cap="all" baseline="0">
                <a:solidFill>
                  <a:schemeClr val="bg1"/>
                </a:solidFill>
              </a:defRPr>
            </a:lvl4pPr>
            <a:lvl5pPr>
              <a:defRPr sz="126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39653" y="5774618"/>
            <a:ext cx="127516" cy="1089733"/>
            <a:chOff x="513955" y="4330963"/>
            <a:chExt cx="121444" cy="817300"/>
          </a:xfrm>
        </p:grpSpPr>
        <p:sp>
          <p:nvSpPr>
            <p:cNvPr id="14" name="Freeform 12"/>
            <p:cNvSpPr>
              <a:spLocks noChangeAspect="1"/>
            </p:cNvSpPr>
            <p:nvPr userDrawn="1"/>
          </p:nvSpPr>
          <p:spPr bwMode="gray">
            <a:xfrm>
              <a:off x="513955" y="4330963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/>
            </a:p>
          </p:txBody>
        </p:sp>
        <p:sp>
          <p:nvSpPr>
            <p:cNvPr id="15" name="Freeform 12"/>
            <p:cNvSpPr>
              <a:spLocks noChangeAspect="1"/>
            </p:cNvSpPr>
            <p:nvPr userDrawn="1"/>
          </p:nvSpPr>
          <p:spPr bwMode="gray">
            <a:xfrm>
              <a:off x="513955" y="4561944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/>
            </a:p>
          </p:txBody>
        </p:sp>
        <p:sp>
          <p:nvSpPr>
            <p:cNvPr id="17" name="Freeform 12"/>
            <p:cNvSpPr>
              <a:spLocks noChangeAspect="1"/>
            </p:cNvSpPr>
            <p:nvPr userDrawn="1"/>
          </p:nvSpPr>
          <p:spPr bwMode="gray">
            <a:xfrm>
              <a:off x="513955" y="4686300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540657" y="1"/>
            <a:ext cx="127516" cy="1403711"/>
            <a:chOff x="514911" y="0"/>
            <a:chExt cx="121444" cy="1052783"/>
          </a:xfrm>
        </p:grpSpPr>
        <p:sp>
          <p:nvSpPr>
            <p:cNvPr id="16" name="Freeform 12"/>
            <p:cNvSpPr>
              <a:spLocks noChangeAspect="1"/>
            </p:cNvSpPr>
            <p:nvPr userDrawn="1"/>
          </p:nvSpPr>
          <p:spPr bwMode="gray">
            <a:xfrm rot="10800000">
              <a:off x="514911" y="0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/>
            </a:p>
          </p:txBody>
        </p:sp>
        <p:sp>
          <p:nvSpPr>
            <p:cNvPr id="18" name="Freeform 12"/>
            <p:cNvSpPr>
              <a:spLocks noChangeAspect="1"/>
            </p:cNvSpPr>
            <p:nvPr userDrawn="1"/>
          </p:nvSpPr>
          <p:spPr bwMode="gray">
            <a:xfrm rot="10800000">
              <a:off x="514911" y="346868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/>
            </a:p>
          </p:txBody>
        </p:sp>
        <p:sp>
          <p:nvSpPr>
            <p:cNvPr id="21" name="Freeform 12"/>
            <p:cNvSpPr>
              <a:spLocks noChangeAspect="1"/>
            </p:cNvSpPr>
            <p:nvPr userDrawn="1"/>
          </p:nvSpPr>
          <p:spPr bwMode="gray">
            <a:xfrm rot="10800000">
              <a:off x="514911" y="590820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840" dirty="0"/>
            </a:p>
          </p:txBody>
        </p:sp>
      </p:grpSp>
      <p:pic>
        <p:nvPicPr>
          <p:cNvPr id="5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32FF075-A261-9070-9BEF-1993700823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52" y="6200007"/>
            <a:ext cx="1828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92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49" y="598978"/>
            <a:ext cx="8405327" cy="346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BBC2E-9200-435F-8FC3-5D45C0457A0E}" type="slidenum">
              <a:rPr lang="en-GB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1752" y="7027863"/>
            <a:ext cx="2240280" cy="165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1752" y="6327775"/>
            <a:ext cx="7027545" cy="1587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Loi de Finances pour la gestion 2016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1752" y="6486526"/>
            <a:ext cx="2240280" cy="165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8BC91BC-1BED-49EA-96E5-47925D0AD66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62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291" y="4407378"/>
            <a:ext cx="8161590" cy="484748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291" y="4102680"/>
            <a:ext cx="8161590" cy="304699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99561-9AA1-4C23-B67B-F50A821D8C9F}" type="slidenum">
              <a:rPr lang="en-GB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49" y="598978"/>
            <a:ext cx="8405327" cy="346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650" y="1664466"/>
            <a:ext cx="4133533" cy="286770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9017" y="1664466"/>
            <a:ext cx="4134959" cy="286770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78B7C-E732-412E-9F2E-93315E35038F}" type="slidenum">
              <a:rPr lang="en-GB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46" y="275012"/>
            <a:ext cx="8640510" cy="3462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346" y="1818690"/>
            <a:ext cx="4241860" cy="35548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46" y="2174173"/>
            <a:ext cx="4241860" cy="212058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570" y="1818690"/>
            <a:ext cx="4243286" cy="35548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570" y="2174173"/>
            <a:ext cx="4243286" cy="212058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5B662-3B92-41D3-B9FC-1AF1BA3072C0}" type="slidenum">
              <a:rPr lang="en-GB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49" y="598978"/>
            <a:ext cx="8405327" cy="346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DE907-D682-4E1A-976F-6752555DBE55}" type="slidenum">
              <a:rPr lang="en-GB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A7258-2885-442B-82CC-BB6622B79D4F}" type="slidenum">
              <a:rPr lang="en-GB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46" y="936932"/>
            <a:ext cx="3158590" cy="49859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389" y="273571"/>
            <a:ext cx="5366467" cy="2808461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346" y="1435531"/>
            <a:ext cx="3158590" cy="203133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B3A92-0527-4CC5-A825-C95F5C648DBF}" type="slidenum">
              <a:rPr lang="en-GB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471" y="5118458"/>
            <a:ext cx="5761290" cy="2492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471" y="613376"/>
            <a:ext cx="5761290" cy="473976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471" y="5367758"/>
            <a:ext cx="5761290" cy="203133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E22DD-FDDA-48F6-96C0-88EA3673372D}" type="slidenum">
              <a:rPr lang="en-GB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89"/>
          <p:cNvGrpSpPr>
            <a:grpSpLocks noChangeAspect="1"/>
          </p:cNvGrpSpPr>
          <p:nvPr userDrawn="1"/>
        </p:nvGrpSpPr>
        <p:grpSpPr bwMode="auto">
          <a:xfrm>
            <a:off x="323556" y="325406"/>
            <a:ext cx="8956939" cy="5609229"/>
            <a:chOff x="227" y="227"/>
            <a:chExt cx="6284" cy="4312"/>
          </a:xfrm>
        </p:grpSpPr>
        <p:grpSp>
          <p:nvGrpSpPr>
            <p:cNvPr id="1030" name="Group 285"/>
            <p:cNvGrpSpPr>
              <a:grpSpLocks/>
            </p:cNvGrpSpPr>
            <p:nvPr userDrawn="1"/>
          </p:nvGrpSpPr>
          <p:grpSpPr bwMode="auto">
            <a:xfrm>
              <a:off x="420" y="431"/>
              <a:ext cx="5896" cy="3881"/>
              <a:chOff x="420" y="431"/>
              <a:chExt cx="5896" cy="3881"/>
            </a:xfrm>
          </p:grpSpPr>
          <p:grpSp>
            <p:nvGrpSpPr>
              <p:cNvPr id="1032" name="Group 284"/>
              <p:cNvGrpSpPr>
                <a:grpSpLocks/>
              </p:cNvGrpSpPr>
              <p:nvPr userDrawn="1"/>
            </p:nvGrpSpPr>
            <p:grpSpPr bwMode="auto">
              <a:xfrm>
                <a:off x="420" y="1156"/>
                <a:ext cx="5896" cy="3156"/>
                <a:chOff x="420" y="1156"/>
                <a:chExt cx="5896" cy="3156"/>
              </a:xfrm>
            </p:grpSpPr>
            <p:grpSp>
              <p:nvGrpSpPr>
                <p:cNvPr id="1034" name="Group 282"/>
                <p:cNvGrpSpPr>
                  <a:grpSpLocks/>
                </p:cNvGrpSpPr>
                <p:nvPr userDrawn="1"/>
              </p:nvGrpSpPr>
              <p:grpSpPr bwMode="auto">
                <a:xfrm>
                  <a:off x="420" y="1156"/>
                  <a:ext cx="5896" cy="1530"/>
                  <a:chOff x="420" y="1156"/>
                  <a:chExt cx="5896" cy="1530"/>
                </a:xfrm>
              </p:grpSpPr>
              <p:sp>
                <p:nvSpPr>
                  <p:cNvPr id="1285" name="Rectangle 261"/>
                  <p:cNvSpPr>
                    <a:spLocks noChangeArrowheads="1"/>
                  </p:cNvSpPr>
                  <p:nvPr userDrawn="1"/>
                </p:nvSpPr>
                <p:spPr bwMode="gray">
                  <a:xfrm>
                    <a:off x="2416" y="1156"/>
                    <a:ext cx="907" cy="153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 cap="rnd">
                    <a:noFill/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1286" name="Rectangle 262"/>
                  <p:cNvSpPr>
                    <a:spLocks noChangeArrowheads="1"/>
                  </p:cNvSpPr>
                  <p:nvPr userDrawn="1"/>
                </p:nvSpPr>
                <p:spPr bwMode="gray">
                  <a:xfrm>
                    <a:off x="3413" y="1156"/>
                    <a:ext cx="907" cy="153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 cap="rnd">
                    <a:noFill/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1287" name="Rectangle 263"/>
                  <p:cNvSpPr>
                    <a:spLocks noChangeArrowheads="1"/>
                  </p:cNvSpPr>
                  <p:nvPr userDrawn="1"/>
                </p:nvSpPr>
                <p:spPr bwMode="gray">
                  <a:xfrm>
                    <a:off x="1418" y="1156"/>
                    <a:ext cx="907" cy="153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 cap="rnd">
                    <a:noFill/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1288" name="Rectangle 264"/>
                  <p:cNvSpPr>
                    <a:spLocks noChangeArrowheads="1"/>
                  </p:cNvSpPr>
                  <p:nvPr userDrawn="1"/>
                </p:nvSpPr>
                <p:spPr bwMode="gray">
                  <a:xfrm>
                    <a:off x="420" y="1156"/>
                    <a:ext cx="907" cy="153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 cap="rnd">
                    <a:noFill/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1289" name="Rectangle 265"/>
                  <p:cNvSpPr>
                    <a:spLocks noChangeArrowheads="1"/>
                  </p:cNvSpPr>
                  <p:nvPr userDrawn="1"/>
                </p:nvSpPr>
                <p:spPr bwMode="gray">
                  <a:xfrm>
                    <a:off x="4411" y="1156"/>
                    <a:ext cx="907" cy="153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 cap="rnd">
                    <a:noFill/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1290" name="Rectangle 266"/>
                  <p:cNvSpPr>
                    <a:spLocks noChangeArrowheads="1"/>
                  </p:cNvSpPr>
                  <p:nvPr userDrawn="1"/>
                </p:nvSpPr>
                <p:spPr bwMode="gray">
                  <a:xfrm>
                    <a:off x="5409" y="1156"/>
                    <a:ext cx="907" cy="153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 cap="rnd">
                    <a:noFill/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</p:grpSp>
            <p:grpSp>
              <p:nvGrpSpPr>
                <p:cNvPr id="1035" name="Group 281"/>
                <p:cNvGrpSpPr>
                  <a:grpSpLocks/>
                </p:cNvGrpSpPr>
                <p:nvPr userDrawn="1"/>
              </p:nvGrpSpPr>
              <p:grpSpPr bwMode="auto">
                <a:xfrm>
                  <a:off x="420" y="2782"/>
                  <a:ext cx="5896" cy="1530"/>
                  <a:chOff x="420" y="2768"/>
                  <a:chExt cx="5896" cy="1530"/>
                </a:xfrm>
              </p:grpSpPr>
              <p:sp>
                <p:nvSpPr>
                  <p:cNvPr id="1291" name="Rectangle 267"/>
                  <p:cNvSpPr>
                    <a:spLocks noChangeArrowheads="1"/>
                  </p:cNvSpPr>
                  <p:nvPr userDrawn="1"/>
                </p:nvSpPr>
                <p:spPr bwMode="gray">
                  <a:xfrm>
                    <a:off x="2416" y="2768"/>
                    <a:ext cx="907" cy="153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 cap="rnd">
                    <a:noFill/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1292" name="Rectangle 268"/>
                  <p:cNvSpPr>
                    <a:spLocks noChangeArrowheads="1"/>
                  </p:cNvSpPr>
                  <p:nvPr userDrawn="1"/>
                </p:nvSpPr>
                <p:spPr bwMode="gray">
                  <a:xfrm>
                    <a:off x="3413" y="2768"/>
                    <a:ext cx="907" cy="153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 cap="rnd">
                    <a:noFill/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1293" name="Rectangle 269"/>
                  <p:cNvSpPr>
                    <a:spLocks noChangeArrowheads="1"/>
                  </p:cNvSpPr>
                  <p:nvPr userDrawn="1"/>
                </p:nvSpPr>
                <p:spPr bwMode="gray">
                  <a:xfrm>
                    <a:off x="1418" y="2768"/>
                    <a:ext cx="907" cy="153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 cap="rnd">
                    <a:noFill/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1294" name="Rectangle 270"/>
                  <p:cNvSpPr>
                    <a:spLocks noChangeArrowheads="1"/>
                  </p:cNvSpPr>
                  <p:nvPr userDrawn="1"/>
                </p:nvSpPr>
                <p:spPr bwMode="gray">
                  <a:xfrm>
                    <a:off x="420" y="2768"/>
                    <a:ext cx="907" cy="153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 cap="rnd">
                    <a:noFill/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1295" name="Rectangle 271"/>
                  <p:cNvSpPr>
                    <a:spLocks noChangeArrowheads="1"/>
                  </p:cNvSpPr>
                  <p:nvPr userDrawn="1"/>
                </p:nvSpPr>
                <p:spPr bwMode="gray">
                  <a:xfrm>
                    <a:off x="4411" y="2768"/>
                    <a:ext cx="907" cy="153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 cap="rnd">
                    <a:noFill/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1296" name="Rectangle 272"/>
                  <p:cNvSpPr>
                    <a:spLocks noChangeArrowheads="1"/>
                  </p:cNvSpPr>
                  <p:nvPr userDrawn="1"/>
                </p:nvSpPr>
                <p:spPr bwMode="gray">
                  <a:xfrm>
                    <a:off x="5409" y="2768"/>
                    <a:ext cx="907" cy="153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 cap="rnd">
                    <a:noFill/>
                    <a:prstDash val="sysDot"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</p:grpSp>
          </p:grpSp>
          <p:sp>
            <p:nvSpPr>
              <p:cNvPr id="1272" name="Rectangle 248"/>
              <p:cNvSpPr>
                <a:spLocks noChangeArrowheads="1"/>
              </p:cNvSpPr>
              <p:nvPr userDrawn="1"/>
            </p:nvSpPr>
            <p:spPr bwMode="gray">
              <a:xfrm>
                <a:off x="420" y="431"/>
                <a:ext cx="5895" cy="453"/>
              </a:xfrm>
              <a:prstGeom prst="rect">
                <a:avLst/>
              </a:prstGeom>
              <a:solidFill>
                <a:schemeClr val="bg1"/>
              </a:solidFill>
              <a:ln w="6350" cap="rnd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1270" name="Rectangle 246"/>
            <p:cNvSpPr>
              <a:spLocks noChangeArrowheads="1"/>
            </p:cNvSpPr>
            <p:nvPr userDrawn="1"/>
          </p:nvSpPr>
          <p:spPr bwMode="gray">
            <a:xfrm>
              <a:off x="227" y="227"/>
              <a:ext cx="6284" cy="431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dirty="0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8649" y="598978"/>
            <a:ext cx="8405327" cy="696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8649" y="1664466"/>
            <a:ext cx="8405327" cy="1177796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91" name="Rectangle 1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38840" y="6562919"/>
            <a:ext cx="5817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Page </a:t>
            </a:r>
            <a:fld id="{DB953055-3A97-40D9-8584-82781B1F4EE3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FB5C4D4-39D6-7B51-0729-C9235464F2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52" y="6200007"/>
            <a:ext cx="1828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hf hdr="0" ftr="0" dt="0"/>
  <p:txStyles>
    <p:titleStyle>
      <a:lvl1pPr algn="l" defTabSz="91417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417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2pPr>
      <a:lvl3pPr algn="l" defTabSz="91417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3pPr>
      <a:lvl4pPr algn="l" defTabSz="91417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4pPr>
      <a:lvl5pPr algn="l" defTabSz="91417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5pPr>
      <a:lvl6pPr marL="400736" algn="l" defTabSz="914179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6pPr>
      <a:lvl7pPr marL="801472" algn="l" defTabSz="914179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7pPr>
      <a:lvl8pPr marL="1202207" algn="l" defTabSz="914179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8pPr>
      <a:lvl9pPr marL="1602943" algn="l" defTabSz="914179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9pPr>
    </p:titleStyle>
    <p:bodyStyle>
      <a:lvl1pPr marL="300552" indent="-300552" algn="l" defTabSz="914179" rtl="0" eaLnBrk="0" fontAlgn="base" hangingPunct="0">
        <a:lnSpc>
          <a:spcPct val="110000"/>
        </a:lnSpc>
        <a:spcBef>
          <a:spcPct val="75000"/>
        </a:spcBef>
        <a:spcAft>
          <a:spcPct val="0"/>
        </a:spcAft>
        <a:tabLst>
          <a:tab pos="2597826" algn="r"/>
          <a:tab pos="5428023" algn="r"/>
          <a:tab pos="8177515" algn="r"/>
        </a:tabLst>
        <a:defRPr sz="900" b="1">
          <a:solidFill>
            <a:schemeClr val="tx2"/>
          </a:solidFill>
          <a:latin typeface="+mn-lt"/>
          <a:ea typeface="+mn-ea"/>
          <a:cs typeface="+mn-cs"/>
        </a:defRPr>
      </a:lvl1pPr>
      <a:lvl2pPr marL="1392" indent="399345" algn="l" defTabSz="914179" rtl="0" eaLnBrk="0" fontAlgn="base" hangingPunct="0">
        <a:lnSpc>
          <a:spcPct val="110000"/>
        </a:lnSpc>
        <a:spcBef>
          <a:spcPct val="75000"/>
        </a:spcBef>
        <a:spcAft>
          <a:spcPct val="0"/>
        </a:spcAft>
        <a:tabLst>
          <a:tab pos="2597826" algn="r"/>
          <a:tab pos="5428023" algn="r"/>
          <a:tab pos="8177515" algn="r"/>
        </a:tabLst>
        <a:defRPr sz="900">
          <a:solidFill>
            <a:schemeClr val="tx1"/>
          </a:solidFill>
          <a:latin typeface="+mn-lt"/>
        </a:defRPr>
      </a:lvl2pPr>
      <a:lvl3pPr marL="158625" indent="-155842" algn="l" defTabSz="914179" rtl="0" eaLnBrk="0" fontAlgn="base" hangingPunct="0">
        <a:lnSpc>
          <a:spcPct val="110000"/>
        </a:lnSpc>
        <a:spcBef>
          <a:spcPct val="75000"/>
        </a:spcBef>
        <a:spcAft>
          <a:spcPct val="0"/>
        </a:spcAft>
        <a:buFont typeface="Trebuchet MS" pitchFamily="34" charset="0"/>
        <a:buChar char="•"/>
        <a:tabLst>
          <a:tab pos="2597826" algn="r"/>
          <a:tab pos="5428023" algn="r"/>
          <a:tab pos="8177515" algn="r"/>
        </a:tabLst>
        <a:defRPr sz="900">
          <a:solidFill>
            <a:schemeClr val="tx1"/>
          </a:solidFill>
          <a:latin typeface="+mn-lt"/>
        </a:defRPr>
      </a:lvl3pPr>
      <a:lvl4pPr marL="315858" indent="-155842" algn="l" defTabSz="914179" rtl="0" eaLnBrk="0" fontAlgn="base" hangingPunct="0">
        <a:lnSpc>
          <a:spcPct val="110000"/>
        </a:lnSpc>
        <a:spcBef>
          <a:spcPct val="75000"/>
        </a:spcBef>
        <a:spcAft>
          <a:spcPct val="0"/>
        </a:spcAft>
        <a:buChar char="–"/>
        <a:tabLst>
          <a:tab pos="2597826" algn="r"/>
          <a:tab pos="5428023" algn="r"/>
          <a:tab pos="8177515" algn="r"/>
        </a:tabLst>
        <a:defRPr sz="900">
          <a:solidFill>
            <a:schemeClr val="tx1"/>
          </a:solidFill>
          <a:latin typeface="+mn-lt"/>
        </a:defRPr>
      </a:lvl4pPr>
      <a:lvl5pPr marL="473091" indent="-155842" algn="l" defTabSz="914179" rtl="0" eaLnBrk="0" fontAlgn="base" hangingPunct="0">
        <a:lnSpc>
          <a:spcPct val="110000"/>
        </a:lnSpc>
        <a:spcBef>
          <a:spcPct val="75000"/>
        </a:spcBef>
        <a:spcAft>
          <a:spcPct val="0"/>
        </a:spcAft>
        <a:buChar char="–"/>
        <a:tabLst>
          <a:tab pos="2597826" algn="r"/>
          <a:tab pos="5428023" algn="r"/>
          <a:tab pos="8177515" algn="r"/>
        </a:tabLst>
        <a:defRPr sz="900">
          <a:solidFill>
            <a:schemeClr val="tx1"/>
          </a:solidFill>
          <a:latin typeface="+mn-lt"/>
        </a:defRPr>
      </a:lvl5pPr>
      <a:lvl6pPr marL="873827" indent="-155842" algn="l" defTabSz="914179" rtl="0" fontAlgn="base">
        <a:lnSpc>
          <a:spcPct val="110000"/>
        </a:lnSpc>
        <a:spcBef>
          <a:spcPct val="75000"/>
        </a:spcBef>
        <a:spcAft>
          <a:spcPct val="0"/>
        </a:spcAft>
        <a:buChar char="–"/>
        <a:tabLst>
          <a:tab pos="2597826" algn="r"/>
          <a:tab pos="5428023" algn="r"/>
          <a:tab pos="8177515" algn="r"/>
        </a:tabLst>
        <a:defRPr sz="900">
          <a:solidFill>
            <a:schemeClr val="tx1"/>
          </a:solidFill>
          <a:latin typeface="+mn-lt"/>
        </a:defRPr>
      </a:lvl6pPr>
      <a:lvl7pPr marL="1274562" indent="-155842" algn="l" defTabSz="914179" rtl="0" fontAlgn="base">
        <a:lnSpc>
          <a:spcPct val="110000"/>
        </a:lnSpc>
        <a:spcBef>
          <a:spcPct val="75000"/>
        </a:spcBef>
        <a:spcAft>
          <a:spcPct val="0"/>
        </a:spcAft>
        <a:buChar char="–"/>
        <a:tabLst>
          <a:tab pos="2597826" algn="r"/>
          <a:tab pos="5428023" algn="r"/>
          <a:tab pos="8177515" algn="r"/>
        </a:tabLst>
        <a:defRPr sz="900">
          <a:solidFill>
            <a:schemeClr val="tx1"/>
          </a:solidFill>
          <a:latin typeface="+mn-lt"/>
        </a:defRPr>
      </a:lvl7pPr>
      <a:lvl8pPr marL="1675298" indent="-155842" algn="l" defTabSz="914179" rtl="0" fontAlgn="base">
        <a:lnSpc>
          <a:spcPct val="110000"/>
        </a:lnSpc>
        <a:spcBef>
          <a:spcPct val="75000"/>
        </a:spcBef>
        <a:spcAft>
          <a:spcPct val="0"/>
        </a:spcAft>
        <a:buChar char="–"/>
        <a:tabLst>
          <a:tab pos="2597826" algn="r"/>
          <a:tab pos="5428023" algn="r"/>
          <a:tab pos="8177515" algn="r"/>
        </a:tabLst>
        <a:defRPr sz="900">
          <a:solidFill>
            <a:schemeClr val="tx1"/>
          </a:solidFill>
          <a:latin typeface="+mn-lt"/>
        </a:defRPr>
      </a:lvl8pPr>
      <a:lvl9pPr marL="2076034" indent="-155842" algn="l" defTabSz="914179" rtl="0" fontAlgn="base">
        <a:lnSpc>
          <a:spcPct val="110000"/>
        </a:lnSpc>
        <a:spcBef>
          <a:spcPct val="75000"/>
        </a:spcBef>
        <a:spcAft>
          <a:spcPct val="0"/>
        </a:spcAft>
        <a:buChar char="–"/>
        <a:tabLst>
          <a:tab pos="2597826" algn="r"/>
          <a:tab pos="5428023" algn="r"/>
          <a:tab pos="8177515" algn="r"/>
        </a:tabLst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>
            <a:spLocks noChangeAspect="1"/>
          </p:cNvSpPr>
          <p:nvPr userDrawn="1"/>
        </p:nvSpPr>
        <p:spPr bwMode="gray">
          <a:xfrm>
            <a:off x="532992" y="6242051"/>
            <a:ext cx="127516" cy="615951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0" y="456"/>
              </a:cxn>
              <a:cxn ang="0">
                <a:pos x="120" y="456"/>
              </a:cxn>
              <a:cxn ang="0">
                <a:pos x="120" y="0"/>
              </a:cxn>
              <a:cxn ang="0">
                <a:pos x="0" y="85"/>
              </a:cxn>
            </a:cxnLst>
            <a:rect l="0" t="0" r="r" b="b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ED1A3B"/>
          </a:solidFill>
          <a:ln w="9525">
            <a:noFill/>
            <a:round/>
            <a:headEnd/>
            <a:tailEnd/>
          </a:ln>
        </p:spPr>
        <p:txBody>
          <a:bodyPr lIns="95998" tIns="48000" rIns="95998" bIns="48000"/>
          <a:lstStyle/>
          <a:p>
            <a:pPr algn="ctr">
              <a:defRPr/>
            </a:pPr>
            <a:endParaRPr lang="en-GB" sz="840" dirty="0">
              <a:solidFill>
                <a:srgbClr val="000000"/>
              </a:solidFill>
            </a:endParaRPr>
          </a:p>
        </p:txBody>
      </p:sp>
      <p:sp>
        <p:nvSpPr>
          <p:cNvPr id="13" name="Freeform 12"/>
          <p:cNvSpPr>
            <a:spLocks noChangeAspect="1"/>
          </p:cNvSpPr>
          <p:nvPr userDrawn="1"/>
        </p:nvSpPr>
        <p:spPr bwMode="gray">
          <a:xfrm rot="10800000">
            <a:off x="532992" y="1"/>
            <a:ext cx="127516" cy="615951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0" y="456"/>
              </a:cxn>
              <a:cxn ang="0">
                <a:pos x="120" y="456"/>
              </a:cxn>
              <a:cxn ang="0">
                <a:pos x="120" y="0"/>
              </a:cxn>
              <a:cxn ang="0">
                <a:pos x="0" y="85"/>
              </a:cxn>
            </a:cxnLst>
            <a:rect l="0" t="0" r="r" b="b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ED1A3B"/>
          </a:solidFill>
          <a:ln w="9525">
            <a:noFill/>
            <a:round/>
            <a:headEnd/>
            <a:tailEnd/>
          </a:ln>
        </p:spPr>
        <p:txBody>
          <a:bodyPr lIns="95998" tIns="48000" rIns="95998" bIns="48000"/>
          <a:lstStyle/>
          <a:p>
            <a:pPr algn="ctr">
              <a:defRPr/>
            </a:pPr>
            <a:endParaRPr lang="en-GB" sz="840" dirty="0">
              <a:solidFill>
                <a:srgbClr val="000000"/>
              </a:solidFill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817124" y="6523238"/>
            <a:ext cx="435799" cy="1292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fld id="{BFB441F5-AB9F-4FDC-AD6C-CB1DCDA421C0}" type="slidenum">
              <a:rPr lang="en-GB" sz="840" smtClean="0">
                <a:solidFill>
                  <a:srgbClr val="404040"/>
                </a:solidFill>
              </a:rPr>
              <a:pPr/>
              <a:t>‹N°›</a:t>
            </a:fld>
            <a:endParaRPr lang="en-GB" sz="840" dirty="0">
              <a:solidFill>
                <a:srgbClr val="404040"/>
              </a:solidFill>
            </a:endParaRP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D7FE768C-C257-4BB7-B625-C6F5A254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44" y="740834"/>
            <a:ext cx="8921114" cy="4031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40044" y="1659467"/>
            <a:ext cx="8921113" cy="43497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3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8344CF3-A641-59DA-6B7B-2BFC83BA12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52" y="6200007"/>
            <a:ext cx="1828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49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sldNum="0" hdr="0" ftr="0" dt="0"/>
  <p:txStyles>
    <p:titleStyle>
      <a:lvl1pPr marL="0" algn="l" defTabSz="719863" rtl="0" eaLnBrk="1" latinLnBrk="0" hangingPunct="1">
        <a:lnSpc>
          <a:spcPct val="80000"/>
        </a:lnSpc>
        <a:spcBef>
          <a:spcPct val="0"/>
        </a:spcBef>
        <a:buNone/>
        <a:defRPr lang="de-DE" sz="2520" b="1" kern="1200" cap="all" baseline="0" dirty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719863" rtl="0" eaLnBrk="1" latinLnBrk="0" hangingPunct="1">
        <a:lnSpc>
          <a:spcPct val="100000"/>
        </a:lnSpc>
        <a:spcBef>
          <a:spcPts val="0"/>
        </a:spcBef>
        <a:spcAft>
          <a:spcPts val="472"/>
        </a:spcAft>
        <a:buFont typeface="Arial" pitchFamily="34" charset="0"/>
        <a:buNone/>
        <a:defRPr sz="168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719863" rtl="0" eaLnBrk="1" latinLnBrk="0" hangingPunct="1">
        <a:lnSpc>
          <a:spcPct val="100000"/>
        </a:lnSpc>
        <a:spcBef>
          <a:spcPts val="0"/>
        </a:spcBef>
        <a:spcAft>
          <a:spcPts val="472"/>
        </a:spcAft>
        <a:buFont typeface="Arial" pitchFamily="34" charset="0"/>
        <a:buNone/>
        <a:defRPr sz="1680" kern="1200">
          <a:solidFill>
            <a:schemeClr val="tx2"/>
          </a:solidFill>
          <a:latin typeface="+mn-lt"/>
          <a:ea typeface="+mn-ea"/>
          <a:cs typeface="+mn-cs"/>
        </a:defRPr>
      </a:lvl2pPr>
      <a:lvl3pPr marL="210026" indent="-210026" algn="l" defTabSz="719863" rtl="0" eaLnBrk="1" latinLnBrk="0" hangingPunct="1">
        <a:lnSpc>
          <a:spcPct val="100000"/>
        </a:lnSpc>
        <a:spcBef>
          <a:spcPts val="0"/>
        </a:spcBef>
        <a:spcAft>
          <a:spcPts val="472"/>
        </a:spcAft>
        <a:buClr>
          <a:schemeClr val="accent6"/>
        </a:buClr>
        <a:buSzPct val="80000"/>
        <a:buFont typeface="Wingdings 3" panose="05040102010807070707" pitchFamily="18" charset="2"/>
        <a:buChar char="u"/>
        <a:defRPr sz="1680" kern="1200">
          <a:solidFill>
            <a:schemeClr val="tx2"/>
          </a:solidFill>
          <a:latin typeface="+mn-lt"/>
          <a:ea typeface="+mn-ea"/>
          <a:cs typeface="+mn-cs"/>
        </a:defRPr>
      </a:lvl3pPr>
      <a:lvl4pPr marL="423745" indent="-216248" algn="l" defTabSz="719863" rtl="0" eaLnBrk="1" latinLnBrk="0" hangingPunct="1">
        <a:lnSpc>
          <a:spcPct val="100000"/>
        </a:lnSpc>
        <a:spcBef>
          <a:spcPts val="0"/>
        </a:spcBef>
        <a:spcAft>
          <a:spcPts val="472"/>
        </a:spcAft>
        <a:buClr>
          <a:schemeClr val="accent6"/>
        </a:buClr>
        <a:buFont typeface="Arial" panose="020B0604020202020204" pitchFamily="34" charset="0"/>
        <a:buChar char="•"/>
        <a:defRPr sz="1260" kern="1200">
          <a:solidFill>
            <a:schemeClr val="tx2"/>
          </a:solidFill>
          <a:latin typeface="+mn-lt"/>
          <a:ea typeface="+mn-ea"/>
          <a:cs typeface="+mn-cs"/>
        </a:defRPr>
      </a:lvl4pPr>
      <a:lvl5pPr marL="632491" indent="-208747" algn="l" defTabSz="719863" rtl="0" eaLnBrk="1" latinLnBrk="0" hangingPunct="1">
        <a:lnSpc>
          <a:spcPct val="100000"/>
        </a:lnSpc>
        <a:spcBef>
          <a:spcPts val="0"/>
        </a:spcBef>
        <a:spcAft>
          <a:spcPts val="472"/>
        </a:spcAft>
        <a:buClr>
          <a:schemeClr val="accent6"/>
        </a:buClr>
        <a:buFont typeface="Trebuchet MS" pitchFamily="34" charset="0"/>
        <a:buChar char="–"/>
        <a:defRPr sz="1260" kern="1200">
          <a:solidFill>
            <a:schemeClr val="tx2"/>
          </a:solidFill>
          <a:latin typeface="+mn-lt"/>
          <a:ea typeface="+mn-ea"/>
          <a:cs typeface="+mn-cs"/>
        </a:defRPr>
      </a:lvl5pPr>
      <a:lvl6pPr marL="630079" indent="0" algn="l" defTabSz="719863" rtl="0" eaLnBrk="1" latinLnBrk="0" hangingPunct="1">
        <a:lnSpc>
          <a:spcPct val="100000"/>
        </a:lnSpc>
        <a:spcBef>
          <a:spcPts val="0"/>
        </a:spcBef>
        <a:spcAft>
          <a:spcPts val="472"/>
        </a:spcAft>
        <a:buFont typeface="Trebuchet MS" pitchFamily="34" charset="0"/>
        <a:buNone/>
        <a:defRPr lang="en-GB" sz="126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630079" indent="0" algn="l" defTabSz="719863" rtl="0" eaLnBrk="1" latinLnBrk="0" hangingPunct="1">
        <a:lnSpc>
          <a:spcPct val="100000"/>
        </a:lnSpc>
        <a:spcBef>
          <a:spcPts val="0"/>
        </a:spcBef>
        <a:spcAft>
          <a:spcPts val="472"/>
        </a:spcAft>
        <a:buFont typeface="Arial" pitchFamily="34" charset="0"/>
        <a:buNone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630079" indent="0" algn="l" defTabSz="719863" rtl="0" eaLnBrk="1" latinLnBrk="0" hangingPunct="1">
        <a:lnSpc>
          <a:spcPct val="100000"/>
        </a:lnSpc>
        <a:spcBef>
          <a:spcPts val="0"/>
        </a:spcBef>
        <a:spcAft>
          <a:spcPts val="472"/>
        </a:spcAft>
        <a:buFont typeface="Arial" pitchFamily="34" charset="0"/>
        <a:buNone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630079" indent="0" algn="l" defTabSz="719863" rtl="0" eaLnBrk="1" latinLnBrk="0" hangingPunct="1">
        <a:lnSpc>
          <a:spcPct val="100000"/>
        </a:lnSpc>
        <a:spcBef>
          <a:spcPts val="0"/>
        </a:spcBef>
        <a:spcAft>
          <a:spcPts val="472"/>
        </a:spcAft>
        <a:buFont typeface="Arial" pitchFamily="34" charset="0"/>
        <a:buNone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863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59931" algn="l" defTabSz="719863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19863" algn="l" defTabSz="719863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79795" algn="l" defTabSz="719863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39725" algn="l" defTabSz="719863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799657" algn="l" defTabSz="719863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59589" algn="l" defTabSz="719863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19520" algn="l" defTabSz="719863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79452" algn="l" defTabSz="719863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orient="horz" pos="350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7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23555" y="293488"/>
            <a:ext cx="8956918" cy="5775235"/>
            <a:chOff x="227" y="225"/>
            <a:chExt cx="6284" cy="4314"/>
          </a:xfrm>
          <a:solidFill>
            <a:schemeClr val="accent6"/>
          </a:solidFill>
        </p:grpSpPr>
        <p:grpSp>
          <p:nvGrpSpPr>
            <p:cNvPr id="3078" name="Group 4"/>
            <p:cNvGrpSpPr>
              <a:grpSpLocks/>
            </p:cNvGrpSpPr>
            <p:nvPr/>
          </p:nvGrpSpPr>
          <p:grpSpPr bwMode="auto">
            <a:xfrm>
              <a:off x="424" y="225"/>
              <a:ext cx="102" cy="4314"/>
              <a:chOff x="424" y="229"/>
              <a:chExt cx="102" cy="4314"/>
            </a:xfrm>
            <a:grpFill/>
          </p:grpSpPr>
          <p:grpSp>
            <p:nvGrpSpPr>
              <p:cNvPr id="3081" name="Group 5"/>
              <p:cNvGrpSpPr>
                <a:grpSpLocks/>
              </p:cNvGrpSpPr>
              <p:nvPr/>
            </p:nvGrpSpPr>
            <p:grpSpPr bwMode="auto">
              <a:xfrm>
                <a:off x="424" y="2744"/>
                <a:ext cx="102" cy="1799"/>
                <a:chOff x="424" y="2744"/>
                <a:chExt cx="102" cy="1799"/>
              </a:xfrm>
              <a:grpFill/>
            </p:grpSpPr>
            <p:grpSp>
              <p:nvGrpSpPr>
                <p:cNvPr id="3083" name="Group 6"/>
                <p:cNvGrpSpPr>
                  <a:grpSpLocks/>
                </p:cNvGrpSpPr>
                <p:nvPr/>
              </p:nvGrpSpPr>
              <p:grpSpPr bwMode="auto">
                <a:xfrm flipH="1" flipV="1">
                  <a:off x="424" y="2896"/>
                  <a:ext cx="102" cy="1647"/>
                  <a:chOff x="181" y="0"/>
                  <a:chExt cx="102" cy="1647"/>
                </a:xfrm>
                <a:grpFill/>
              </p:grpSpPr>
              <p:sp>
                <p:nvSpPr>
                  <p:cNvPr id="3087" name="Freeform 7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496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088" name="Freeform 8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0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084" name="Group 9"/>
                <p:cNvGrpSpPr>
                  <a:grpSpLocks/>
                </p:cNvGrpSpPr>
                <p:nvPr/>
              </p:nvGrpSpPr>
              <p:grpSpPr bwMode="auto">
                <a:xfrm flipH="1" flipV="1">
                  <a:off x="424" y="2744"/>
                  <a:ext cx="102" cy="1647"/>
                  <a:chOff x="181" y="0"/>
                  <a:chExt cx="102" cy="1647"/>
                </a:xfrm>
                <a:grpFill/>
              </p:grpSpPr>
              <p:sp>
                <p:nvSpPr>
                  <p:cNvPr id="3085" name="Freeform 10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496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086" name="Freeform 11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0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3082" name="Freeform 12"/>
              <p:cNvSpPr>
                <a:spLocks noChangeAspect="1"/>
              </p:cNvSpPr>
              <p:nvPr/>
            </p:nvSpPr>
            <p:spPr bwMode="gray">
              <a:xfrm flipH="1" flipV="1">
                <a:off x="424" y="229"/>
                <a:ext cx="102" cy="1151"/>
              </a:xfrm>
              <a:custGeom>
                <a:avLst/>
                <a:gdLst>
                  <a:gd name="T0" fmla="*/ 120 w 120"/>
                  <a:gd name="T1" fmla="*/ 0 h 1354"/>
                  <a:gd name="T2" fmla="*/ 120 w 120"/>
                  <a:gd name="T3" fmla="*/ 1354 h 1354"/>
                  <a:gd name="T4" fmla="*/ 0 w 120"/>
                  <a:gd name="T5" fmla="*/ 1354 h 1354"/>
                  <a:gd name="T6" fmla="*/ 0 w 120"/>
                  <a:gd name="T7" fmla="*/ 85 h 1354"/>
                  <a:gd name="T8" fmla="*/ 120 w 120"/>
                  <a:gd name="T9" fmla="*/ 0 h 1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1354"/>
                  <a:gd name="T17" fmla="*/ 120 w 120"/>
                  <a:gd name="T18" fmla="*/ 1354 h 13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1354">
                    <a:moveTo>
                      <a:pt x="120" y="0"/>
                    </a:moveTo>
                    <a:lnTo>
                      <a:pt x="120" y="1354"/>
                    </a:lnTo>
                    <a:lnTo>
                      <a:pt x="0" y="1354"/>
                    </a:lnTo>
                    <a:lnTo>
                      <a:pt x="0" y="85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079" name="Rectangle 13"/>
            <p:cNvSpPr>
              <a:spLocks noChangeArrowheads="1"/>
            </p:cNvSpPr>
            <p:nvPr/>
          </p:nvSpPr>
          <p:spPr bwMode="auto">
            <a:xfrm>
              <a:off x="227" y="225"/>
              <a:ext cx="6284" cy="4314"/>
            </a:xfrm>
            <a:prstGeom prst="rect">
              <a:avLst/>
            </a:prstGeom>
            <a:solidFill>
              <a:srgbClr val="657C91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1F38E98C-0ECD-4ECE-A5B6-F4CAA3B3141B}"/>
              </a:ext>
            </a:extLst>
          </p:cNvPr>
          <p:cNvSpPr txBox="1"/>
          <p:nvPr/>
        </p:nvSpPr>
        <p:spPr>
          <a:xfrm>
            <a:off x="502567" y="5609190"/>
            <a:ext cx="1728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>
                <a:solidFill>
                  <a:schemeClr val="bg1"/>
                </a:solidFill>
                <a:latin typeface="Trebuchet MS" panose="020B0603020202020204" pitchFamily="34" charset="0"/>
              </a:rPr>
              <a:t>16 décembre 2022</a:t>
            </a:r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9" name="Image 18" descr="Une image contenant ciel, eau, extérieur, bateau&#10;&#10;Description générée automatiquement">
            <a:extLst>
              <a:ext uri="{FF2B5EF4-FFF2-40B4-BE49-F238E27FC236}">
                <a16:creationId xmlns:a16="http://schemas.microsoft.com/office/drawing/2014/main" id="{F39747FE-D6EF-41C7-A212-B9F9584BB0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3783" y="323904"/>
            <a:ext cx="4576712" cy="5744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ectangle 15">
            <a:extLst>
              <a:ext uri="{FF2B5EF4-FFF2-40B4-BE49-F238E27FC236}">
                <a16:creationId xmlns:a16="http://schemas.microsoft.com/office/drawing/2014/main" id="{F87A3FFC-CA80-4610-A960-EA6C72BC30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2649" y="906058"/>
            <a:ext cx="4576712" cy="3877985"/>
          </a:xfrm>
        </p:spPr>
        <p:txBody>
          <a:bodyPr/>
          <a:lstStyle/>
          <a:p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Initiative pour la Transparence des Industries Extractives au Cameroun 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CC29"/>
                </a:solidFill>
              </a:rPr>
              <a:t>RAPPORT ITIE 2020</a:t>
            </a:r>
            <a:br>
              <a:rPr lang="fr-FR" dirty="0">
                <a:solidFill>
                  <a:srgbClr val="FFCC29"/>
                </a:solidFill>
              </a:rPr>
            </a:br>
            <a:br>
              <a:rPr lang="fr-FR" dirty="0">
                <a:solidFill>
                  <a:srgbClr val="FFCC29"/>
                </a:solidFill>
              </a:rPr>
            </a:br>
            <a:br>
              <a:rPr lang="fr-FR" dirty="0">
                <a:solidFill>
                  <a:srgbClr val="FFCC29"/>
                </a:solidFill>
              </a:rPr>
            </a:br>
            <a:endParaRPr lang="en-GB" i="1" dirty="0">
              <a:solidFill>
                <a:srgbClr val="FFCC29"/>
              </a:solidFill>
            </a:endParaRPr>
          </a:p>
        </p:txBody>
      </p:sp>
      <p:pic>
        <p:nvPicPr>
          <p:cNvPr id="2050" name="Image 18">
            <a:extLst>
              <a:ext uri="{FF2B5EF4-FFF2-40B4-BE49-F238E27FC236}">
                <a16:creationId xmlns:a16="http://schemas.microsoft.com/office/drawing/2014/main" id="{0BDD6F74-6648-41E8-BA19-DA7CD1CA6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387" y="324147"/>
            <a:ext cx="1727200" cy="8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649" y="598978"/>
            <a:ext cx="8405327" cy="637097"/>
          </a:xfrm>
        </p:spPr>
        <p:txBody>
          <a:bodyPr/>
          <a:lstStyle/>
          <a:p>
            <a:pPr eaLnBrk="1" hangingPunct="1"/>
            <a:r>
              <a:rPr lang="fr-FR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PAIEMENTS EN NATURE (Pétrole brut)</a:t>
            </a:r>
            <a:br>
              <a:rPr lang="fr-FR" dirty="0"/>
            </a:br>
            <a:endParaRPr lang="fr-FR" sz="2100" dirty="0"/>
          </a:p>
        </p:txBody>
      </p:sp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3434321" y="2177133"/>
            <a:ext cx="95651" cy="2186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47331" tIns="47331" rIns="47331" bIns="47331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BBC2E-9200-435F-8FC3-5D45C0457A0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B606790-EC6F-40B1-9D59-334BF527B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1627188"/>
            <a:ext cx="9601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ED1FD15-9F11-8C0E-3A56-DF40F2962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557093"/>
              </p:ext>
            </p:extLst>
          </p:nvPr>
        </p:nvGraphicFramePr>
        <p:xfrm>
          <a:off x="362051" y="1518680"/>
          <a:ext cx="8640500" cy="4341772"/>
        </p:xfrm>
        <a:graphic>
          <a:graphicData uri="http://schemas.openxmlformats.org/drawingml/2006/table">
            <a:tbl>
              <a:tblPr firstRow="1" firstCol="1" bandRow="1"/>
              <a:tblGrid>
                <a:gridCol w="864857">
                  <a:extLst>
                    <a:ext uri="{9D8B030D-6E8A-4147-A177-3AD203B41FA5}">
                      <a16:colId xmlns:a16="http://schemas.microsoft.com/office/drawing/2014/main" val="4225906183"/>
                    </a:ext>
                  </a:extLst>
                </a:gridCol>
                <a:gridCol w="335998">
                  <a:extLst>
                    <a:ext uri="{9D8B030D-6E8A-4147-A177-3AD203B41FA5}">
                      <a16:colId xmlns:a16="http://schemas.microsoft.com/office/drawing/2014/main" val="3931263561"/>
                    </a:ext>
                  </a:extLst>
                </a:gridCol>
                <a:gridCol w="1235862">
                  <a:extLst>
                    <a:ext uri="{9D8B030D-6E8A-4147-A177-3AD203B41FA5}">
                      <a16:colId xmlns:a16="http://schemas.microsoft.com/office/drawing/2014/main" val="2510955885"/>
                    </a:ext>
                  </a:extLst>
                </a:gridCol>
                <a:gridCol w="1260335">
                  <a:extLst>
                    <a:ext uri="{9D8B030D-6E8A-4147-A177-3AD203B41FA5}">
                      <a16:colId xmlns:a16="http://schemas.microsoft.com/office/drawing/2014/main" val="2464539434"/>
                    </a:ext>
                  </a:extLst>
                </a:gridCol>
                <a:gridCol w="1762021">
                  <a:extLst>
                    <a:ext uri="{9D8B030D-6E8A-4147-A177-3AD203B41FA5}">
                      <a16:colId xmlns:a16="http://schemas.microsoft.com/office/drawing/2014/main" val="3269199132"/>
                    </a:ext>
                  </a:extLst>
                </a:gridCol>
                <a:gridCol w="1713076">
                  <a:extLst>
                    <a:ext uri="{9D8B030D-6E8A-4147-A177-3AD203B41FA5}">
                      <a16:colId xmlns:a16="http://schemas.microsoft.com/office/drawing/2014/main" val="1686195830"/>
                    </a:ext>
                  </a:extLst>
                </a:gridCol>
                <a:gridCol w="1468351">
                  <a:extLst>
                    <a:ext uri="{9D8B030D-6E8A-4147-A177-3AD203B41FA5}">
                      <a16:colId xmlns:a16="http://schemas.microsoft.com/office/drawing/2014/main" val="2840057019"/>
                    </a:ext>
                  </a:extLst>
                </a:gridCol>
              </a:tblGrid>
              <a:tr h="460036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Opérateur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5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Association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Association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Concession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production</a:t>
                      </a:r>
                      <a:b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(en barils)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 État</a:t>
                      </a:r>
                      <a:b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(en barils)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 SNH</a:t>
                      </a:r>
                      <a:b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(en barils)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62028"/>
                  </a:ext>
                </a:extLst>
              </a:tr>
              <a:tr h="184014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SNH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MVIA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MVIA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MVIA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867627"/>
                  </a:ext>
                </a:extLst>
              </a:tr>
              <a:tr h="196246">
                <a:tc rowSpan="3"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PERENCO RDR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KOLE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KOLE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RDR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12 491 140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8 524 881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544476"/>
                  </a:ext>
                </a:extLst>
              </a:tr>
              <a:tr h="36802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DISSONI NORD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898 275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386 597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267734"/>
                  </a:ext>
                </a:extLst>
              </a:tr>
              <a:tr h="19624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Bolongo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Bolongo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Bolongo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2 528 922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708 811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564058"/>
                  </a:ext>
                </a:extLst>
              </a:tr>
              <a:tr h="276021">
                <a:tc rowSpan="4"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PERENCO CAM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MOUDI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MOUDI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MOUDI/D1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399 967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199 985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39 999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796282"/>
                  </a:ext>
                </a:extLst>
              </a:tr>
              <a:tr h="46003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EBOME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EBOME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KF, KB, BAF/EBOME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714 455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357 227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153 607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344805"/>
                  </a:ext>
                </a:extLst>
              </a:tr>
              <a:tr h="19624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MOABI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MOABI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MOABI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735 127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216 157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007842"/>
                  </a:ext>
                </a:extLst>
              </a:tr>
              <a:tr h="19624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SANAGA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SANAGA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SANAGA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1 035 503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472 392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69371"/>
                  </a:ext>
                </a:extLst>
              </a:tr>
              <a:tr h="368029">
                <a:tc rowSpan="2"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APCC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LOKELE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LOKELE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MOKOKO ABANA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4 401 410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3 080 986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37048"/>
                  </a:ext>
                </a:extLst>
              </a:tr>
              <a:tr h="36802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MOKOKO WEST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1 049 040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629 424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92778"/>
                  </a:ext>
                </a:extLst>
              </a:tr>
              <a:tr h="196246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APCL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IROKO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IROKO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IROKO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2 291 068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1 414 333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472276"/>
                  </a:ext>
                </a:extLst>
              </a:tr>
              <a:tr h="276021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GDC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LOGBABA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LOGBABA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LOGBABA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11 609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1 463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855138"/>
                  </a:ext>
                </a:extLst>
              </a:tr>
              <a:tr h="184014">
                <a:tc gridSpan="3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(en barils)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26 556 516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15 992 256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193 606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69591"/>
                  </a:ext>
                </a:extLst>
              </a:tr>
              <a:tr h="19624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 (%)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60,22%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0,73%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470" marR="36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993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223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649" y="598978"/>
            <a:ext cx="8405327" cy="637097"/>
          </a:xfrm>
        </p:spPr>
        <p:txBody>
          <a:bodyPr/>
          <a:lstStyle/>
          <a:p>
            <a:pPr eaLnBrk="1" hangingPunct="1"/>
            <a:r>
              <a:rPr lang="fr-FR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PAIEMENTS EN NATURE (Gaz)</a:t>
            </a:r>
            <a:br>
              <a:rPr lang="fr-FR" dirty="0"/>
            </a:br>
            <a:endParaRPr lang="fr-FR" sz="2100" dirty="0"/>
          </a:p>
        </p:txBody>
      </p:sp>
      <p:sp>
        <p:nvSpPr>
          <p:cNvPr id="10273" name="Text Box 32"/>
          <p:cNvSpPr txBox="1">
            <a:spLocks noChangeArrowheads="1"/>
          </p:cNvSpPr>
          <p:nvPr/>
        </p:nvSpPr>
        <p:spPr bwMode="auto">
          <a:xfrm>
            <a:off x="4310279" y="2842263"/>
            <a:ext cx="1565041" cy="2217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47331" tIns="47331" rIns="47331" bIns="47331">
            <a:spAutoFit/>
          </a:bodyPr>
          <a:lstStyle/>
          <a:p>
            <a:pPr marL="0" marR="0" lvl="0" indent="0" algn="ctr" defTabSz="91417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3434321" y="2177133"/>
            <a:ext cx="95651" cy="2186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47331" tIns="47331" rIns="47331" bIns="47331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BBC2E-9200-435F-8FC3-5D45C0457A0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B606790-EC6F-40B1-9D59-334BF527B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1627188"/>
            <a:ext cx="9601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E58004-7152-403C-B050-09F7E4C46690}"/>
              </a:ext>
            </a:extLst>
          </p:cNvPr>
          <p:cNvSpPr/>
          <p:nvPr/>
        </p:nvSpPr>
        <p:spPr>
          <a:xfrm>
            <a:off x="597224" y="1153309"/>
            <a:ext cx="1184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>
                <a:solidFill>
                  <a:srgbClr val="404040"/>
                </a:solidFill>
                <a:latin typeface="Kohinoor Devanagari" panose="02000000000000000000" pitchFamily="50" charset="0"/>
                <a:ea typeface="Times New Roman" panose="02020603050405020304" pitchFamily="18" charset="0"/>
                <a:cs typeface="Kohinoor Devanagari" panose="02000000000000000000" pitchFamily="50" charset="0"/>
              </a:rPr>
              <a:t>Gaz naturel</a:t>
            </a:r>
            <a:endParaRPr lang="fr-FR" sz="1400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3ACA72-9F09-467C-9E98-08EB5C7B81D5}"/>
              </a:ext>
            </a:extLst>
          </p:cNvPr>
          <p:cNvSpPr/>
          <p:nvPr/>
        </p:nvSpPr>
        <p:spPr>
          <a:xfrm>
            <a:off x="449908" y="4228694"/>
            <a:ext cx="2664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>
                <a:solidFill>
                  <a:srgbClr val="404040"/>
                </a:solidFill>
                <a:latin typeface="Kohinoor Devanagari" panose="02000000000000000000" pitchFamily="50" charset="0"/>
                <a:ea typeface="Times New Roman" panose="02020603050405020304" pitchFamily="18" charset="0"/>
                <a:cs typeface="Kohinoor Devanagari" panose="02000000000000000000" pitchFamily="50" charset="0"/>
              </a:rPr>
              <a:t>Gaz de pétrole liquéfié (GPL)</a:t>
            </a:r>
            <a:endParaRPr lang="fr-FR" sz="1400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174FF99C-1C9B-F9F3-919A-46477F769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550451"/>
              </p:ext>
            </p:extLst>
          </p:nvPr>
        </p:nvGraphicFramePr>
        <p:xfrm>
          <a:off x="366108" y="4667079"/>
          <a:ext cx="8965217" cy="1127466"/>
        </p:xfrm>
        <a:graphic>
          <a:graphicData uri="http://schemas.openxmlformats.org/drawingml/2006/table">
            <a:tbl>
              <a:tblPr/>
              <a:tblGrid>
                <a:gridCol w="1211136">
                  <a:extLst>
                    <a:ext uri="{9D8B030D-6E8A-4147-A177-3AD203B41FA5}">
                      <a16:colId xmlns:a16="http://schemas.microsoft.com/office/drawing/2014/main" val="1309049377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3166629540"/>
                    </a:ext>
                  </a:extLst>
                </a:gridCol>
                <a:gridCol w="1023302">
                  <a:extLst>
                    <a:ext uri="{9D8B030D-6E8A-4147-A177-3AD203B41FA5}">
                      <a16:colId xmlns:a16="http://schemas.microsoft.com/office/drawing/2014/main" val="3994967372"/>
                    </a:ext>
                  </a:extLst>
                </a:gridCol>
                <a:gridCol w="1235264">
                  <a:extLst>
                    <a:ext uri="{9D8B030D-6E8A-4147-A177-3AD203B41FA5}">
                      <a16:colId xmlns:a16="http://schemas.microsoft.com/office/drawing/2014/main" val="1092808385"/>
                    </a:ext>
                  </a:extLst>
                </a:gridCol>
                <a:gridCol w="1511173">
                  <a:extLst>
                    <a:ext uri="{9D8B030D-6E8A-4147-A177-3AD203B41FA5}">
                      <a16:colId xmlns:a16="http://schemas.microsoft.com/office/drawing/2014/main" val="1788770927"/>
                    </a:ext>
                  </a:extLst>
                </a:gridCol>
                <a:gridCol w="1554036">
                  <a:extLst>
                    <a:ext uri="{9D8B030D-6E8A-4147-A177-3AD203B41FA5}">
                      <a16:colId xmlns:a16="http://schemas.microsoft.com/office/drawing/2014/main" val="3645244233"/>
                    </a:ext>
                  </a:extLst>
                </a:gridCol>
                <a:gridCol w="1380016">
                  <a:extLst>
                    <a:ext uri="{9D8B030D-6E8A-4147-A177-3AD203B41FA5}">
                      <a16:colId xmlns:a16="http://schemas.microsoft.com/office/drawing/2014/main" val="3078487486"/>
                    </a:ext>
                  </a:extLst>
                </a:gridCol>
              </a:tblGrid>
              <a:tr h="3758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Opérateur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Association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Concession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Unité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 Production Gaz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Part État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% Part de l'État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138388"/>
                  </a:ext>
                </a:extLst>
              </a:tr>
              <a:tr h="37582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PERENCO CAM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Sanaga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Sanaga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TM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                25 064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                  6 921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27,61%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20697"/>
                  </a:ext>
                </a:extLst>
              </a:tr>
              <a:tr h="37582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Total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               25 064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                  6 921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27,61%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745164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88880C0-792F-6A1B-9664-F1088CE44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710055"/>
              </p:ext>
            </p:extLst>
          </p:nvPr>
        </p:nvGraphicFramePr>
        <p:xfrm>
          <a:off x="366106" y="1863482"/>
          <a:ext cx="8965217" cy="1835556"/>
        </p:xfrm>
        <a:graphic>
          <a:graphicData uri="http://schemas.openxmlformats.org/drawingml/2006/table">
            <a:tbl>
              <a:tblPr/>
              <a:tblGrid>
                <a:gridCol w="1951225">
                  <a:extLst>
                    <a:ext uri="{9D8B030D-6E8A-4147-A177-3AD203B41FA5}">
                      <a16:colId xmlns:a16="http://schemas.microsoft.com/office/drawing/2014/main" val="2541565808"/>
                    </a:ext>
                  </a:extLst>
                </a:gridCol>
                <a:gridCol w="1123806">
                  <a:extLst>
                    <a:ext uri="{9D8B030D-6E8A-4147-A177-3AD203B41FA5}">
                      <a16:colId xmlns:a16="http://schemas.microsoft.com/office/drawing/2014/main" val="3424903320"/>
                    </a:ext>
                  </a:extLst>
                </a:gridCol>
                <a:gridCol w="1123806">
                  <a:extLst>
                    <a:ext uri="{9D8B030D-6E8A-4147-A177-3AD203B41FA5}">
                      <a16:colId xmlns:a16="http://schemas.microsoft.com/office/drawing/2014/main" val="4059849608"/>
                    </a:ext>
                  </a:extLst>
                </a:gridCol>
                <a:gridCol w="1394962">
                  <a:extLst>
                    <a:ext uri="{9D8B030D-6E8A-4147-A177-3AD203B41FA5}">
                      <a16:colId xmlns:a16="http://schemas.microsoft.com/office/drawing/2014/main" val="1508332779"/>
                    </a:ext>
                  </a:extLst>
                </a:gridCol>
                <a:gridCol w="1123806">
                  <a:extLst>
                    <a:ext uri="{9D8B030D-6E8A-4147-A177-3AD203B41FA5}">
                      <a16:colId xmlns:a16="http://schemas.microsoft.com/office/drawing/2014/main" val="199286156"/>
                    </a:ext>
                  </a:extLst>
                </a:gridCol>
                <a:gridCol w="1123806">
                  <a:extLst>
                    <a:ext uri="{9D8B030D-6E8A-4147-A177-3AD203B41FA5}">
                      <a16:colId xmlns:a16="http://schemas.microsoft.com/office/drawing/2014/main" val="3748557259"/>
                    </a:ext>
                  </a:extLst>
                </a:gridCol>
                <a:gridCol w="1123806">
                  <a:extLst>
                    <a:ext uri="{9D8B030D-6E8A-4147-A177-3AD203B41FA5}">
                      <a16:colId xmlns:a16="http://schemas.microsoft.com/office/drawing/2014/main" val="3037572119"/>
                    </a:ext>
                  </a:extLst>
                </a:gridCol>
              </a:tblGrid>
              <a:tr h="60331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Opérateur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Association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Concession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Unité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 Production Gaz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Part État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% Part de l'État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502926"/>
                  </a:ext>
                </a:extLst>
              </a:tr>
              <a:tr h="45248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PERENCO CAM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Sanaga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Sanaga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milliards de SCF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73,47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20,27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27,59%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002967"/>
                  </a:ext>
                </a:extLst>
              </a:tr>
              <a:tr h="49019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GDC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Logbaba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Logbaba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milliards de SCF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1,78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0,22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12,60%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549229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Total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75,24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20,50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27,24%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053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370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649" y="598978"/>
            <a:ext cx="8405327" cy="637097"/>
          </a:xfrm>
        </p:spPr>
        <p:txBody>
          <a:bodyPr/>
          <a:lstStyle/>
          <a:p>
            <a:pPr eaLnBrk="1" hangingPunct="1"/>
            <a:r>
              <a:rPr lang="en-GB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PAIEMENTS EN NATURE (Or brut)</a:t>
            </a:r>
            <a:br>
              <a:rPr lang="en-GB" dirty="0"/>
            </a:br>
            <a:endParaRPr lang="en-GB" sz="2100" dirty="0"/>
          </a:p>
        </p:txBody>
      </p:sp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3434321" y="2177133"/>
            <a:ext cx="95651" cy="2186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47331" tIns="47331" rIns="47331" bIns="47331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BBC2E-9200-435F-8FC3-5D45C0457A0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0E3BFF6-2861-24F5-B277-177B14FB5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826542"/>
              </p:ext>
            </p:extLst>
          </p:nvPr>
        </p:nvGraphicFramePr>
        <p:xfrm>
          <a:off x="598650" y="1429305"/>
          <a:ext cx="8263364" cy="4191581"/>
        </p:xfrm>
        <a:graphic>
          <a:graphicData uri="http://schemas.openxmlformats.org/drawingml/2006/table">
            <a:tbl>
              <a:tblPr firstRow="1" firstCol="1" bandRow="1"/>
              <a:tblGrid>
                <a:gridCol w="2188139">
                  <a:extLst>
                    <a:ext uri="{9D8B030D-6E8A-4147-A177-3AD203B41FA5}">
                      <a16:colId xmlns:a16="http://schemas.microsoft.com/office/drawing/2014/main" val="1198279531"/>
                    </a:ext>
                  </a:extLst>
                </a:gridCol>
                <a:gridCol w="1579955">
                  <a:extLst>
                    <a:ext uri="{9D8B030D-6E8A-4147-A177-3AD203B41FA5}">
                      <a16:colId xmlns:a16="http://schemas.microsoft.com/office/drawing/2014/main" val="3260039240"/>
                    </a:ext>
                  </a:extLst>
                </a:gridCol>
                <a:gridCol w="1700600">
                  <a:extLst>
                    <a:ext uri="{9D8B030D-6E8A-4147-A177-3AD203B41FA5}">
                      <a16:colId xmlns:a16="http://schemas.microsoft.com/office/drawing/2014/main" val="735030569"/>
                    </a:ext>
                  </a:extLst>
                </a:gridCol>
                <a:gridCol w="1819593">
                  <a:extLst>
                    <a:ext uri="{9D8B030D-6E8A-4147-A177-3AD203B41FA5}">
                      <a16:colId xmlns:a16="http://schemas.microsoft.com/office/drawing/2014/main" val="1832653492"/>
                    </a:ext>
                  </a:extLst>
                </a:gridCol>
                <a:gridCol w="975077">
                  <a:extLst>
                    <a:ext uri="{9D8B030D-6E8A-4147-A177-3AD203B41FA5}">
                      <a16:colId xmlns:a16="http://schemas.microsoft.com/office/drawing/2014/main" val="4115439882"/>
                    </a:ext>
                  </a:extLst>
                </a:gridCol>
              </a:tblGrid>
              <a:tr h="89930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Origine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Production</a:t>
                      </a:r>
                      <a:br>
                        <a:rPr lang="fr-FR" sz="15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fr-FR" sz="15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(en gramme)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Quote-part de l’État</a:t>
                      </a:r>
                      <a:br>
                        <a:rPr lang="fr-FR" sz="15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fr-FR" sz="15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(25%Q) en gramme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Valeur estimée </a:t>
                      </a:r>
                      <a:br>
                        <a:rPr lang="fr-FR" sz="15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fr-FR" sz="15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(en millions de FCFA)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 </a:t>
                      </a:r>
                      <a:br>
                        <a:rPr lang="fr-FR" sz="15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fr-FR" sz="15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(en %)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682289"/>
                  </a:ext>
                </a:extLst>
              </a:tr>
              <a:tr h="41153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BETARE OYA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 dirty="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38 825,94</a:t>
                      </a:r>
                      <a:endParaRPr lang="fr-F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9 706,49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179,57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16,65%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576502"/>
                  </a:ext>
                </a:extLst>
              </a:tr>
              <a:tr h="41153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GAROUA BOULAI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1 000,10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250,03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4,63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0,43%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381853"/>
                  </a:ext>
                </a:extLst>
              </a:tr>
              <a:tr h="41153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NGOURA/COLOMINE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 dirty="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28 260,40</a:t>
                      </a:r>
                      <a:endParaRPr lang="fr-F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 dirty="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7 065,10</a:t>
                      </a:r>
                      <a:endParaRPr lang="fr-F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130,70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12,12%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22374"/>
                  </a:ext>
                </a:extLst>
              </a:tr>
              <a:tr h="41153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BATOURI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56 906,91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14 226,73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263,19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24,40%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88226"/>
                  </a:ext>
                </a:extLst>
              </a:tr>
              <a:tr h="41153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BEKE/KETTE/Mbottoro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24 250,85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6 062,71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112,16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10,40%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649068"/>
                  </a:ext>
                </a:extLst>
              </a:tr>
              <a:tr h="41153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MEIGANGA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76 364,90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19 091,23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353,19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32,75%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323484"/>
                  </a:ext>
                </a:extLst>
              </a:tr>
              <a:tr h="41153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NDELELE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7 580,70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1 895,18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35,06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3,25%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110425"/>
                  </a:ext>
                </a:extLst>
              </a:tr>
              <a:tr h="41153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233 189,80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58 297,45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1 078,50</a:t>
                      </a:r>
                      <a:endParaRPr lang="fr-F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500" b="1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fr-F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945" marR="42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01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70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649" y="598978"/>
            <a:ext cx="8405327" cy="355867"/>
          </a:xfrm>
        </p:spPr>
        <p:txBody>
          <a:bodyPr/>
          <a:lstStyle/>
          <a:p>
            <a:pPr eaLnBrk="1" hangingPunct="1"/>
            <a:r>
              <a:rPr lang="en-GB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CONTRIBUTION PAR SECTEUR AU BUDGET DE L’ETAT</a:t>
            </a:r>
            <a:endParaRPr lang="en-GB" sz="2100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sp>
        <p:nvSpPr>
          <p:cNvPr id="10273" name="Text Box 32"/>
          <p:cNvSpPr txBox="1">
            <a:spLocks noChangeArrowheads="1"/>
          </p:cNvSpPr>
          <p:nvPr/>
        </p:nvSpPr>
        <p:spPr bwMode="auto">
          <a:xfrm>
            <a:off x="4310279" y="2842263"/>
            <a:ext cx="1565041" cy="2217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47331" tIns="47331" rIns="47331" bIns="47331">
            <a:spAutoFit/>
          </a:bodyPr>
          <a:lstStyle/>
          <a:p>
            <a:pPr marL="0" marR="0" lvl="0" indent="0" algn="ctr" defTabSz="91417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3434321" y="2177133"/>
            <a:ext cx="95651" cy="2186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47331" tIns="47331" rIns="47331" bIns="47331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BBC2E-9200-435F-8FC3-5D45C0457A0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Kohinoor Devanagari" panose="02000000000000000000" pitchFamily="50" charset="0"/>
                <a:cs typeface="Kohinoor Devanagari" panose="02000000000000000000" pitchFamily="50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4B5490DA-2027-49A3-A5AB-80D4E159CB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660518"/>
              </p:ext>
            </p:extLst>
          </p:nvPr>
        </p:nvGraphicFramePr>
        <p:xfrm>
          <a:off x="192913" y="3782570"/>
          <a:ext cx="4927724" cy="2780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FF9E475-8533-F9F6-F67F-A6A8123E6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815301"/>
              </p:ext>
            </p:extLst>
          </p:nvPr>
        </p:nvGraphicFramePr>
        <p:xfrm>
          <a:off x="523782" y="1151491"/>
          <a:ext cx="8238477" cy="2372943"/>
        </p:xfrm>
        <a:graphic>
          <a:graphicData uri="http://schemas.openxmlformats.org/drawingml/2006/table">
            <a:tbl>
              <a:tblPr firstRow="1" firstCol="1" bandRow="1"/>
              <a:tblGrid>
                <a:gridCol w="1545224">
                  <a:extLst>
                    <a:ext uri="{9D8B030D-6E8A-4147-A177-3AD203B41FA5}">
                      <a16:colId xmlns:a16="http://schemas.microsoft.com/office/drawing/2014/main" val="833651166"/>
                    </a:ext>
                  </a:extLst>
                </a:gridCol>
                <a:gridCol w="787676">
                  <a:extLst>
                    <a:ext uri="{9D8B030D-6E8A-4147-A177-3AD203B41FA5}">
                      <a16:colId xmlns:a16="http://schemas.microsoft.com/office/drawing/2014/main" val="2745328202"/>
                    </a:ext>
                  </a:extLst>
                </a:gridCol>
                <a:gridCol w="1661533">
                  <a:extLst>
                    <a:ext uri="{9D8B030D-6E8A-4147-A177-3AD203B41FA5}">
                      <a16:colId xmlns:a16="http://schemas.microsoft.com/office/drawing/2014/main" val="3976737988"/>
                    </a:ext>
                  </a:extLst>
                </a:gridCol>
                <a:gridCol w="787676">
                  <a:extLst>
                    <a:ext uri="{9D8B030D-6E8A-4147-A177-3AD203B41FA5}">
                      <a16:colId xmlns:a16="http://schemas.microsoft.com/office/drawing/2014/main" val="1270561520"/>
                    </a:ext>
                  </a:extLst>
                </a:gridCol>
                <a:gridCol w="1661532">
                  <a:extLst>
                    <a:ext uri="{9D8B030D-6E8A-4147-A177-3AD203B41FA5}">
                      <a16:colId xmlns:a16="http://schemas.microsoft.com/office/drawing/2014/main" val="4239359608"/>
                    </a:ext>
                  </a:extLst>
                </a:gridCol>
                <a:gridCol w="1022225">
                  <a:extLst>
                    <a:ext uri="{9D8B030D-6E8A-4147-A177-3AD203B41FA5}">
                      <a16:colId xmlns:a16="http://schemas.microsoft.com/office/drawing/2014/main" val="732983586"/>
                    </a:ext>
                  </a:extLst>
                </a:gridCol>
                <a:gridCol w="772611">
                  <a:extLst>
                    <a:ext uri="{9D8B030D-6E8A-4147-A177-3AD203B41FA5}">
                      <a16:colId xmlns:a16="http://schemas.microsoft.com/office/drawing/2014/main" val="190554560"/>
                    </a:ext>
                  </a:extLst>
                </a:gridCol>
              </a:tblGrid>
              <a:tr h="225406"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2019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2020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Évolution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270830"/>
                  </a:ext>
                </a:extLst>
              </a:tr>
              <a:tr h="4482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(En milliards de FCFA)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Montant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Contribution en % 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Montant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Contribution en % 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Montant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En %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585404"/>
                  </a:ext>
                </a:extLst>
              </a:tr>
              <a:tr h="4482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Extraction d’hydrocarbures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651,61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92,57%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490,79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91,70%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(160,82)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(24,68%)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792491"/>
                  </a:ext>
                </a:extLst>
              </a:tr>
              <a:tr h="4482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Transport d’hydrocarbures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40,1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5,70%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43,76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8,18%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3,66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9,13%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634091"/>
                  </a:ext>
                </a:extLst>
              </a:tr>
              <a:tr h="5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Mines et Carrières industrielles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12,2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1,73%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0,64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0,12%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(11,56)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(94,75%)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70960"/>
                  </a:ext>
                </a:extLst>
              </a:tr>
              <a:tr h="2254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Total 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703,91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100%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535,19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100%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(168,72)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(23,97%)</a:t>
                      </a:r>
                    </a:p>
                  </a:txBody>
                  <a:tcPr marL="2424" marR="2424" marT="24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997575"/>
                  </a:ext>
                </a:extLst>
              </a:tr>
            </a:tbl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B7A17F54-2B27-47FB-9602-CB575CCFD4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798844"/>
              </p:ext>
            </p:extLst>
          </p:nvPr>
        </p:nvGraphicFramePr>
        <p:xfrm>
          <a:off x="4401590" y="3908743"/>
          <a:ext cx="5199610" cy="250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4792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649" y="598978"/>
            <a:ext cx="8405327" cy="355867"/>
          </a:xfrm>
        </p:spPr>
        <p:txBody>
          <a:bodyPr/>
          <a:lstStyle/>
          <a:p>
            <a:pPr eaLnBrk="1" hangingPunct="1"/>
            <a:r>
              <a:rPr lang="en-GB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CONTRIBUTION PAR FLUX AU BUDGET DE L’ETAT</a:t>
            </a:r>
            <a:endParaRPr lang="en-GB" sz="2100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sp>
        <p:nvSpPr>
          <p:cNvPr id="10273" name="Text Box 32"/>
          <p:cNvSpPr txBox="1">
            <a:spLocks noChangeArrowheads="1"/>
          </p:cNvSpPr>
          <p:nvPr/>
        </p:nvSpPr>
        <p:spPr bwMode="auto">
          <a:xfrm>
            <a:off x="4310279" y="2842263"/>
            <a:ext cx="1565041" cy="2217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47331" tIns="47331" rIns="47331" bIns="47331">
            <a:spAutoFit/>
          </a:bodyPr>
          <a:lstStyle/>
          <a:p>
            <a:pPr marL="0" marR="0" lvl="0" indent="0" algn="ctr" defTabSz="91417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3434321" y="2177133"/>
            <a:ext cx="95651" cy="2186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47331" tIns="47331" rIns="47331" bIns="47331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BBC2E-9200-435F-8FC3-5D45C0457A0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4B5490DA-2027-49A3-A5AB-80D4E159CB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332237"/>
              </p:ext>
            </p:extLst>
          </p:nvPr>
        </p:nvGraphicFramePr>
        <p:xfrm>
          <a:off x="192913" y="3348475"/>
          <a:ext cx="4764098" cy="3120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4BE776E-767F-3C04-6987-AB9F8BEC8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650792"/>
              </p:ext>
            </p:extLst>
          </p:nvPr>
        </p:nvGraphicFramePr>
        <p:xfrm>
          <a:off x="337352" y="1145219"/>
          <a:ext cx="8487051" cy="2265539"/>
        </p:xfrm>
        <a:graphic>
          <a:graphicData uri="http://schemas.openxmlformats.org/drawingml/2006/table">
            <a:tbl>
              <a:tblPr firstRow="1" firstCol="1" bandRow="1"/>
              <a:tblGrid>
                <a:gridCol w="2582231">
                  <a:extLst>
                    <a:ext uri="{9D8B030D-6E8A-4147-A177-3AD203B41FA5}">
                      <a16:colId xmlns:a16="http://schemas.microsoft.com/office/drawing/2014/main" val="827448797"/>
                    </a:ext>
                  </a:extLst>
                </a:gridCol>
                <a:gridCol w="884820">
                  <a:extLst>
                    <a:ext uri="{9D8B030D-6E8A-4147-A177-3AD203B41FA5}">
                      <a16:colId xmlns:a16="http://schemas.microsoft.com/office/drawing/2014/main" val="1561666597"/>
                    </a:ext>
                  </a:extLst>
                </a:gridCol>
                <a:gridCol w="1282087">
                  <a:extLst>
                    <a:ext uri="{9D8B030D-6E8A-4147-A177-3AD203B41FA5}">
                      <a16:colId xmlns:a16="http://schemas.microsoft.com/office/drawing/2014/main" val="580118124"/>
                    </a:ext>
                  </a:extLst>
                </a:gridCol>
                <a:gridCol w="884820">
                  <a:extLst>
                    <a:ext uri="{9D8B030D-6E8A-4147-A177-3AD203B41FA5}">
                      <a16:colId xmlns:a16="http://schemas.microsoft.com/office/drawing/2014/main" val="1114234918"/>
                    </a:ext>
                  </a:extLst>
                </a:gridCol>
                <a:gridCol w="1173741">
                  <a:extLst>
                    <a:ext uri="{9D8B030D-6E8A-4147-A177-3AD203B41FA5}">
                      <a16:colId xmlns:a16="http://schemas.microsoft.com/office/drawing/2014/main" val="3591726360"/>
                    </a:ext>
                  </a:extLst>
                </a:gridCol>
                <a:gridCol w="884820">
                  <a:extLst>
                    <a:ext uri="{9D8B030D-6E8A-4147-A177-3AD203B41FA5}">
                      <a16:colId xmlns:a16="http://schemas.microsoft.com/office/drawing/2014/main" val="3995443829"/>
                    </a:ext>
                  </a:extLst>
                </a:gridCol>
                <a:gridCol w="794532">
                  <a:extLst>
                    <a:ext uri="{9D8B030D-6E8A-4147-A177-3AD203B41FA5}">
                      <a16:colId xmlns:a16="http://schemas.microsoft.com/office/drawing/2014/main" val="3941495190"/>
                    </a:ext>
                  </a:extLst>
                </a:gridCol>
              </a:tblGrid>
              <a:tr h="307808">
                <a:tc>
                  <a:txBody>
                    <a:bodyPr/>
                    <a:lstStyle/>
                    <a:p>
                      <a:pPr algn="l" fontAlgn="ctr"/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2019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2020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Évolution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901634"/>
                  </a:ext>
                </a:extLst>
              </a:tr>
              <a:tr h="71281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(En milliards de FCFA)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Montant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Contribution en %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Montant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Contribution en %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Montant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En %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660620"/>
                  </a:ext>
                </a:extLst>
              </a:tr>
              <a:tr h="2430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Transferts SNH-Mandat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471,53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67%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321,37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60,05%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(150,16)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(31,85%)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346168"/>
                  </a:ext>
                </a:extLst>
              </a:tr>
              <a:tr h="2349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IS Pétrolier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120,48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17%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119,62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22,35%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(0,86)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(0,71%)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026102"/>
                  </a:ext>
                </a:extLst>
              </a:tr>
              <a:tr h="2349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Droits de transit (COTCO)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35,01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5%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36,82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6,88%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1,81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5,17%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640100"/>
                  </a:ext>
                </a:extLst>
              </a:tr>
              <a:tr h="2349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Autres recettes budgétaires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76,89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11%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57,38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10,72%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(19,51)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(25,37%)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233935"/>
                  </a:ext>
                </a:extLst>
              </a:tr>
              <a:tr h="2349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Total 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703,91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100,00%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535,19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100%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(168,72)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(23,97%)</a:t>
                      </a:r>
                    </a:p>
                  </a:txBody>
                  <a:tcPr marL="4331" marR="4331" marT="4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19002"/>
                  </a:ext>
                </a:extLst>
              </a:tr>
            </a:tbl>
          </a:graphicData>
        </a:graphic>
      </p:graphicFrame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3E306D55-D432-4246-8C83-409DE6F227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841828"/>
              </p:ext>
            </p:extLst>
          </p:nvPr>
        </p:nvGraphicFramePr>
        <p:xfrm>
          <a:off x="4950645" y="3505077"/>
          <a:ext cx="4388663" cy="2620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641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649" y="598978"/>
            <a:ext cx="8405327" cy="355867"/>
          </a:xfrm>
        </p:spPr>
        <p:txBody>
          <a:bodyPr/>
          <a:lstStyle/>
          <a:p>
            <a:pPr eaLnBrk="1" hangingPunct="1"/>
            <a:r>
              <a:rPr lang="en-GB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CONTRIBUTION PAR SOCIETE AU BUDGET DE L’ETAT</a:t>
            </a:r>
            <a:endParaRPr lang="en-GB" sz="2100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3434321" y="2177133"/>
            <a:ext cx="95651" cy="2186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47331" tIns="47331" rIns="47331" bIns="47331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BBC2E-9200-435F-8FC3-5D45C0457A0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3E306D55-D432-4246-8C83-409DE6F227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086943"/>
              </p:ext>
            </p:extLst>
          </p:nvPr>
        </p:nvGraphicFramePr>
        <p:xfrm>
          <a:off x="4999239" y="954845"/>
          <a:ext cx="4601961" cy="2474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9F337CE-6E25-FE67-8906-A06E7B240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567984"/>
              </p:ext>
            </p:extLst>
          </p:nvPr>
        </p:nvGraphicFramePr>
        <p:xfrm>
          <a:off x="451213" y="1091953"/>
          <a:ext cx="4768486" cy="2203791"/>
        </p:xfrm>
        <a:graphic>
          <a:graphicData uri="http://schemas.openxmlformats.org/drawingml/2006/table">
            <a:tbl>
              <a:tblPr/>
              <a:tblGrid>
                <a:gridCol w="1923201">
                  <a:extLst>
                    <a:ext uri="{9D8B030D-6E8A-4147-A177-3AD203B41FA5}">
                      <a16:colId xmlns:a16="http://schemas.microsoft.com/office/drawing/2014/main" val="1819077700"/>
                    </a:ext>
                  </a:extLst>
                </a:gridCol>
                <a:gridCol w="1890237">
                  <a:extLst>
                    <a:ext uri="{9D8B030D-6E8A-4147-A177-3AD203B41FA5}">
                      <a16:colId xmlns:a16="http://schemas.microsoft.com/office/drawing/2014/main" val="379987448"/>
                    </a:ext>
                  </a:extLst>
                </a:gridCol>
                <a:gridCol w="955048">
                  <a:extLst>
                    <a:ext uri="{9D8B030D-6E8A-4147-A177-3AD203B41FA5}">
                      <a16:colId xmlns:a16="http://schemas.microsoft.com/office/drawing/2014/main" val="2470960735"/>
                    </a:ext>
                  </a:extLst>
                </a:gridCol>
              </a:tblGrid>
              <a:tr h="228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Extraction d’hydrocarbures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Revenus (en milliards de FCFA)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%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150878"/>
                  </a:ext>
                </a:extLst>
              </a:tr>
              <a:tr h="22823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SNH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343,48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69,98%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473902"/>
                  </a:ext>
                </a:extLst>
              </a:tr>
              <a:tr h="22062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PERENCO RDR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54,32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11,07%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092719"/>
                  </a:ext>
                </a:extLst>
              </a:tr>
              <a:tr h="22062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APCC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42,89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8,74%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192188"/>
                  </a:ext>
                </a:extLst>
              </a:tr>
              <a:tr h="22062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PERENCO CAM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34,42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7,01%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138060"/>
                  </a:ext>
                </a:extLst>
              </a:tr>
              <a:tr h="22062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APCL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12,84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2,62%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270767"/>
                  </a:ext>
                </a:extLst>
              </a:tr>
              <a:tr h="22062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GDC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1,72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0,35%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533032"/>
                  </a:ext>
                </a:extLst>
              </a:tr>
              <a:tr h="22062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Autres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1,11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0,23%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51348"/>
                  </a:ext>
                </a:extLst>
              </a:tr>
              <a:tr h="22062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Total 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490,79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100,00%</a:t>
                      </a:r>
                    </a:p>
                  </a:txBody>
                  <a:tcPr marL="4479" marR="4479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151231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8BE508F-846D-FB0E-F4C3-794E7DBAD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738604"/>
              </p:ext>
            </p:extLst>
          </p:nvPr>
        </p:nvGraphicFramePr>
        <p:xfrm>
          <a:off x="444180" y="3429000"/>
          <a:ext cx="4775519" cy="956388"/>
        </p:xfrm>
        <a:graphic>
          <a:graphicData uri="http://schemas.openxmlformats.org/drawingml/2006/table">
            <a:tbl>
              <a:tblPr firstRow="1" firstCol="1" bandRow="1"/>
              <a:tblGrid>
                <a:gridCol w="1885705">
                  <a:extLst>
                    <a:ext uri="{9D8B030D-6E8A-4147-A177-3AD203B41FA5}">
                      <a16:colId xmlns:a16="http://schemas.microsoft.com/office/drawing/2014/main" val="655633830"/>
                    </a:ext>
                  </a:extLst>
                </a:gridCol>
                <a:gridCol w="2207647">
                  <a:extLst>
                    <a:ext uri="{9D8B030D-6E8A-4147-A177-3AD203B41FA5}">
                      <a16:colId xmlns:a16="http://schemas.microsoft.com/office/drawing/2014/main" val="1967265791"/>
                    </a:ext>
                  </a:extLst>
                </a:gridCol>
                <a:gridCol w="682167">
                  <a:extLst>
                    <a:ext uri="{9D8B030D-6E8A-4147-A177-3AD203B41FA5}">
                      <a16:colId xmlns:a16="http://schemas.microsoft.com/office/drawing/2014/main" val="2950365765"/>
                    </a:ext>
                  </a:extLst>
                </a:gridCol>
              </a:tblGrid>
              <a:tr h="307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Transport d’hydrocarbures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Revenus (en milliards de FCFA)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68294"/>
                  </a:ext>
                </a:extLst>
              </a:tr>
              <a:tr h="26544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COTCO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43,76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154351"/>
                  </a:ext>
                </a:extLst>
              </a:tr>
              <a:tr h="256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43,76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035645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5E8EFB4D-0067-04DF-D056-A0FA436B5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211031"/>
              </p:ext>
            </p:extLst>
          </p:nvPr>
        </p:nvGraphicFramePr>
        <p:xfrm>
          <a:off x="444180" y="4481876"/>
          <a:ext cx="4775519" cy="2212615"/>
        </p:xfrm>
        <a:graphic>
          <a:graphicData uri="http://schemas.openxmlformats.org/drawingml/2006/table">
            <a:tbl>
              <a:tblPr/>
              <a:tblGrid>
                <a:gridCol w="2431491">
                  <a:extLst>
                    <a:ext uri="{9D8B030D-6E8A-4147-A177-3AD203B41FA5}">
                      <a16:colId xmlns:a16="http://schemas.microsoft.com/office/drawing/2014/main" val="1868661072"/>
                    </a:ext>
                  </a:extLst>
                </a:gridCol>
                <a:gridCol w="1324853">
                  <a:extLst>
                    <a:ext uri="{9D8B030D-6E8A-4147-A177-3AD203B41FA5}">
                      <a16:colId xmlns:a16="http://schemas.microsoft.com/office/drawing/2014/main" val="3449175502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34933022"/>
                    </a:ext>
                  </a:extLst>
                </a:gridCol>
              </a:tblGrid>
              <a:tr h="47881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Mines et Carrières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Revenus (en milliards de FCFA)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%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426439"/>
                  </a:ext>
                </a:extLst>
              </a:tr>
              <a:tr h="1590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DANGOTE CEMENT CAM.SA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0,03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2,97%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86314"/>
                  </a:ext>
                </a:extLst>
              </a:tr>
              <a:tr h="15375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ARAB CONTRACTORS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0,01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0,99%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332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RAZEL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0,09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8,91%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880403"/>
                  </a:ext>
                </a:extLst>
              </a:tr>
              <a:tr h="15375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CIMENCAM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0,50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49,50%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431725"/>
                  </a:ext>
                </a:extLst>
              </a:tr>
              <a:tr h="15375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RESERVOIR MINERALS C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0,04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3,96%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556101"/>
                  </a:ext>
                </a:extLst>
              </a:tr>
              <a:tr h="15375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CAM IRON SA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0,02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1,98%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58783"/>
                  </a:ext>
                </a:extLst>
              </a:tr>
              <a:tr h="15375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Autres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0,32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31,68%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144541"/>
                  </a:ext>
                </a:extLst>
              </a:tr>
              <a:tr h="15375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Total 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1,01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100,00%</a:t>
                      </a:r>
                    </a:p>
                  </a:txBody>
                  <a:tcPr marL="3365" marR="3365" marT="3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16689"/>
                  </a:ext>
                </a:extLst>
              </a:tr>
            </a:tbl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3E306D55-D432-4246-8C83-409DE6F227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280758"/>
              </p:ext>
            </p:extLst>
          </p:nvPr>
        </p:nvGraphicFramePr>
        <p:xfrm>
          <a:off x="5120636" y="3525488"/>
          <a:ext cx="4413889" cy="3037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726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2218" y="334092"/>
            <a:ext cx="8405327" cy="355867"/>
          </a:xfrm>
        </p:spPr>
        <p:txBody>
          <a:bodyPr/>
          <a:lstStyle/>
          <a:p>
            <a:pPr eaLnBrk="1" hangingPunct="1"/>
            <a:r>
              <a:rPr lang="en-GB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PRODUCTION – PETROLE &amp; CONDENSAT</a:t>
            </a:r>
            <a:endParaRPr lang="en-GB" sz="2100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BBC2E-9200-435F-8FC3-5D45C0457A0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ADC2EB1-77D8-F73E-DCCE-A33304BE7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898065"/>
              </p:ext>
            </p:extLst>
          </p:nvPr>
        </p:nvGraphicFramePr>
        <p:xfrm>
          <a:off x="570882" y="751277"/>
          <a:ext cx="8517711" cy="3857970"/>
        </p:xfrm>
        <a:graphic>
          <a:graphicData uri="http://schemas.openxmlformats.org/drawingml/2006/table">
            <a:tbl>
              <a:tblPr firstRow="1" firstCol="1" bandRow="1"/>
              <a:tblGrid>
                <a:gridCol w="753093">
                  <a:extLst>
                    <a:ext uri="{9D8B030D-6E8A-4147-A177-3AD203B41FA5}">
                      <a16:colId xmlns:a16="http://schemas.microsoft.com/office/drawing/2014/main" val="2167902576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55680499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633348613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777812358"/>
                    </a:ext>
                  </a:extLst>
                </a:gridCol>
                <a:gridCol w="1227401">
                  <a:extLst>
                    <a:ext uri="{9D8B030D-6E8A-4147-A177-3AD203B41FA5}">
                      <a16:colId xmlns:a16="http://schemas.microsoft.com/office/drawing/2014/main" val="1880437095"/>
                    </a:ext>
                  </a:extLst>
                </a:gridCol>
                <a:gridCol w="912494">
                  <a:extLst>
                    <a:ext uri="{9D8B030D-6E8A-4147-A177-3AD203B41FA5}">
                      <a16:colId xmlns:a16="http://schemas.microsoft.com/office/drawing/2014/main" val="1738797486"/>
                    </a:ext>
                  </a:extLst>
                </a:gridCol>
                <a:gridCol w="1049368">
                  <a:extLst>
                    <a:ext uri="{9D8B030D-6E8A-4147-A177-3AD203B41FA5}">
                      <a16:colId xmlns:a16="http://schemas.microsoft.com/office/drawing/2014/main" val="801761709"/>
                    </a:ext>
                  </a:extLst>
                </a:gridCol>
                <a:gridCol w="1108255">
                  <a:extLst>
                    <a:ext uri="{9D8B030D-6E8A-4147-A177-3AD203B41FA5}">
                      <a16:colId xmlns:a16="http://schemas.microsoft.com/office/drawing/2014/main" val="3555913405"/>
                    </a:ext>
                  </a:extLst>
                </a:gridCol>
              </a:tblGrid>
              <a:tr h="35947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Opérateur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Association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Concession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Production Totale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Production pétrole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Production Condensat (en barils)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Valeur de production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Valeur de production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240743"/>
                  </a:ext>
                </a:extLst>
              </a:tr>
              <a:tr h="359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(en barils)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(en barils)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(en millions de USD)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(en milliards de FCFA)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740628"/>
                  </a:ext>
                </a:extLst>
              </a:tr>
              <a:tr h="15954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SNH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MVIA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MVIA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-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-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-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-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-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954202"/>
                  </a:ext>
                </a:extLst>
              </a:tr>
              <a:tr h="1973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PERENCO RDR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KOLE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RDR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12 491 140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12 491 140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517,38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297,8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378949"/>
                  </a:ext>
                </a:extLst>
              </a:tr>
              <a:tr h="221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DISSONI NORD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898 275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898 275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37,23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21,43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07516"/>
                  </a:ext>
                </a:extLst>
              </a:tr>
              <a:tr h="197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Bolongo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Bolongo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2 528 922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2 528 922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105,04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60,46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471682"/>
                  </a:ext>
                </a:extLst>
              </a:tr>
              <a:tr h="19730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PERENCO CAM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MOUDI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MOUDI/D1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399 967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399 967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16,62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9,57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651405"/>
                  </a:ext>
                </a:extLst>
              </a:tr>
              <a:tr h="179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EBOME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KF, KB, BAF/EBOME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714 455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714 455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23,4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13,47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346611"/>
                  </a:ext>
                </a:extLst>
              </a:tr>
              <a:tr h="197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MOABI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MOABI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735 127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735 127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30,54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17,58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317353"/>
                  </a:ext>
                </a:extLst>
              </a:tr>
              <a:tr h="1810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SANAGA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SANAGA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1 035 503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-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1 035 503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55,02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31,67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147080"/>
                  </a:ext>
                </a:extLst>
              </a:tr>
              <a:tr h="35947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APCC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LOKELE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MOKOKO ABANA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4 401 410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4 401 410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176,9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101,82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518911"/>
                  </a:ext>
                </a:extLst>
              </a:tr>
              <a:tr h="359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MOKOKO WEST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1 049 040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1 049 040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42,16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24,27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228284"/>
                  </a:ext>
                </a:extLst>
              </a:tr>
              <a:tr h="25334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APCL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IROKO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IROKO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2 291 068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2 291 068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92,08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53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666558"/>
                  </a:ext>
                </a:extLst>
              </a:tr>
              <a:tr h="1973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GDC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LOGBABA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LOGBABA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11 609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11 609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0,5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0,29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396815"/>
                  </a:ext>
                </a:extLst>
              </a:tr>
              <a:tr h="18108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3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Total (en barils)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26 556 516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25 509 405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1 047 111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1 096,87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631,36</a:t>
                      </a:r>
                    </a:p>
                  </a:txBody>
                  <a:tcPr marL="2522" marR="2522" marT="2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0519"/>
                  </a:ext>
                </a:extLst>
              </a:tr>
            </a:tbl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89EEE1A4-0B8C-4AB8-A2A1-8A3E49340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243066"/>
              </p:ext>
            </p:extLst>
          </p:nvPr>
        </p:nvGraphicFramePr>
        <p:xfrm>
          <a:off x="869507" y="4490987"/>
          <a:ext cx="7790747" cy="161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493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649" y="598978"/>
            <a:ext cx="8405327" cy="355867"/>
          </a:xfrm>
        </p:spPr>
        <p:txBody>
          <a:bodyPr/>
          <a:lstStyle/>
          <a:p>
            <a:pPr eaLnBrk="1" hangingPunct="1"/>
            <a:r>
              <a:rPr lang="en-GB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PRODUCTION – GAZ</a:t>
            </a:r>
            <a:endParaRPr lang="en-GB" sz="2100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3434321" y="2177133"/>
            <a:ext cx="95651" cy="2186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47331" tIns="47331" rIns="47331" bIns="47331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BBC2E-9200-435F-8FC3-5D45C0457A0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4CCE34-FD84-47F5-AD87-649164A07FFF}"/>
              </a:ext>
            </a:extLst>
          </p:cNvPr>
          <p:cNvSpPr/>
          <p:nvPr/>
        </p:nvSpPr>
        <p:spPr>
          <a:xfrm>
            <a:off x="626393" y="1194041"/>
            <a:ext cx="11256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>
                <a:solidFill>
                  <a:srgbClr val="404040"/>
                </a:solidFill>
                <a:latin typeface="Kohinoor Devanagari" panose="02000000000000000000" pitchFamily="50" charset="0"/>
                <a:ea typeface="Times New Roman" panose="02020603050405020304" pitchFamily="18" charset="0"/>
                <a:cs typeface="Kohinoor Devanagari" panose="02000000000000000000" pitchFamily="50" charset="0"/>
              </a:rPr>
              <a:t>Gaz </a:t>
            </a:r>
            <a:r>
              <a:rPr lang="fr-FR" sz="1600" b="1" i="1" dirty="0">
                <a:solidFill>
                  <a:srgbClr val="404040"/>
                </a:solidFill>
                <a:latin typeface="Kohinoor Devanagari" panose="02000000000000000000" pitchFamily="50" charset="0"/>
                <a:ea typeface="Times New Roman" panose="02020603050405020304" pitchFamily="18" charset="0"/>
                <a:cs typeface="Kohinoor Devanagari" panose="02000000000000000000" pitchFamily="50" charset="0"/>
              </a:rPr>
              <a:t>naturel</a:t>
            </a:r>
            <a:endParaRPr lang="fr-FR" sz="1600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24169D-0F46-4884-8832-6B9631387984}"/>
              </a:ext>
            </a:extLst>
          </p:cNvPr>
          <p:cNvSpPr/>
          <p:nvPr/>
        </p:nvSpPr>
        <p:spPr>
          <a:xfrm>
            <a:off x="737065" y="3538964"/>
            <a:ext cx="23838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1400" b="1" i="1" dirty="0">
              <a:solidFill>
                <a:srgbClr val="40404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400" b="1" i="1" dirty="0">
              <a:solidFill>
                <a:srgbClr val="40404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i="1" dirty="0">
                <a:solidFill>
                  <a:srgbClr val="404040"/>
                </a:solidFill>
                <a:latin typeface="Kohinoor Devanagari" panose="02000000000000000000" pitchFamily="50" charset="0"/>
                <a:ea typeface="Times New Roman" panose="02020603050405020304" pitchFamily="18" charset="0"/>
                <a:cs typeface="Kohinoor Devanagari" panose="02000000000000000000" pitchFamily="50" charset="0"/>
              </a:rPr>
              <a:t>Gaz de pétrole </a:t>
            </a:r>
            <a:r>
              <a:rPr lang="fr-FR" sz="1600" b="1" i="1" dirty="0">
                <a:solidFill>
                  <a:srgbClr val="404040"/>
                </a:solidFill>
                <a:latin typeface="Kohinoor Devanagari" panose="02000000000000000000" pitchFamily="50" charset="0"/>
                <a:ea typeface="Times New Roman" panose="02020603050405020304" pitchFamily="18" charset="0"/>
                <a:cs typeface="Kohinoor Devanagari" panose="02000000000000000000" pitchFamily="50" charset="0"/>
              </a:rPr>
              <a:t>liquéfié</a:t>
            </a:r>
            <a:r>
              <a:rPr lang="fr-FR" sz="1400" b="1" i="1" dirty="0">
                <a:solidFill>
                  <a:srgbClr val="404040"/>
                </a:solidFill>
                <a:latin typeface="Kohinoor Devanagari" panose="02000000000000000000" pitchFamily="50" charset="0"/>
                <a:ea typeface="Times New Roman" panose="02020603050405020304" pitchFamily="18" charset="0"/>
                <a:cs typeface="Kohinoor Devanagari" panose="02000000000000000000" pitchFamily="50" charset="0"/>
              </a:rPr>
              <a:t> (GPL</a:t>
            </a:r>
            <a:r>
              <a:rPr lang="fr-FR" sz="1400" b="1" i="1" dirty="0">
                <a:solidFill>
                  <a:srgbClr val="4040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400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0BF22CED-AB07-81AB-68B0-E231D7A51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322906"/>
              </p:ext>
            </p:extLst>
          </p:nvPr>
        </p:nvGraphicFramePr>
        <p:xfrm>
          <a:off x="546120" y="1632087"/>
          <a:ext cx="8405326" cy="1528575"/>
        </p:xfrm>
        <a:graphic>
          <a:graphicData uri="http://schemas.openxmlformats.org/drawingml/2006/table">
            <a:tbl>
              <a:tblPr firstRow="1" firstCol="1" bandRow="1"/>
              <a:tblGrid>
                <a:gridCol w="1420958">
                  <a:extLst>
                    <a:ext uri="{9D8B030D-6E8A-4147-A177-3AD203B41FA5}">
                      <a16:colId xmlns:a16="http://schemas.microsoft.com/office/drawing/2014/main" val="3486091541"/>
                    </a:ext>
                  </a:extLst>
                </a:gridCol>
                <a:gridCol w="1204202">
                  <a:extLst>
                    <a:ext uri="{9D8B030D-6E8A-4147-A177-3AD203B41FA5}">
                      <a16:colId xmlns:a16="http://schemas.microsoft.com/office/drawing/2014/main" val="4152773675"/>
                    </a:ext>
                  </a:extLst>
                </a:gridCol>
                <a:gridCol w="1228284">
                  <a:extLst>
                    <a:ext uri="{9D8B030D-6E8A-4147-A177-3AD203B41FA5}">
                      <a16:colId xmlns:a16="http://schemas.microsoft.com/office/drawing/2014/main" val="16001538"/>
                    </a:ext>
                  </a:extLst>
                </a:gridCol>
                <a:gridCol w="674352">
                  <a:extLst>
                    <a:ext uri="{9D8B030D-6E8A-4147-A177-3AD203B41FA5}">
                      <a16:colId xmlns:a16="http://schemas.microsoft.com/office/drawing/2014/main" val="2496508084"/>
                    </a:ext>
                  </a:extLst>
                </a:gridCol>
                <a:gridCol w="1228284">
                  <a:extLst>
                    <a:ext uri="{9D8B030D-6E8A-4147-A177-3AD203B41FA5}">
                      <a16:colId xmlns:a16="http://schemas.microsoft.com/office/drawing/2014/main" val="601969124"/>
                    </a:ext>
                  </a:extLst>
                </a:gridCol>
                <a:gridCol w="1324623">
                  <a:extLst>
                    <a:ext uri="{9D8B030D-6E8A-4147-A177-3AD203B41FA5}">
                      <a16:colId xmlns:a16="http://schemas.microsoft.com/office/drawing/2014/main" val="2979199210"/>
                    </a:ext>
                  </a:extLst>
                </a:gridCol>
                <a:gridCol w="1324623">
                  <a:extLst>
                    <a:ext uri="{9D8B030D-6E8A-4147-A177-3AD203B41FA5}">
                      <a16:colId xmlns:a16="http://schemas.microsoft.com/office/drawing/2014/main" val="170582526"/>
                    </a:ext>
                  </a:extLst>
                </a:gridCol>
              </a:tblGrid>
              <a:tr h="343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Opérateur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Association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Concession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Unité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 Production Gaz Naturel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Valeur de production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Valeur de production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186020"/>
                  </a:ext>
                </a:extLst>
              </a:tr>
              <a:tr h="2202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(en millions de USD)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(en milliards de FCFA)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642733"/>
                  </a:ext>
                </a:extLst>
              </a:tr>
              <a:tr h="1985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PERENCO CAM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Sanaga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Sanaga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Bcf</a:t>
                      </a:r>
                      <a:endParaRPr lang="fr-FR" sz="1400" b="0" i="0" u="none" strike="noStrike" dirty="0">
                        <a:solidFill>
                          <a:srgbClr val="404040"/>
                        </a:solidFill>
                        <a:effectLst/>
                        <a:latin typeface="Kohinoor Devanagari" panose="02000000000000000000" pitchFamily="50" charset="0"/>
                      </a:endParaRP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70,64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316,49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196,42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755268"/>
                  </a:ext>
                </a:extLst>
              </a:tr>
              <a:tr h="1912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GDC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Logbaba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Logbaba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Bcf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1,7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22,52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12,96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47982"/>
                  </a:ext>
                </a:extLst>
              </a:tr>
              <a:tr h="1912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Total 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72,34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339,02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209,39</a:t>
                      </a:r>
                    </a:p>
                  </a:txBody>
                  <a:tcPr marL="7011" marR="7011" marT="7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399201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0ADBF8A5-7283-1A61-7D9D-0B63C3B4E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618293"/>
              </p:ext>
            </p:extLst>
          </p:nvPr>
        </p:nvGraphicFramePr>
        <p:xfrm>
          <a:off x="596738" y="4488005"/>
          <a:ext cx="8506563" cy="1338491"/>
        </p:xfrm>
        <a:graphic>
          <a:graphicData uri="http://schemas.openxmlformats.org/drawingml/2006/table">
            <a:tbl>
              <a:tblPr firstRow="1" firstCol="1" bandRow="1"/>
              <a:tblGrid>
                <a:gridCol w="1165521">
                  <a:extLst>
                    <a:ext uri="{9D8B030D-6E8A-4147-A177-3AD203B41FA5}">
                      <a16:colId xmlns:a16="http://schemas.microsoft.com/office/drawing/2014/main" val="1592597876"/>
                    </a:ext>
                  </a:extLst>
                </a:gridCol>
                <a:gridCol w="1165521">
                  <a:extLst>
                    <a:ext uri="{9D8B030D-6E8A-4147-A177-3AD203B41FA5}">
                      <a16:colId xmlns:a16="http://schemas.microsoft.com/office/drawing/2014/main" val="2915083954"/>
                    </a:ext>
                  </a:extLst>
                </a:gridCol>
                <a:gridCol w="967945">
                  <a:extLst>
                    <a:ext uri="{9D8B030D-6E8A-4147-A177-3AD203B41FA5}">
                      <a16:colId xmlns:a16="http://schemas.microsoft.com/office/drawing/2014/main" val="3589726621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1489766288"/>
                    </a:ext>
                  </a:extLst>
                </a:gridCol>
                <a:gridCol w="1566593">
                  <a:extLst>
                    <a:ext uri="{9D8B030D-6E8A-4147-A177-3AD203B41FA5}">
                      <a16:colId xmlns:a16="http://schemas.microsoft.com/office/drawing/2014/main" val="3900118707"/>
                    </a:ext>
                  </a:extLst>
                </a:gridCol>
                <a:gridCol w="1339479">
                  <a:extLst>
                    <a:ext uri="{9D8B030D-6E8A-4147-A177-3AD203B41FA5}">
                      <a16:colId xmlns:a16="http://schemas.microsoft.com/office/drawing/2014/main" val="4148737294"/>
                    </a:ext>
                  </a:extLst>
                </a:gridCol>
                <a:gridCol w="1339479">
                  <a:extLst>
                    <a:ext uri="{9D8B030D-6E8A-4147-A177-3AD203B41FA5}">
                      <a16:colId xmlns:a16="http://schemas.microsoft.com/office/drawing/2014/main" val="4009029939"/>
                    </a:ext>
                  </a:extLst>
                </a:gridCol>
              </a:tblGrid>
              <a:tr h="3900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Opérateur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Association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Concession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Unité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 Production Gaz Naturel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Valeur de production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Valeur de production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824605"/>
                  </a:ext>
                </a:extLst>
              </a:tr>
              <a:tr h="3988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(en millions de USD)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(en milliards de FCFA)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621241"/>
                  </a:ext>
                </a:extLst>
              </a:tr>
              <a:tr h="23933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PERENCO CAM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Sanaga - GPL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Sanaga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TM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25 064,21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12,27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7,06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875475"/>
                  </a:ext>
                </a:extLst>
              </a:tr>
              <a:tr h="2304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Total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25 064,21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12,27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7,06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735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185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7A4B382-36F5-F7BD-FB36-27E5006F4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000088"/>
              </p:ext>
            </p:extLst>
          </p:nvPr>
        </p:nvGraphicFramePr>
        <p:xfrm>
          <a:off x="1017032" y="1329975"/>
          <a:ext cx="7841216" cy="3837311"/>
        </p:xfrm>
        <a:graphic>
          <a:graphicData uri="http://schemas.openxmlformats.org/drawingml/2006/table">
            <a:tbl>
              <a:tblPr/>
              <a:tblGrid>
                <a:gridCol w="1960304">
                  <a:extLst>
                    <a:ext uri="{9D8B030D-6E8A-4147-A177-3AD203B41FA5}">
                      <a16:colId xmlns:a16="http://schemas.microsoft.com/office/drawing/2014/main" val="1268228608"/>
                    </a:ext>
                  </a:extLst>
                </a:gridCol>
                <a:gridCol w="1960304">
                  <a:extLst>
                    <a:ext uri="{9D8B030D-6E8A-4147-A177-3AD203B41FA5}">
                      <a16:colId xmlns:a16="http://schemas.microsoft.com/office/drawing/2014/main" val="1952544238"/>
                    </a:ext>
                  </a:extLst>
                </a:gridCol>
                <a:gridCol w="1960304">
                  <a:extLst>
                    <a:ext uri="{9D8B030D-6E8A-4147-A177-3AD203B41FA5}">
                      <a16:colId xmlns:a16="http://schemas.microsoft.com/office/drawing/2014/main" val="1190619516"/>
                    </a:ext>
                  </a:extLst>
                </a:gridCol>
                <a:gridCol w="1960304">
                  <a:extLst>
                    <a:ext uri="{9D8B030D-6E8A-4147-A177-3AD203B41FA5}">
                      <a16:colId xmlns:a16="http://schemas.microsoft.com/office/drawing/2014/main" val="2381456922"/>
                    </a:ext>
                  </a:extLst>
                </a:gridCol>
              </a:tblGrid>
              <a:tr h="3803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Production d’or issue de la semi-mécanisation</a:t>
                      </a:r>
                    </a:p>
                  </a:txBody>
                  <a:tcPr marL="6001" marR="6001" marT="6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1" marR="6001" marT="6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1" marR="6001" marT="6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55588"/>
                  </a:ext>
                </a:extLst>
              </a:tr>
              <a:tr h="259027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Kohinoor Devanagari" panose="02000000000000000000" pitchFamily="50" charset="0"/>
                      </a:endParaRPr>
                    </a:p>
                  </a:txBody>
                  <a:tcPr marL="6001" marR="6001" marT="6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1" marR="6001" marT="6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1" marR="6001" marT="6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1" marR="6001" marT="6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171670"/>
                  </a:ext>
                </a:extLst>
              </a:tr>
              <a:tr h="23910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Origine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Production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Quote-part de l’État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Part (en %)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386677"/>
                  </a:ext>
                </a:extLst>
              </a:tr>
              <a:tr h="4483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(en gramme)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(25%Q) en gramme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428907"/>
                  </a:ext>
                </a:extLst>
              </a:tr>
              <a:tr h="2391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BETARE OYA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38 825,94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9 706,49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16,65%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093913"/>
                  </a:ext>
                </a:extLst>
              </a:tr>
              <a:tr h="43835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GAROUA BOULAI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1 000,10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250,03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0,43%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497438"/>
                  </a:ext>
                </a:extLst>
              </a:tr>
              <a:tr h="43835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NGOURA/COLOMINE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28 260,40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7 065,10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12,12%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881289"/>
                  </a:ext>
                </a:extLst>
              </a:tr>
              <a:tr h="2391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BATOURI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56 906,91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14 226,73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24,40%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945249"/>
                  </a:ext>
                </a:extLst>
              </a:tr>
              <a:tr h="43835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BEKE/KETTE/Mbottoro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24 250,85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6 062,71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10,40%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672445"/>
                  </a:ext>
                </a:extLst>
              </a:tr>
              <a:tr h="2391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MEIGANGA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76 364,90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19 091,23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32,75%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879296"/>
                  </a:ext>
                </a:extLst>
              </a:tr>
              <a:tr h="2391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NDELELE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7 580,70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1 895,18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3,25%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719182"/>
                  </a:ext>
                </a:extLst>
              </a:tr>
              <a:tr h="2391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Total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233 189,80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58 297,45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100%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70291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9A5D74C-3F23-BAB5-BE07-A88747AF6CAE}"/>
              </a:ext>
            </a:extLst>
          </p:cNvPr>
          <p:cNvSpPr txBox="1">
            <a:spLocks noChangeArrowheads="1"/>
          </p:cNvSpPr>
          <p:nvPr/>
        </p:nvSpPr>
        <p:spPr>
          <a:xfrm>
            <a:off x="598649" y="598978"/>
            <a:ext cx="8405327" cy="355867"/>
          </a:xfrm>
          <a:prstGeom prst="rect">
            <a:avLst/>
          </a:prstGeom>
        </p:spPr>
        <p:txBody>
          <a:bodyPr/>
          <a:lstStyle>
            <a:lvl1pPr algn="l" defTabSz="91417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417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2pPr>
            <a:lvl3pPr algn="l" defTabSz="91417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3pPr>
            <a:lvl4pPr algn="l" defTabSz="91417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4pPr>
            <a:lvl5pPr algn="l" defTabSz="91417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5pPr>
            <a:lvl6pPr marL="400736" algn="l" defTabSz="91417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6pPr>
            <a:lvl7pPr marL="801472" algn="l" defTabSz="91417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7pPr>
            <a:lvl8pPr marL="1202207" algn="l" defTabSz="91417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8pPr>
            <a:lvl9pPr marL="1602943" algn="l" defTabSz="91417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GB" kern="0">
                <a:latin typeface="Kohinoor Devanagari" panose="02000000000000000000" pitchFamily="50" charset="0"/>
                <a:cs typeface="Kohinoor Devanagari" panose="02000000000000000000" pitchFamily="50" charset="0"/>
              </a:rPr>
              <a:t>PRODUCTION – Mines &amp; </a:t>
            </a:r>
            <a:r>
              <a:rPr lang="fr-FR" kern="0">
                <a:latin typeface="Kohinoor Devanagari" panose="02000000000000000000" pitchFamily="50" charset="0"/>
                <a:cs typeface="Kohinoor Devanagari" panose="02000000000000000000" pitchFamily="50" charset="0"/>
              </a:rPr>
              <a:t>Carrières</a:t>
            </a:r>
            <a:r>
              <a:rPr lang="en-GB" kern="0">
                <a:latin typeface="Kohinoor Devanagari" panose="02000000000000000000" pitchFamily="50" charset="0"/>
                <a:cs typeface="Kohinoor Devanagari" panose="02000000000000000000" pitchFamily="50" charset="0"/>
              </a:rPr>
              <a:t> </a:t>
            </a:r>
            <a:endParaRPr lang="en-GB" sz="2100" kern="0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10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D970004-D03E-15A7-1B93-D594138DC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632179"/>
              </p:ext>
            </p:extLst>
          </p:nvPr>
        </p:nvGraphicFramePr>
        <p:xfrm>
          <a:off x="853714" y="2085975"/>
          <a:ext cx="7386492" cy="2892819"/>
        </p:xfrm>
        <a:graphic>
          <a:graphicData uri="http://schemas.openxmlformats.org/drawingml/2006/table">
            <a:tbl>
              <a:tblPr/>
              <a:tblGrid>
                <a:gridCol w="1846623">
                  <a:extLst>
                    <a:ext uri="{9D8B030D-6E8A-4147-A177-3AD203B41FA5}">
                      <a16:colId xmlns:a16="http://schemas.microsoft.com/office/drawing/2014/main" val="1400830077"/>
                    </a:ext>
                  </a:extLst>
                </a:gridCol>
                <a:gridCol w="1846623">
                  <a:extLst>
                    <a:ext uri="{9D8B030D-6E8A-4147-A177-3AD203B41FA5}">
                      <a16:colId xmlns:a16="http://schemas.microsoft.com/office/drawing/2014/main" val="2570942109"/>
                    </a:ext>
                  </a:extLst>
                </a:gridCol>
                <a:gridCol w="1846623">
                  <a:extLst>
                    <a:ext uri="{9D8B030D-6E8A-4147-A177-3AD203B41FA5}">
                      <a16:colId xmlns:a16="http://schemas.microsoft.com/office/drawing/2014/main" val="4021806666"/>
                    </a:ext>
                  </a:extLst>
                </a:gridCol>
                <a:gridCol w="1846623">
                  <a:extLst>
                    <a:ext uri="{9D8B030D-6E8A-4147-A177-3AD203B41FA5}">
                      <a16:colId xmlns:a16="http://schemas.microsoft.com/office/drawing/2014/main" val="138922557"/>
                    </a:ext>
                  </a:extLst>
                </a:gridCol>
              </a:tblGrid>
              <a:tr h="23868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Production d’or issue de la canalisation</a:t>
                      </a:r>
                    </a:p>
                  </a:txBody>
                  <a:tcPr marL="6001" marR="6001" marT="6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1" marR="6001" marT="6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1" marR="6001" marT="6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468248"/>
                  </a:ext>
                </a:extLst>
              </a:tr>
              <a:tr h="274033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1" marR="6001" marT="6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1" marR="6001" marT="6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1" marR="6001" marT="6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1" marR="6001" marT="6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772557"/>
                  </a:ext>
                </a:extLst>
              </a:tr>
              <a:tr h="274033"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Kohinoor Devanagari" panose="02000000000000000000" pitchFamily="50" charset="0"/>
                      </a:endParaRP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Kohinoor Devanagari" panose="02000000000000000000" pitchFamily="50" charset="0"/>
                      </a:endParaRP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Or recouvré en 2020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394285"/>
                  </a:ext>
                </a:extLst>
              </a:tr>
              <a:tr h="27403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Région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Brigades Minières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Or en poudre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Or fondu disponible à la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578156"/>
                  </a:ext>
                </a:extLst>
              </a:tr>
              <a:tr h="3420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(gramme)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Coordination Centrale (gramme)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700374"/>
                  </a:ext>
                </a:extLst>
              </a:tr>
              <a:tr h="28545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NORD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REY BOUBA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140,1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112,81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203814"/>
                  </a:ext>
                </a:extLst>
              </a:tr>
              <a:tr h="27403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EST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BATOURI/ KAMBELE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100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83,12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239688"/>
                  </a:ext>
                </a:extLst>
              </a:tr>
              <a:tr h="27403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SUD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MINTOM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86,3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80,33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632463"/>
                  </a:ext>
                </a:extLst>
              </a:tr>
              <a:tr h="27403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TOTAL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326,4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276,26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79461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255B659-E236-BEEC-1AC0-5BEB7011900F}"/>
              </a:ext>
            </a:extLst>
          </p:cNvPr>
          <p:cNvSpPr txBox="1">
            <a:spLocks noChangeArrowheads="1"/>
          </p:cNvSpPr>
          <p:nvPr/>
        </p:nvSpPr>
        <p:spPr>
          <a:xfrm>
            <a:off x="598649" y="598978"/>
            <a:ext cx="8405327" cy="355867"/>
          </a:xfrm>
          <a:prstGeom prst="rect">
            <a:avLst/>
          </a:prstGeom>
        </p:spPr>
        <p:txBody>
          <a:bodyPr/>
          <a:lstStyle>
            <a:lvl1pPr algn="l" defTabSz="91417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417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2pPr>
            <a:lvl3pPr algn="l" defTabSz="91417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3pPr>
            <a:lvl4pPr algn="l" defTabSz="91417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4pPr>
            <a:lvl5pPr algn="l" defTabSz="91417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5pPr>
            <a:lvl6pPr marL="400736" algn="l" defTabSz="91417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6pPr>
            <a:lvl7pPr marL="801472" algn="l" defTabSz="91417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7pPr>
            <a:lvl8pPr marL="1202207" algn="l" defTabSz="91417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8pPr>
            <a:lvl9pPr marL="1602943" algn="l" defTabSz="91417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GB" kern="0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PRODUCTION – Mines &amp; </a:t>
            </a:r>
            <a:r>
              <a:rPr lang="fr-FR" kern="0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Carrières</a:t>
            </a:r>
            <a:r>
              <a:rPr lang="en-GB" kern="0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 </a:t>
            </a:r>
            <a:endParaRPr lang="en-GB" sz="2100" kern="0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7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3556" y="325406"/>
            <a:ext cx="8956939" cy="6208628"/>
          </a:xfrm>
          <a:prstGeom prst="rect">
            <a:avLst/>
          </a:prstGeom>
          <a:solidFill>
            <a:srgbClr val="218F8B"/>
          </a:solidFill>
          <a:ln w="3175">
            <a:noFill/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endParaRPr lang="en-US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02927" y="622282"/>
            <a:ext cx="1822615" cy="3985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l" defTabSz="914179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Kohinoor Devanagari" panose="02000000000000000000" pitchFamily="50" charset="0"/>
                <a:cs typeface="Kohinoor Devanagari" panose="02000000000000000000" pitchFamily="50" charset="0"/>
              </a:rPr>
              <a:t>Sommaire </a:t>
            </a:r>
          </a:p>
        </p:txBody>
      </p:sp>
      <p:graphicFrame>
        <p:nvGraphicFramePr>
          <p:cNvPr id="1799271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996735"/>
              </p:ext>
            </p:extLst>
          </p:nvPr>
        </p:nvGraphicFramePr>
        <p:xfrm>
          <a:off x="615754" y="1664465"/>
          <a:ext cx="6313366" cy="3865783"/>
        </p:xfrm>
        <a:graphic>
          <a:graphicData uri="http://schemas.openxmlformats.org/drawingml/2006/table">
            <a:tbl>
              <a:tblPr/>
              <a:tblGrid>
                <a:gridCol w="5733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087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1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3863" algn="r"/>
                          <a:tab pos="6192838" algn="r"/>
                          <a:tab pos="9329738" algn="r"/>
                        </a:tabLst>
                      </a:pPr>
                      <a:endParaRPr kumimoji="0" lang="fr-FR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hinoor Devanagari" panose="02000000000000000000" pitchFamily="50" charset="0"/>
                        <a:cs typeface="Kohinoor Devanagari" panose="02000000000000000000" pitchFamily="50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1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3863" algn="r"/>
                          <a:tab pos="6192838" algn="r"/>
                          <a:tab pos="9329738" algn="r"/>
                        </a:tabLst>
                      </a:pPr>
                      <a:endParaRPr kumimoji="0" lang="fr-FR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hinoor Devanagari" panose="02000000000000000000" pitchFamily="50" charset="0"/>
                        <a:cs typeface="Kohinoor Devanagari" panose="02000000000000000000" pitchFamily="50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087">
                <a:tc>
                  <a:txBody>
                    <a:bodyPr/>
                    <a:lstStyle/>
                    <a:p>
                      <a:r>
                        <a:rPr kumimoji="0" lang="fr-FR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ohinoor Devanagari" panose="02000000000000000000" pitchFamily="50" charset="0"/>
                          <a:ea typeface="+mn-ea"/>
                          <a:cs typeface="Kohinoor Devanagari" panose="02000000000000000000" pitchFamily="50" charset="0"/>
                        </a:rPr>
                        <a:t>1. Périmètre du Rapport 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1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3863" algn="r"/>
                          <a:tab pos="6192838" algn="r"/>
                          <a:tab pos="9329738" algn="r"/>
                        </a:tabLst>
                      </a:pPr>
                      <a:endParaRPr kumimoji="0" lang="fr-FR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hinoor Devanagari" panose="02000000000000000000" pitchFamily="50" charset="0"/>
                        <a:cs typeface="Kohinoor Devanagari" panose="02000000000000000000" pitchFamily="50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087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1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3863" algn="r"/>
                          <a:tab pos="6192838" algn="r"/>
                          <a:tab pos="9329738" algn="r"/>
                        </a:tabLst>
                      </a:pPr>
                      <a:r>
                        <a:rPr kumimoji="0" lang="fr-FR" sz="2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ohinoor Devanagari" panose="02000000000000000000" pitchFamily="50" charset="0"/>
                          <a:ea typeface="+mn-ea"/>
                          <a:cs typeface="Kohinoor Devanagari" panose="02000000000000000000" pitchFamily="50" charset="0"/>
                        </a:rPr>
                        <a:t>2. Chiffres Clés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1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3863" algn="r"/>
                          <a:tab pos="6192838" algn="r"/>
                          <a:tab pos="9329738" algn="r"/>
                        </a:tabLst>
                      </a:pPr>
                      <a:endParaRPr kumimoji="0" lang="fr-FR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hinoor Devanagari" panose="02000000000000000000" pitchFamily="50" charset="0"/>
                        <a:cs typeface="Kohinoor Devanagari" panose="02000000000000000000" pitchFamily="50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087">
                <a:tc>
                  <a:txBody>
                    <a:bodyPr/>
                    <a:lstStyle/>
                    <a:p>
                      <a:pPr marL="0" algn="l" defTabSz="801472" rtl="0" eaLnBrk="1" latinLnBrk="0" hangingPunct="1"/>
                      <a:r>
                        <a:rPr kumimoji="0" lang="fr-FR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ohinoor Devanagari" panose="02000000000000000000" pitchFamily="50" charset="0"/>
                          <a:ea typeface="+mn-ea"/>
                          <a:cs typeface="Kohinoor Devanagari" panose="02000000000000000000" pitchFamily="50" charset="0"/>
                        </a:rPr>
                        <a:t>3. Autres données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1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3863" algn="r"/>
                          <a:tab pos="6192838" algn="r"/>
                          <a:tab pos="9329738" algn="r"/>
                        </a:tabLst>
                      </a:pPr>
                      <a:endParaRPr kumimoji="0" lang="fr-FR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hinoor Devanagari" panose="02000000000000000000" pitchFamily="50" charset="0"/>
                        <a:cs typeface="Kohinoor Devanagari" panose="02000000000000000000" pitchFamily="50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087">
                <a:tc>
                  <a:txBody>
                    <a:bodyPr/>
                    <a:lstStyle/>
                    <a:p>
                      <a:pPr marL="0" marR="0" lvl="0" indent="0" algn="l" defTabSz="801472" rtl="0" eaLnBrk="1" fontAlgn="base" latinLnBrk="0" hangingPunct="1">
                        <a:lnSpc>
                          <a:spcPct val="11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3863" algn="r"/>
                          <a:tab pos="6192838" algn="r"/>
                          <a:tab pos="9329738" algn="r"/>
                        </a:tabLst>
                      </a:pPr>
                      <a:r>
                        <a:rPr kumimoji="0" lang="fr-FR" sz="2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ohinoor Devanagari" panose="02000000000000000000" pitchFamily="50" charset="0"/>
                          <a:ea typeface="+mn-ea"/>
                          <a:cs typeface="Kohinoor Devanagari" panose="02000000000000000000" pitchFamily="50" charset="0"/>
                        </a:rPr>
                        <a:t>4. Résultats des travaux de rapprochement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1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3863" algn="r"/>
                          <a:tab pos="6192838" algn="r"/>
                          <a:tab pos="9329738" algn="r"/>
                        </a:tabLst>
                      </a:pPr>
                      <a:endParaRPr kumimoji="0" lang="fr-FR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hinoor Devanagari" panose="02000000000000000000" pitchFamily="50" charset="0"/>
                        <a:cs typeface="Kohinoor Devanagari" panose="02000000000000000000" pitchFamily="50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087">
                <a:tc>
                  <a:txBody>
                    <a:bodyPr/>
                    <a:lstStyle/>
                    <a:p>
                      <a:pPr marL="0" marR="0" lvl="0" indent="0" algn="l" defTabSz="801472" rtl="0" eaLnBrk="1" fontAlgn="base" latinLnBrk="0" hangingPunct="1">
                        <a:lnSpc>
                          <a:spcPct val="11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3863" algn="r"/>
                          <a:tab pos="6192838" algn="r"/>
                          <a:tab pos="9329738" algn="r"/>
                        </a:tabLst>
                      </a:pPr>
                      <a:r>
                        <a:rPr kumimoji="0" lang="fr-FR" sz="2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ohinoor Devanagari" panose="02000000000000000000" pitchFamily="50" charset="0"/>
                          <a:ea typeface="+mn-ea"/>
                          <a:cs typeface="Kohinoor Devanagari" panose="02000000000000000000" pitchFamily="50" charset="0"/>
                        </a:rPr>
                        <a:t>5. Exhaustivité et Assurance des données 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1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3863" algn="r"/>
                          <a:tab pos="6192838" algn="r"/>
                          <a:tab pos="9329738" algn="r"/>
                        </a:tabLst>
                        <a:defRPr/>
                      </a:pPr>
                      <a:endParaRPr kumimoji="0" lang="fr-FR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hinoor Devanagari" panose="02000000000000000000" pitchFamily="50" charset="0"/>
                        <a:cs typeface="Kohinoor Devanagari" panose="02000000000000000000" pitchFamily="50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087">
                <a:tc>
                  <a:txBody>
                    <a:bodyPr/>
                    <a:lstStyle/>
                    <a:p>
                      <a:pPr marL="0" marR="0" lvl="0" indent="0" algn="l" defTabSz="801472" rtl="0" eaLnBrk="1" fontAlgn="base" latinLnBrk="0" hangingPunct="1">
                        <a:lnSpc>
                          <a:spcPct val="11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3863" algn="r"/>
                          <a:tab pos="6192838" algn="r"/>
                          <a:tab pos="9329738" algn="r"/>
                        </a:tabLst>
                      </a:pPr>
                      <a:endParaRPr kumimoji="0" lang="fr-FR" sz="2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hinoor Devanagari" panose="02000000000000000000" pitchFamily="50" charset="0"/>
                        <a:ea typeface="+mn-ea"/>
                        <a:cs typeface="Kohinoor Devanagari" panose="02000000000000000000" pitchFamily="50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1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3863" algn="r"/>
                          <a:tab pos="6192838" algn="r"/>
                          <a:tab pos="9329738" algn="r"/>
                        </a:tabLst>
                      </a:pPr>
                      <a:endParaRPr kumimoji="0" lang="fr-FR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hinoor Devanagari" panose="02000000000000000000" pitchFamily="50" charset="0"/>
                        <a:cs typeface="Kohinoor Devanagari" panose="02000000000000000000" pitchFamily="50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087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1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3863" algn="r"/>
                          <a:tab pos="6192838" algn="r"/>
                          <a:tab pos="9329738" algn="r"/>
                        </a:tabLst>
                      </a:pPr>
                      <a:endParaRPr kumimoji="0" lang="fr-FR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hinoor Devanagari" panose="02000000000000000000" pitchFamily="50" charset="0"/>
                        <a:cs typeface="Kohinoor Devanagari" panose="02000000000000000000" pitchFamily="50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1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3863" algn="r"/>
                          <a:tab pos="6192838" algn="r"/>
                          <a:tab pos="9329738" algn="r"/>
                        </a:tabLst>
                      </a:pPr>
                      <a:endParaRPr kumimoji="0" lang="fr-FR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hinoor Devanagari" panose="02000000000000000000" pitchFamily="50" charset="0"/>
                        <a:cs typeface="Kohinoor Devanagari" panose="02000000000000000000" pitchFamily="50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087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1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3863" algn="r"/>
                          <a:tab pos="6192838" algn="r"/>
                          <a:tab pos="9329738" algn="r"/>
                        </a:tabLst>
                      </a:pPr>
                      <a:endParaRPr kumimoji="0" lang="fr-FR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hinoor Devanagari" panose="02000000000000000000" pitchFamily="50" charset="0"/>
                        <a:cs typeface="Kohinoor Devanagari" panose="02000000000000000000" pitchFamily="50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1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3863" algn="r"/>
                          <a:tab pos="6192838" algn="r"/>
                          <a:tab pos="9329738" algn="r"/>
                        </a:tabLst>
                      </a:pPr>
                      <a:endParaRPr kumimoji="0" lang="fr-FR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hinoor Devanagari" panose="02000000000000000000" pitchFamily="50" charset="0"/>
                        <a:cs typeface="Kohinoor Devanagari" panose="02000000000000000000" pitchFamily="50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087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1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3863" algn="r"/>
                          <a:tab pos="6192838" algn="r"/>
                          <a:tab pos="9329738" algn="r"/>
                        </a:tabLst>
                      </a:pPr>
                      <a:endParaRPr kumimoji="0" lang="fr-FR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hinoor Devanagari" panose="02000000000000000000" pitchFamily="50" charset="0"/>
                        <a:cs typeface="Kohinoor Devanagari" panose="02000000000000000000" pitchFamily="50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1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3863" algn="r"/>
                          <a:tab pos="6192838" algn="r"/>
                          <a:tab pos="9329738" algn="r"/>
                        </a:tabLst>
                      </a:pPr>
                      <a:endParaRPr kumimoji="0" lang="fr-FR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hinoor Devanagari" panose="02000000000000000000" pitchFamily="50" charset="0"/>
                        <a:cs typeface="Kohinoor Devanagari" panose="02000000000000000000" pitchFamily="50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087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1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3863" algn="r"/>
                          <a:tab pos="6192838" algn="r"/>
                          <a:tab pos="9329738" algn="r"/>
                        </a:tabLst>
                      </a:pPr>
                      <a:endParaRPr kumimoji="0" lang="fr-FR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hinoor Devanagari" panose="02000000000000000000" pitchFamily="50" charset="0"/>
                        <a:cs typeface="Kohinoor Devanagari" panose="02000000000000000000" pitchFamily="50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1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3863" algn="r"/>
                          <a:tab pos="6192838" algn="r"/>
                          <a:tab pos="9329738" algn="r"/>
                        </a:tabLst>
                      </a:pPr>
                      <a:endParaRPr kumimoji="0" lang="fr-FR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hinoor Devanagari" panose="02000000000000000000" pitchFamily="50" charset="0"/>
                        <a:cs typeface="Kohinoor Devanagari" panose="02000000000000000000" pitchFamily="50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BBC2E-9200-435F-8FC3-5D45C0457A0E}" type="slidenum">
              <a:rPr lang="en-GB" smtClean="0">
                <a:latin typeface="Kohinoor Devanagari" panose="02000000000000000000" pitchFamily="50" charset="0"/>
                <a:cs typeface="Kohinoor Devanagari" panose="02000000000000000000" pitchFamily="50" charset="0"/>
              </a:rPr>
              <a:pPr/>
              <a:t>2</a:t>
            </a:fld>
            <a:endParaRPr lang="en-GB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7ABC826-821D-4147-A414-13A96CED0E9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73755" y="323966"/>
            <a:ext cx="2603889" cy="6208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477FA00-81CC-09FE-D2EC-1377E3E53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302284"/>
              </p:ext>
            </p:extLst>
          </p:nvPr>
        </p:nvGraphicFramePr>
        <p:xfrm>
          <a:off x="598649" y="1352245"/>
          <a:ext cx="8097680" cy="4285306"/>
        </p:xfrm>
        <a:graphic>
          <a:graphicData uri="http://schemas.openxmlformats.org/drawingml/2006/table">
            <a:tbl>
              <a:tblPr/>
              <a:tblGrid>
                <a:gridCol w="2024420">
                  <a:extLst>
                    <a:ext uri="{9D8B030D-6E8A-4147-A177-3AD203B41FA5}">
                      <a16:colId xmlns:a16="http://schemas.microsoft.com/office/drawing/2014/main" val="892021548"/>
                    </a:ext>
                  </a:extLst>
                </a:gridCol>
                <a:gridCol w="2024420">
                  <a:extLst>
                    <a:ext uri="{9D8B030D-6E8A-4147-A177-3AD203B41FA5}">
                      <a16:colId xmlns:a16="http://schemas.microsoft.com/office/drawing/2014/main" val="3686707458"/>
                    </a:ext>
                  </a:extLst>
                </a:gridCol>
                <a:gridCol w="2024420">
                  <a:extLst>
                    <a:ext uri="{9D8B030D-6E8A-4147-A177-3AD203B41FA5}">
                      <a16:colId xmlns:a16="http://schemas.microsoft.com/office/drawing/2014/main" val="3281704923"/>
                    </a:ext>
                  </a:extLst>
                </a:gridCol>
                <a:gridCol w="2024420">
                  <a:extLst>
                    <a:ext uri="{9D8B030D-6E8A-4147-A177-3AD203B41FA5}">
                      <a16:colId xmlns:a16="http://schemas.microsoft.com/office/drawing/2014/main" val="1568950062"/>
                    </a:ext>
                  </a:extLst>
                </a:gridCol>
              </a:tblGrid>
              <a:tr h="26592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Production du diamant</a:t>
                      </a:r>
                    </a:p>
                  </a:txBody>
                  <a:tcPr marL="6001" marR="6001" marT="6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1" marR="6001" marT="6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1" marR="6001" marT="6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1" marR="6001" marT="6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326212"/>
                  </a:ext>
                </a:extLst>
              </a:tr>
              <a:tr h="265920">
                <a:tc>
                  <a:txBody>
                    <a:bodyPr/>
                    <a:lstStyle/>
                    <a:p>
                      <a:pPr algn="l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hinoor Devanagari" panose="02000000000000000000" pitchFamily="50" charset="0"/>
                      </a:endParaRPr>
                    </a:p>
                  </a:txBody>
                  <a:tcPr marL="6001" marR="6001" marT="6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1" marR="6001" marT="6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1" marR="6001" marT="6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1" marR="6001" marT="6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172896"/>
                  </a:ext>
                </a:extLst>
              </a:tr>
              <a:tr h="2454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Mois de production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Quantité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Valeur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Valeur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69971"/>
                  </a:ext>
                </a:extLst>
              </a:tr>
              <a:tr h="25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(Carats)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(USD)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(en millions de FCFA)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18127"/>
                  </a:ext>
                </a:extLst>
              </a:tr>
              <a:tr h="2454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janv.-20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346,66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15 845,81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8,72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995191"/>
                  </a:ext>
                </a:extLst>
              </a:tr>
              <a:tr h="2454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févr.-20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414,21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18 122,90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9,97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695456"/>
                  </a:ext>
                </a:extLst>
              </a:tr>
              <a:tr h="2454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mars-20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433,8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21 854,00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12,02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56382"/>
                  </a:ext>
                </a:extLst>
              </a:tr>
              <a:tr h="2454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avr.-20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131,37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12 576,32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6,92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698728"/>
                  </a:ext>
                </a:extLst>
              </a:tr>
              <a:tr h="2454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mai-20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131,8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19 310,00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10,62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510068"/>
                  </a:ext>
                </a:extLst>
              </a:tr>
              <a:tr h="2454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juin-20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183,44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21 276,72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11,7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993554"/>
                  </a:ext>
                </a:extLst>
              </a:tr>
              <a:tr h="2454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juil.-20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122,2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18 748,72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10,31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281275"/>
                  </a:ext>
                </a:extLst>
              </a:tr>
              <a:tr h="2454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août-20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134,23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18 193,45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10,01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67275"/>
                  </a:ext>
                </a:extLst>
              </a:tr>
              <a:tr h="2454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sept.-20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144,25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16 919,27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9,31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5429"/>
                  </a:ext>
                </a:extLst>
              </a:tr>
              <a:tr h="2454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oct.-20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151,02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12 694,90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6,98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516523"/>
                  </a:ext>
                </a:extLst>
              </a:tr>
              <a:tr h="2454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nov.-20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71,22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15 427,09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8,48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9472"/>
                  </a:ext>
                </a:extLst>
              </a:tr>
              <a:tr h="2454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déc.-20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174,51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14 948,36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8,22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259654"/>
                  </a:ext>
                </a:extLst>
              </a:tr>
              <a:tr h="24546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2 438,71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205 917,54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113,25</a:t>
                      </a:r>
                    </a:p>
                  </a:txBody>
                  <a:tcPr marL="6001" marR="6001" marT="6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35645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931C299-658C-4F3B-1F3F-4446A56EC7B1}"/>
              </a:ext>
            </a:extLst>
          </p:cNvPr>
          <p:cNvSpPr txBox="1">
            <a:spLocks noChangeArrowheads="1"/>
          </p:cNvSpPr>
          <p:nvPr/>
        </p:nvSpPr>
        <p:spPr>
          <a:xfrm>
            <a:off x="598649" y="598978"/>
            <a:ext cx="8405327" cy="355867"/>
          </a:xfrm>
          <a:prstGeom prst="rect">
            <a:avLst/>
          </a:prstGeom>
        </p:spPr>
        <p:txBody>
          <a:bodyPr/>
          <a:lstStyle>
            <a:lvl1pPr algn="l" defTabSz="91417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417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2pPr>
            <a:lvl3pPr algn="l" defTabSz="91417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3pPr>
            <a:lvl4pPr algn="l" defTabSz="91417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4pPr>
            <a:lvl5pPr algn="l" defTabSz="91417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5pPr>
            <a:lvl6pPr marL="400736" algn="l" defTabSz="91417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6pPr>
            <a:lvl7pPr marL="801472" algn="l" defTabSz="91417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7pPr>
            <a:lvl8pPr marL="1202207" algn="l" defTabSz="91417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8pPr>
            <a:lvl9pPr marL="1602943" algn="l" defTabSz="91417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GB" kern="0">
                <a:latin typeface="Kohinoor Devanagari" panose="02000000000000000000" pitchFamily="50" charset="0"/>
                <a:cs typeface="Kohinoor Devanagari" panose="02000000000000000000" pitchFamily="50" charset="0"/>
              </a:rPr>
              <a:t>PRODUCTION – Mines &amp; </a:t>
            </a:r>
            <a:r>
              <a:rPr lang="fr-FR" kern="0">
                <a:latin typeface="Kohinoor Devanagari" panose="02000000000000000000" pitchFamily="50" charset="0"/>
                <a:cs typeface="Kohinoor Devanagari" panose="02000000000000000000" pitchFamily="50" charset="0"/>
              </a:rPr>
              <a:t>Carrières</a:t>
            </a:r>
            <a:r>
              <a:rPr lang="en-GB" kern="0">
                <a:latin typeface="Kohinoor Devanagari" panose="02000000000000000000" pitchFamily="50" charset="0"/>
                <a:cs typeface="Kohinoor Devanagari" panose="02000000000000000000" pitchFamily="50" charset="0"/>
              </a:rPr>
              <a:t> </a:t>
            </a:r>
            <a:endParaRPr lang="en-GB" sz="2100" kern="0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71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649" y="598978"/>
            <a:ext cx="8405327" cy="355867"/>
          </a:xfrm>
        </p:spPr>
        <p:txBody>
          <a:bodyPr/>
          <a:lstStyle/>
          <a:p>
            <a:pPr eaLnBrk="1" hangingPunct="1"/>
            <a:r>
              <a:rPr lang="en-GB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PRODUCTION – Mines &amp; </a:t>
            </a:r>
            <a:r>
              <a:rPr lang="fr-FR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Carrières</a:t>
            </a:r>
            <a:r>
              <a:rPr lang="en-GB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 </a:t>
            </a:r>
            <a:endParaRPr lang="en-GB" sz="2100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3434321" y="2177133"/>
            <a:ext cx="95651" cy="2186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47331" tIns="47331" rIns="47331" bIns="47331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BBC2E-9200-435F-8FC3-5D45C0457A0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A57E68A-51AD-EA91-EF7A-E7464216B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756057"/>
              </p:ext>
            </p:extLst>
          </p:nvPr>
        </p:nvGraphicFramePr>
        <p:xfrm>
          <a:off x="708592" y="2521603"/>
          <a:ext cx="7660496" cy="3450572"/>
        </p:xfrm>
        <a:graphic>
          <a:graphicData uri="http://schemas.openxmlformats.org/drawingml/2006/table">
            <a:tbl>
              <a:tblPr/>
              <a:tblGrid>
                <a:gridCol w="3433267">
                  <a:extLst>
                    <a:ext uri="{9D8B030D-6E8A-4147-A177-3AD203B41FA5}">
                      <a16:colId xmlns:a16="http://schemas.microsoft.com/office/drawing/2014/main" val="4111023880"/>
                    </a:ext>
                  </a:extLst>
                </a:gridCol>
                <a:gridCol w="1328124">
                  <a:extLst>
                    <a:ext uri="{9D8B030D-6E8A-4147-A177-3AD203B41FA5}">
                      <a16:colId xmlns:a16="http://schemas.microsoft.com/office/drawing/2014/main" val="3794214363"/>
                    </a:ext>
                  </a:extLst>
                </a:gridCol>
                <a:gridCol w="2899105">
                  <a:extLst>
                    <a:ext uri="{9D8B030D-6E8A-4147-A177-3AD203B41FA5}">
                      <a16:colId xmlns:a16="http://schemas.microsoft.com/office/drawing/2014/main" val="1722821065"/>
                    </a:ext>
                  </a:extLst>
                </a:gridCol>
              </a:tblGrid>
              <a:tr h="2964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Nature de minerai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Unité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Volume production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991072"/>
                  </a:ext>
                </a:extLst>
              </a:tr>
              <a:tr h="314957"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Kohinoor Devanagari" panose="02000000000000000000" pitchFamily="50" charset="0"/>
                        <a:cs typeface="Kohinoor Devanagari" panose="02000000000000000000" pitchFamily="50" charset="0"/>
                      </a:endParaRP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876962"/>
                  </a:ext>
                </a:extLst>
              </a:tr>
              <a:tr h="4056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Argile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Mètre cube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                   4 420 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313302"/>
                  </a:ext>
                </a:extLst>
              </a:tr>
              <a:tr h="4056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Calcaire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Mètre cube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                 70 624 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279975"/>
                  </a:ext>
                </a:extLst>
              </a:tr>
              <a:tr h="4056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Pouzzolane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Mètre cube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               434 791 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896911"/>
                  </a:ext>
                </a:extLst>
              </a:tr>
              <a:tr h="4056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Sable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Mètre cube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               309 253 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798025"/>
                  </a:ext>
                </a:extLst>
              </a:tr>
              <a:tr h="4056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Granulats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Mètre cube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             1 998 541 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453506"/>
                  </a:ext>
                </a:extLst>
              </a:tr>
              <a:tr h="4056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moellons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Mètre cube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                 13 918 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175155"/>
                  </a:ext>
                </a:extLst>
              </a:tr>
              <a:tr h="4056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latérites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Mètre cube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3B3838"/>
                          </a:solidFill>
                          <a:effectLst/>
                          <a:latin typeface="Kohinoor Devanagari" panose="02000000000000000000" pitchFamily="50" charset="0"/>
                          <a:cs typeface="Kohinoor Devanagari" panose="02000000000000000000" pitchFamily="50" charset="0"/>
                        </a:rPr>
                        <a:t>               121 960 </a:t>
                      </a:r>
                    </a:p>
                  </a:txBody>
                  <a:tcPr marL="5189" marR="5189" marT="5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299585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A0F000DA-6D9E-634C-4B28-D0946CD628E9}"/>
              </a:ext>
            </a:extLst>
          </p:cNvPr>
          <p:cNvSpPr txBox="1"/>
          <p:nvPr/>
        </p:nvSpPr>
        <p:spPr>
          <a:xfrm>
            <a:off x="809625" y="1630502"/>
            <a:ext cx="4800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fr-FR" sz="1600" b="1" i="0" u="none" strike="noStrike" dirty="0">
                <a:solidFill>
                  <a:srgbClr val="000000"/>
                </a:solidFill>
                <a:effectLst/>
                <a:latin typeface="Kohinoor Devanagari" panose="02000000000000000000" pitchFamily="50" charset="0"/>
              </a:rPr>
              <a:t>Production de carrière</a:t>
            </a:r>
          </a:p>
        </p:txBody>
      </p:sp>
    </p:spTree>
    <p:extLst>
      <p:ext uri="{BB962C8B-B14F-4D97-AF65-F5344CB8AC3E}">
        <p14:creationId xmlns:p14="http://schemas.microsoft.com/office/powerpoint/2010/main" val="2915542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649" y="598978"/>
            <a:ext cx="8405327" cy="355867"/>
          </a:xfrm>
        </p:spPr>
        <p:txBody>
          <a:bodyPr/>
          <a:lstStyle/>
          <a:p>
            <a:pPr eaLnBrk="1" hangingPunct="1"/>
            <a:r>
              <a:rPr lang="en-GB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EXPORTATION -</a:t>
            </a:r>
            <a:r>
              <a:rPr lang="en-GB" sz="2400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 PETROLE &amp; CONDENSAT</a:t>
            </a:r>
            <a:endParaRPr lang="en-GB" sz="2100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3434321" y="2177133"/>
            <a:ext cx="95651" cy="2186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47331" tIns="47331" rIns="47331" bIns="47331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BBC2E-9200-435F-8FC3-5D45C0457A0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DE74D23-4BBA-B795-F2D8-F6A0762D2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54504"/>
              </p:ext>
            </p:extLst>
          </p:nvPr>
        </p:nvGraphicFramePr>
        <p:xfrm>
          <a:off x="598649" y="954847"/>
          <a:ext cx="8497726" cy="5377175"/>
        </p:xfrm>
        <a:graphic>
          <a:graphicData uri="http://schemas.openxmlformats.org/drawingml/2006/table">
            <a:tbl>
              <a:tblPr/>
              <a:tblGrid>
                <a:gridCol w="1240820">
                  <a:extLst>
                    <a:ext uri="{9D8B030D-6E8A-4147-A177-3AD203B41FA5}">
                      <a16:colId xmlns:a16="http://schemas.microsoft.com/office/drawing/2014/main" val="1590731039"/>
                    </a:ext>
                  </a:extLst>
                </a:gridCol>
                <a:gridCol w="2115644">
                  <a:extLst>
                    <a:ext uri="{9D8B030D-6E8A-4147-A177-3AD203B41FA5}">
                      <a16:colId xmlns:a16="http://schemas.microsoft.com/office/drawing/2014/main" val="2439073449"/>
                    </a:ext>
                  </a:extLst>
                </a:gridCol>
                <a:gridCol w="1364938">
                  <a:extLst>
                    <a:ext uri="{9D8B030D-6E8A-4147-A177-3AD203B41FA5}">
                      <a16:colId xmlns:a16="http://schemas.microsoft.com/office/drawing/2014/main" val="2732069649"/>
                    </a:ext>
                  </a:extLst>
                </a:gridCol>
                <a:gridCol w="1888162">
                  <a:extLst>
                    <a:ext uri="{9D8B030D-6E8A-4147-A177-3AD203B41FA5}">
                      <a16:colId xmlns:a16="http://schemas.microsoft.com/office/drawing/2014/main" val="2439548710"/>
                    </a:ext>
                  </a:extLst>
                </a:gridCol>
                <a:gridCol w="1888162">
                  <a:extLst>
                    <a:ext uri="{9D8B030D-6E8A-4147-A177-3AD203B41FA5}">
                      <a16:colId xmlns:a16="http://schemas.microsoft.com/office/drawing/2014/main" val="727689619"/>
                    </a:ext>
                  </a:extLst>
                </a:gridCol>
              </a:tblGrid>
              <a:tr h="17239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Opérateurs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Association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Exportations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Valeur de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Valeur de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939416"/>
                  </a:ext>
                </a:extLst>
              </a:tr>
              <a:tr h="172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 (en bbl)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 en millions de USD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 en milliards de FCFA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938225"/>
                  </a:ext>
                </a:extLst>
              </a:tr>
              <a:tr h="172398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SNH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RDR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8 843 454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366,83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      211,15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770488"/>
                  </a:ext>
                </a:extLst>
              </a:tr>
              <a:tr h="172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MOUKOKO ABANA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2 857 646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106,43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        61,26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326642"/>
                  </a:ext>
                </a:extLst>
              </a:tr>
              <a:tr h="172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MOUKOKO WEST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629 421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25,67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        14,77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536990"/>
                  </a:ext>
                </a:extLst>
              </a:tr>
              <a:tr h="172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IROKO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1 293 626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52,22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       30,06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625138"/>
                  </a:ext>
                </a:extLst>
              </a:tr>
              <a:tr h="172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EBOME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471 572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16,04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         9,24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404763"/>
                  </a:ext>
                </a:extLst>
              </a:tr>
              <a:tr h="172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DISSONI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511 144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21,87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        12,59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479750"/>
                  </a:ext>
                </a:extLst>
              </a:tr>
              <a:tr h="172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SANAGA SUD (Condensat)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267 769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8,58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         4,94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241372"/>
                  </a:ext>
                </a:extLst>
              </a:tr>
              <a:tr h="172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MOUDI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264 600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11,73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         6,75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074256"/>
                  </a:ext>
                </a:extLst>
              </a:tr>
              <a:tr h="172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BOLONGO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846 000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36,76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        21,16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774634"/>
                  </a:ext>
                </a:extLst>
              </a:tr>
              <a:tr h="172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MOABI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221 000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8,69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         5,00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16027"/>
                  </a:ext>
                </a:extLst>
              </a:tr>
              <a:tr h="172398">
                <a:tc rowSpan="4"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PERENCO RDR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RDR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2 186 021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104,33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       60,05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938412"/>
                  </a:ext>
                </a:extLst>
              </a:tr>
              <a:tr h="172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DISSONI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219 153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9,29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         5,35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119187"/>
                  </a:ext>
                </a:extLst>
              </a:tr>
              <a:tr h="172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LOKELE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400 000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15,88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         9,14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140473"/>
                  </a:ext>
                </a:extLst>
              </a:tr>
              <a:tr h="179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BOLONGO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845 500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35,17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        20,24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859360"/>
                  </a:ext>
                </a:extLst>
              </a:tr>
              <a:tr h="172398">
                <a:tc rowSpan="4"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PERENCO CAM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MOABI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531 000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20,78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        11,96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99953"/>
                  </a:ext>
                </a:extLst>
              </a:tr>
              <a:tr h="172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SANAGA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659 751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21,14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        12,17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818902"/>
                  </a:ext>
                </a:extLst>
              </a:tr>
              <a:tr h="172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KF, KB, BAF/EBOME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198 997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6,76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         3,89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748403"/>
                  </a:ext>
                </a:extLst>
              </a:tr>
              <a:tr h="172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MOUDI/D1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176 900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7,82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         4,50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00256"/>
                  </a:ext>
                </a:extLst>
              </a:tr>
              <a:tr h="17239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APCC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MOKOKO ABANA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650 210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12,52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          7,21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435585"/>
                  </a:ext>
                </a:extLst>
              </a:tr>
              <a:tr h="172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Kole Marine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2 766 355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119,23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       68,63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18029"/>
                  </a:ext>
                </a:extLst>
              </a:tr>
              <a:tr h="1723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APCL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IROKO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640 156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40,65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       23,40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387704"/>
                  </a:ext>
                </a:extLst>
              </a:tr>
              <a:tr h="1723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Glencore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BOLONGO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519 638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9,13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         5,26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50155"/>
                  </a:ext>
                </a:extLst>
              </a:tr>
              <a:tr h="17239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Total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   25 999 913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1 057,51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         608,70 </a:t>
                      </a:r>
                    </a:p>
                  </a:txBody>
                  <a:tcPr marL="1727" marR="1727" marT="1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925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528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649" y="598978"/>
            <a:ext cx="8405327" cy="355867"/>
          </a:xfrm>
        </p:spPr>
        <p:txBody>
          <a:bodyPr/>
          <a:lstStyle/>
          <a:p>
            <a:pPr eaLnBrk="1" hangingPunct="1"/>
            <a:r>
              <a:rPr lang="en-GB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EXPORTATION -</a:t>
            </a:r>
            <a:r>
              <a:rPr lang="en-GB" sz="2400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 PETROLE &amp; CONDENSAT</a:t>
            </a:r>
            <a:endParaRPr lang="en-GB" sz="2100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3434321" y="2177133"/>
            <a:ext cx="95651" cy="2186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47331" tIns="47331" rIns="47331" bIns="47331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BBC2E-9200-435F-8FC3-5D45C0457A0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D63843C9-6827-42AA-BADB-C780F6809B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460842"/>
              </p:ext>
            </p:extLst>
          </p:nvPr>
        </p:nvGraphicFramePr>
        <p:xfrm>
          <a:off x="1944209" y="1136342"/>
          <a:ext cx="6409216" cy="3197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1C2C459F-5DAF-436D-B815-435DEF1AE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2930014"/>
              </p:ext>
            </p:extLst>
          </p:nvPr>
        </p:nvGraphicFramePr>
        <p:xfrm>
          <a:off x="714375" y="3497803"/>
          <a:ext cx="8553450" cy="291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076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649" y="598978"/>
            <a:ext cx="8405327" cy="355867"/>
          </a:xfrm>
        </p:spPr>
        <p:txBody>
          <a:bodyPr/>
          <a:lstStyle/>
          <a:p>
            <a:pPr eaLnBrk="1" hangingPunct="1"/>
            <a:r>
              <a:rPr lang="en-GB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EXPORTATION -</a:t>
            </a:r>
            <a:r>
              <a:rPr lang="en-GB" sz="2400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 GAZ</a:t>
            </a:r>
            <a:endParaRPr lang="en-GB" sz="2100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3434321" y="2177133"/>
            <a:ext cx="95651" cy="2186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47331" tIns="47331" rIns="47331" bIns="47331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BBC2E-9200-435F-8FC3-5D45C0457A0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E039AD-41D1-4694-BD9A-D69657C21AF1}"/>
              </a:ext>
            </a:extLst>
          </p:cNvPr>
          <p:cNvSpPr/>
          <p:nvPr/>
        </p:nvSpPr>
        <p:spPr>
          <a:xfrm>
            <a:off x="457811" y="3219263"/>
            <a:ext cx="1502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>
                <a:solidFill>
                  <a:srgbClr val="404040"/>
                </a:solidFill>
                <a:latin typeface="Kohinoor Devanagari" panose="02000000000000000000" pitchFamily="50" charset="0"/>
                <a:ea typeface="Times New Roman" panose="02020603050405020304" pitchFamily="18" charset="0"/>
                <a:cs typeface="Kohinoor Devanagari" panose="02000000000000000000" pitchFamily="50" charset="0"/>
              </a:rPr>
              <a:t>Par destination</a:t>
            </a:r>
            <a:endParaRPr lang="fr-FR" sz="1400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7A8584C-6553-88EA-25DB-DD0B19B1C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443691"/>
              </p:ext>
            </p:extLst>
          </p:nvPr>
        </p:nvGraphicFramePr>
        <p:xfrm>
          <a:off x="457810" y="1376039"/>
          <a:ext cx="8546165" cy="1569572"/>
        </p:xfrm>
        <a:graphic>
          <a:graphicData uri="http://schemas.openxmlformats.org/drawingml/2006/table">
            <a:tbl>
              <a:tblPr firstRow="1" firstCol="1" bandRow="1"/>
              <a:tblGrid>
                <a:gridCol w="1084456">
                  <a:extLst>
                    <a:ext uri="{9D8B030D-6E8A-4147-A177-3AD203B41FA5}">
                      <a16:colId xmlns:a16="http://schemas.microsoft.com/office/drawing/2014/main" val="1425866703"/>
                    </a:ext>
                  </a:extLst>
                </a:gridCol>
                <a:gridCol w="1084456">
                  <a:extLst>
                    <a:ext uri="{9D8B030D-6E8A-4147-A177-3AD203B41FA5}">
                      <a16:colId xmlns:a16="http://schemas.microsoft.com/office/drawing/2014/main" val="156182105"/>
                    </a:ext>
                  </a:extLst>
                </a:gridCol>
                <a:gridCol w="1084456">
                  <a:extLst>
                    <a:ext uri="{9D8B030D-6E8A-4147-A177-3AD203B41FA5}">
                      <a16:colId xmlns:a16="http://schemas.microsoft.com/office/drawing/2014/main" val="3041918389"/>
                    </a:ext>
                  </a:extLst>
                </a:gridCol>
                <a:gridCol w="1100643">
                  <a:extLst>
                    <a:ext uri="{9D8B030D-6E8A-4147-A177-3AD203B41FA5}">
                      <a16:colId xmlns:a16="http://schemas.microsoft.com/office/drawing/2014/main" val="1430959089"/>
                    </a:ext>
                  </a:extLst>
                </a:gridCol>
                <a:gridCol w="1230130">
                  <a:extLst>
                    <a:ext uri="{9D8B030D-6E8A-4147-A177-3AD203B41FA5}">
                      <a16:colId xmlns:a16="http://schemas.microsoft.com/office/drawing/2014/main" val="3631255192"/>
                    </a:ext>
                  </a:extLst>
                </a:gridCol>
                <a:gridCol w="1327246">
                  <a:extLst>
                    <a:ext uri="{9D8B030D-6E8A-4147-A177-3AD203B41FA5}">
                      <a16:colId xmlns:a16="http://schemas.microsoft.com/office/drawing/2014/main" val="874672599"/>
                    </a:ext>
                  </a:extLst>
                </a:gridCol>
                <a:gridCol w="1634778">
                  <a:extLst>
                    <a:ext uri="{9D8B030D-6E8A-4147-A177-3AD203B41FA5}">
                      <a16:colId xmlns:a16="http://schemas.microsoft.com/office/drawing/2014/main" val="2402354259"/>
                    </a:ext>
                  </a:extLst>
                </a:gridCol>
              </a:tblGrid>
              <a:tr h="8178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Opérateurs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Association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Unité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Quantités Produites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Quantités exportées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Valeur des exportations (En millions de USD)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Valeur des exportations (En milliards de FCFA)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626027"/>
                  </a:ext>
                </a:extLst>
              </a:tr>
              <a:tr h="3295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PERENCO CAM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Sanaga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Bcf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70,64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46,04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237,73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136,84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81369"/>
                  </a:ext>
                </a:extLst>
              </a:tr>
              <a:tr h="31737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70,64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46,04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237,73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136,84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201804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6D810DE-2B32-C316-643F-9836E761A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948688"/>
              </p:ext>
            </p:extLst>
          </p:nvPr>
        </p:nvGraphicFramePr>
        <p:xfrm>
          <a:off x="457811" y="3641948"/>
          <a:ext cx="8546163" cy="2602659"/>
        </p:xfrm>
        <a:graphic>
          <a:graphicData uri="http://schemas.openxmlformats.org/drawingml/2006/table">
            <a:tbl>
              <a:tblPr firstRow="1" firstCol="1" bandRow="1"/>
              <a:tblGrid>
                <a:gridCol w="1909497">
                  <a:extLst>
                    <a:ext uri="{9D8B030D-6E8A-4147-A177-3AD203B41FA5}">
                      <a16:colId xmlns:a16="http://schemas.microsoft.com/office/drawing/2014/main" val="2063459679"/>
                    </a:ext>
                  </a:extLst>
                </a:gridCol>
                <a:gridCol w="1909497">
                  <a:extLst>
                    <a:ext uri="{9D8B030D-6E8A-4147-A177-3AD203B41FA5}">
                      <a16:colId xmlns:a16="http://schemas.microsoft.com/office/drawing/2014/main" val="3467328819"/>
                    </a:ext>
                  </a:extLst>
                </a:gridCol>
                <a:gridCol w="1583485">
                  <a:extLst>
                    <a:ext uri="{9D8B030D-6E8A-4147-A177-3AD203B41FA5}">
                      <a16:colId xmlns:a16="http://schemas.microsoft.com/office/drawing/2014/main" val="4130523676"/>
                    </a:ext>
                  </a:extLst>
                </a:gridCol>
                <a:gridCol w="1583485">
                  <a:extLst>
                    <a:ext uri="{9D8B030D-6E8A-4147-A177-3AD203B41FA5}">
                      <a16:colId xmlns:a16="http://schemas.microsoft.com/office/drawing/2014/main" val="78256797"/>
                    </a:ext>
                  </a:extLst>
                </a:gridCol>
                <a:gridCol w="1560199">
                  <a:extLst>
                    <a:ext uri="{9D8B030D-6E8A-4147-A177-3AD203B41FA5}">
                      <a16:colId xmlns:a16="http://schemas.microsoft.com/office/drawing/2014/main" val="2347547569"/>
                    </a:ext>
                  </a:extLst>
                </a:gridCol>
              </a:tblGrid>
              <a:tr h="1974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Pays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Exportation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En %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Valeur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Valeur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498962"/>
                  </a:ext>
                </a:extLst>
              </a:tr>
              <a:tr h="3417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(en </a:t>
                      </a:r>
                      <a:r>
                        <a:rPr lang="fr-F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Bcf</a:t>
                      </a: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)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(en millions de USD)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(en milliards de FCFA)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133677"/>
                  </a:ext>
                </a:extLst>
              </a:tr>
              <a:tr h="2050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Inde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15,29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33,21%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88,99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51,22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940756"/>
                  </a:ext>
                </a:extLst>
              </a:tr>
              <a:tr h="1974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Chine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12,68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27,54%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51,91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29,88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781470"/>
                  </a:ext>
                </a:extLst>
              </a:tr>
              <a:tr h="1974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COREE DU SUD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5,25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11,41%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31,43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18,09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68425"/>
                  </a:ext>
                </a:extLst>
              </a:tr>
              <a:tr h="1974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PAKISTAN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2,63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5,72%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8,79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5,06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329399"/>
                  </a:ext>
                </a:extLst>
              </a:tr>
              <a:tr h="1974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TURQUIE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2,62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5,69%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18,57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10,69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376344"/>
                  </a:ext>
                </a:extLst>
              </a:tr>
              <a:tr h="1974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ESPAGNE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2,62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5,69%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12,34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7,1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3804"/>
                  </a:ext>
                </a:extLst>
              </a:tr>
              <a:tr h="1974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KOWEIT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2,47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5,37%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18,23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10,49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961608"/>
                  </a:ext>
                </a:extLst>
              </a:tr>
              <a:tr h="1974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THAILAND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2,47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5,37%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7,47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4,3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397918"/>
                  </a:ext>
                </a:extLst>
              </a:tr>
              <a:tr h="19745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 Total 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46,04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100,00%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237,73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136,84</a:t>
                      </a:r>
                    </a:p>
                  </a:txBody>
                  <a:tcPr marL="3849" marR="3849" marT="3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25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837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649" y="598978"/>
            <a:ext cx="8405327" cy="355867"/>
          </a:xfrm>
        </p:spPr>
        <p:txBody>
          <a:bodyPr/>
          <a:lstStyle/>
          <a:p>
            <a:pPr eaLnBrk="1" hangingPunct="1"/>
            <a:r>
              <a:rPr lang="en-GB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EXPORTATION -</a:t>
            </a:r>
            <a:r>
              <a:rPr lang="en-GB" sz="2400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 MINES</a:t>
            </a:r>
            <a:endParaRPr lang="en-GB" sz="2100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3434321" y="2177133"/>
            <a:ext cx="95651" cy="2186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47331" tIns="47331" rIns="47331" bIns="47331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BBC2E-9200-435F-8FC3-5D45C0457A0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61C7A31-659E-A458-1782-EDD6FB632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347869"/>
              </p:ext>
            </p:extLst>
          </p:nvPr>
        </p:nvGraphicFramePr>
        <p:xfrm>
          <a:off x="598649" y="954846"/>
          <a:ext cx="8478678" cy="4992642"/>
        </p:xfrm>
        <a:graphic>
          <a:graphicData uri="http://schemas.openxmlformats.org/drawingml/2006/table">
            <a:tbl>
              <a:tblPr firstRow="1" firstCol="1" bandRow="1"/>
              <a:tblGrid>
                <a:gridCol w="1413113">
                  <a:extLst>
                    <a:ext uri="{9D8B030D-6E8A-4147-A177-3AD203B41FA5}">
                      <a16:colId xmlns:a16="http://schemas.microsoft.com/office/drawing/2014/main" val="950686366"/>
                    </a:ext>
                  </a:extLst>
                </a:gridCol>
                <a:gridCol w="1413113">
                  <a:extLst>
                    <a:ext uri="{9D8B030D-6E8A-4147-A177-3AD203B41FA5}">
                      <a16:colId xmlns:a16="http://schemas.microsoft.com/office/drawing/2014/main" val="1331989820"/>
                    </a:ext>
                  </a:extLst>
                </a:gridCol>
                <a:gridCol w="1413113">
                  <a:extLst>
                    <a:ext uri="{9D8B030D-6E8A-4147-A177-3AD203B41FA5}">
                      <a16:colId xmlns:a16="http://schemas.microsoft.com/office/drawing/2014/main" val="1128934773"/>
                    </a:ext>
                  </a:extLst>
                </a:gridCol>
                <a:gridCol w="1413113">
                  <a:extLst>
                    <a:ext uri="{9D8B030D-6E8A-4147-A177-3AD203B41FA5}">
                      <a16:colId xmlns:a16="http://schemas.microsoft.com/office/drawing/2014/main" val="1368536429"/>
                    </a:ext>
                  </a:extLst>
                </a:gridCol>
                <a:gridCol w="1413113">
                  <a:extLst>
                    <a:ext uri="{9D8B030D-6E8A-4147-A177-3AD203B41FA5}">
                      <a16:colId xmlns:a16="http://schemas.microsoft.com/office/drawing/2014/main" val="1594669186"/>
                    </a:ext>
                  </a:extLst>
                </a:gridCol>
                <a:gridCol w="1413113">
                  <a:extLst>
                    <a:ext uri="{9D8B030D-6E8A-4147-A177-3AD203B41FA5}">
                      <a16:colId xmlns:a16="http://schemas.microsoft.com/office/drawing/2014/main" val="237609240"/>
                    </a:ext>
                  </a:extLst>
                </a:gridCol>
              </a:tblGrid>
              <a:tr h="56429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Exportateur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Nature de la substance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Quantité exportée en g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Droits fixes générés en FCA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Taxe ad valorem générée en FCFA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Observation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849615"/>
                  </a:ext>
                </a:extLst>
              </a:tr>
              <a:tr h="35009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DIAMON AU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500,00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250 000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462 500,0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Exportation effectuée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55452"/>
                  </a:ext>
                </a:extLst>
              </a:tr>
              <a:tr h="35009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AFRIQUE METAL Sarl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8 886,50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250 000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8 220 012,5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Exportation effectuée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385430"/>
                  </a:ext>
                </a:extLst>
              </a:tr>
              <a:tr h="35009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ETOILE CAMEROUN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6 951,00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250 000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6 429 675,0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Exportation effectuée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834353"/>
                  </a:ext>
                </a:extLst>
              </a:tr>
              <a:tr h="28214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NKA et fils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Rubis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16,76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250 000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10 752,0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Export effectué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01004"/>
                  </a:ext>
                </a:extLst>
              </a:tr>
              <a:tr h="56429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JULIENNE ET CECILE BUSINESS CENTER SARL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1 000,00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 payée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Procédure suspendue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706313"/>
                  </a:ext>
                </a:extLst>
              </a:tr>
              <a:tr h="35905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ETS AMAHADOU LAMINOU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Saphir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216,00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250 000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196 000,0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Export effectué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841549"/>
                  </a:ext>
                </a:extLst>
              </a:tr>
              <a:tr h="35009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UMA Sarl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500,00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 payée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Procédure suspendue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671493"/>
                  </a:ext>
                </a:extLst>
              </a:tr>
              <a:tr h="28214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DC TRADING Ltd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813,47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250 000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752 457,9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Export effectué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065829"/>
                  </a:ext>
                </a:extLst>
              </a:tr>
              <a:tr h="35905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MOUHDJAF – M.T Sarl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4 022,00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250 000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3 720 350,0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Export effectué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018563"/>
                  </a:ext>
                </a:extLst>
              </a:tr>
              <a:tr h="35009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UMA Sarl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10 000,00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 payée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Procédure suspendue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855908"/>
                  </a:ext>
                </a:extLst>
              </a:tr>
              <a:tr h="408893"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1 750 000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19 791 747,4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357064"/>
                  </a:ext>
                </a:extLst>
              </a:tr>
              <a:tr h="408893"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Recette totale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541</a:t>
                      </a: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747,4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841" marR="268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539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923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649" y="598978"/>
            <a:ext cx="8405327" cy="355867"/>
          </a:xfrm>
        </p:spPr>
        <p:txBody>
          <a:bodyPr/>
          <a:lstStyle/>
          <a:p>
            <a:pPr eaLnBrk="1" hangingPunct="1"/>
            <a:r>
              <a:rPr lang="en-GB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CONTRIBUTION DANS L’ECONOMIE</a:t>
            </a:r>
            <a:endParaRPr lang="en-GB" sz="2100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3434321" y="2177133"/>
            <a:ext cx="95651" cy="2186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47331" tIns="47331" rIns="47331" bIns="47331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BBC2E-9200-435F-8FC3-5D45C0457A0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C9E4180-19A0-4B30-88C4-F07AA7B9F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1763713"/>
            <a:ext cx="9601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2629B93-F1AA-AC76-2E4F-48B2DA98A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419861"/>
              </p:ext>
            </p:extLst>
          </p:nvPr>
        </p:nvGraphicFramePr>
        <p:xfrm>
          <a:off x="1114425" y="1333218"/>
          <a:ext cx="7372350" cy="1906525"/>
        </p:xfrm>
        <a:graphic>
          <a:graphicData uri="http://schemas.openxmlformats.org/drawingml/2006/table">
            <a:tbl>
              <a:tblPr firstRow="1" firstCol="1" bandRow="1"/>
              <a:tblGrid>
                <a:gridCol w="2938285">
                  <a:extLst>
                    <a:ext uri="{9D8B030D-6E8A-4147-A177-3AD203B41FA5}">
                      <a16:colId xmlns:a16="http://schemas.microsoft.com/office/drawing/2014/main" val="2456626537"/>
                    </a:ext>
                  </a:extLst>
                </a:gridCol>
                <a:gridCol w="1269664">
                  <a:extLst>
                    <a:ext uri="{9D8B030D-6E8A-4147-A177-3AD203B41FA5}">
                      <a16:colId xmlns:a16="http://schemas.microsoft.com/office/drawing/2014/main" val="1122028007"/>
                    </a:ext>
                  </a:extLst>
                </a:gridCol>
                <a:gridCol w="1178495">
                  <a:extLst>
                    <a:ext uri="{9D8B030D-6E8A-4147-A177-3AD203B41FA5}">
                      <a16:colId xmlns:a16="http://schemas.microsoft.com/office/drawing/2014/main" val="123717662"/>
                    </a:ext>
                  </a:extLst>
                </a:gridCol>
                <a:gridCol w="1985906">
                  <a:extLst>
                    <a:ext uri="{9D8B030D-6E8A-4147-A177-3AD203B41FA5}">
                      <a16:colId xmlns:a16="http://schemas.microsoft.com/office/drawing/2014/main" val="3638854335"/>
                    </a:ext>
                  </a:extLst>
                </a:gridCol>
              </a:tblGrid>
              <a:tr h="440901">
                <a:tc>
                  <a:txBody>
                    <a:bodyPr/>
                    <a:lstStyle/>
                    <a:p>
                      <a:endParaRPr lang="fr-FR" sz="14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fr-FR" sz="28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fr-FR" sz="28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Variation 2019-2020</a:t>
                      </a:r>
                      <a:endParaRPr lang="fr-FR" sz="28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588324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PIB</a:t>
                      </a:r>
                      <a:endParaRPr lang="fr-FR" sz="14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3,94%</a:t>
                      </a:r>
                      <a:endParaRPr lang="fr-FR" sz="28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2,20%</a:t>
                      </a:r>
                      <a:endParaRPr lang="fr-FR" sz="28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(1,74%)</a:t>
                      </a:r>
                      <a:endParaRPr lang="fr-FR" sz="28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68597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Revenus budgétaires</a:t>
                      </a:r>
                      <a:endParaRPr lang="fr-FR" sz="14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19,28%</a:t>
                      </a:r>
                      <a:endParaRPr lang="fr-FR" sz="28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17,38%</a:t>
                      </a:r>
                      <a:endParaRPr lang="fr-FR" sz="28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(1,90%)</a:t>
                      </a:r>
                      <a:endParaRPr lang="fr-FR" sz="28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148553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Export</a:t>
                      </a:r>
                      <a:endParaRPr lang="fr-FR" sz="14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32,03%</a:t>
                      </a:r>
                      <a:endParaRPr lang="fr-FR" sz="28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23,59%</a:t>
                      </a:r>
                      <a:endParaRPr lang="fr-FR" sz="28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(8,44%)</a:t>
                      </a:r>
                      <a:endParaRPr lang="fr-FR" sz="28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929095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Emploi</a:t>
                      </a:r>
                      <a:endParaRPr lang="fr-FR" sz="14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0,62%</a:t>
                      </a:r>
                      <a:endParaRPr lang="fr-FR" sz="28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0,61%</a:t>
                      </a:r>
                      <a:endParaRPr lang="fr-FR" sz="28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(0,01%)</a:t>
                      </a:r>
                      <a:endParaRPr lang="fr-FR" sz="28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493814"/>
                  </a:ext>
                </a:extLst>
              </a:tr>
            </a:tbl>
          </a:graphicData>
        </a:graphic>
      </p:graphicFrame>
      <p:pic>
        <p:nvPicPr>
          <p:cNvPr id="22" name="Image 21">
            <a:extLst>
              <a:ext uri="{FF2B5EF4-FFF2-40B4-BE49-F238E27FC236}">
                <a16:creationId xmlns:a16="http://schemas.microsoft.com/office/drawing/2014/main" id="{A7D8FE7A-34F8-9382-98EB-F80A4A302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94" y="3329442"/>
            <a:ext cx="9116287" cy="239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61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23556" y="323967"/>
            <a:ext cx="8956939" cy="6211507"/>
            <a:chOff x="227" y="225"/>
            <a:chExt cx="6284" cy="4314"/>
          </a:xfrm>
        </p:grpSpPr>
        <p:sp>
          <p:nvSpPr>
            <p:cNvPr id="5125" name="Rectangle 3"/>
            <p:cNvSpPr>
              <a:spLocks noChangeArrowheads="1"/>
            </p:cNvSpPr>
            <p:nvPr/>
          </p:nvSpPr>
          <p:spPr bwMode="auto">
            <a:xfrm>
              <a:off x="227" y="447"/>
              <a:ext cx="6090" cy="3374"/>
            </a:xfrm>
            <a:prstGeom prst="rect">
              <a:avLst/>
            </a:prstGeom>
            <a:solidFill>
              <a:srgbClr val="657C9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 dirty="0"/>
            </a:p>
          </p:txBody>
        </p:sp>
        <p:grpSp>
          <p:nvGrpSpPr>
            <p:cNvPr id="5126" name="Group 4"/>
            <p:cNvGrpSpPr>
              <a:grpSpLocks/>
            </p:cNvGrpSpPr>
            <p:nvPr/>
          </p:nvGrpSpPr>
          <p:grpSpPr bwMode="auto">
            <a:xfrm>
              <a:off x="424" y="225"/>
              <a:ext cx="102" cy="4314"/>
              <a:chOff x="424" y="229"/>
              <a:chExt cx="102" cy="4314"/>
            </a:xfrm>
          </p:grpSpPr>
          <p:grpSp>
            <p:nvGrpSpPr>
              <p:cNvPr id="5130" name="Group 5"/>
              <p:cNvGrpSpPr>
                <a:grpSpLocks/>
              </p:cNvGrpSpPr>
              <p:nvPr/>
            </p:nvGrpSpPr>
            <p:grpSpPr bwMode="auto">
              <a:xfrm>
                <a:off x="424" y="2744"/>
                <a:ext cx="102" cy="1799"/>
                <a:chOff x="424" y="2744"/>
                <a:chExt cx="102" cy="1799"/>
              </a:xfrm>
            </p:grpSpPr>
            <p:grpSp>
              <p:nvGrpSpPr>
                <p:cNvPr id="5132" name="Group 6"/>
                <p:cNvGrpSpPr>
                  <a:grpSpLocks/>
                </p:cNvGrpSpPr>
                <p:nvPr/>
              </p:nvGrpSpPr>
              <p:grpSpPr bwMode="auto">
                <a:xfrm flipH="1" flipV="1">
                  <a:off x="424" y="2896"/>
                  <a:ext cx="102" cy="1647"/>
                  <a:chOff x="181" y="0"/>
                  <a:chExt cx="102" cy="1647"/>
                </a:xfrm>
              </p:grpSpPr>
              <p:sp>
                <p:nvSpPr>
                  <p:cNvPr id="5136" name="Freeform 7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496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  <p:sp>
                <p:nvSpPr>
                  <p:cNvPr id="5137" name="Freeform 8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0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</p:grpSp>
            <p:grpSp>
              <p:nvGrpSpPr>
                <p:cNvPr id="5133" name="Group 9"/>
                <p:cNvGrpSpPr>
                  <a:grpSpLocks/>
                </p:cNvGrpSpPr>
                <p:nvPr/>
              </p:nvGrpSpPr>
              <p:grpSpPr bwMode="auto">
                <a:xfrm flipH="1" flipV="1">
                  <a:off x="424" y="2744"/>
                  <a:ext cx="102" cy="1647"/>
                  <a:chOff x="181" y="0"/>
                  <a:chExt cx="102" cy="1647"/>
                </a:xfrm>
              </p:grpSpPr>
              <p:sp>
                <p:nvSpPr>
                  <p:cNvPr id="5134" name="Freeform 10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496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  <p:sp>
                <p:nvSpPr>
                  <p:cNvPr id="5135" name="Freeform 11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0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</p:grpSp>
          </p:grpSp>
          <p:sp>
            <p:nvSpPr>
              <p:cNvPr id="5131" name="Freeform 12"/>
              <p:cNvSpPr>
                <a:spLocks noChangeAspect="1"/>
              </p:cNvSpPr>
              <p:nvPr/>
            </p:nvSpPr>
            <p:spPr bwMode="gray">
              <a:xfrm flipH="1" flipV="1">
                <a:off x="424" y="229"/>
                <a:ext cx="102" cy="1151"/>
              </a:xfrm>
              <a:custGeom>
                <a:avLst/>
                <a:gdLst>
                  <a:gd name="T0" fmla="*/ 120 w 120"/>
                  <a:gd name="T1" fmla="*/ 0 h 1354"/>
                  <a:gd name="T2" fmla="*/ 120 w 120"/>
                  <a:gd name="T3" fmla="*/ 1354 h 1354"/>
                  <a:gd name="T4" fmla="*/ 0 w 120"/>
                  <a:gd name="T5" fmla="*/ 1354 h 1354"/>
                  <a:gd name="T6" fmla="*/ 0 w 120"/>
                  <a:gd name="T7" fmla="*/ 85 h 1354"/>
                  <a:gd name="T8" fmla="*/ 120 w 120"/>
                  <a:gd name="T9" fmla="*/ 0 h 1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1354"/>
                  <a:gd name="T17" fmla="*/ 120 w 120"/>
                  <a:gd name="T18" fmla="*/ 1354 h 13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1354">
                    <a:moveTo>
                      <a:pt x="120" y="0"/>
                    </a:moveTo>
                    <a:lnTo>
                      <a:pt x="120" y="1354"/>
                    </a:lnTo>
                    <a:lnTo>
                      <a:pt x="0" y="1354"/>
                    </a:lnTo>
                    <a:lnTo>
                      <a:pt x="0" y="85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C1C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dirty="0"/>
              </a:p>
            </p:txBody>
          </p:sp>
        </p:grpSp>
        <p:sp>
          <p:nvSpPr>
            <p:cNvPr id="5127" name="Rectangle 13"/>
            <p:cNvSpPr>
              <a:spLocks noChangeArrowheads="1"/>
            </p:cNvSpPr>
            <p:nvPr/>
          </p:nvSpPr>
          <p:spPr bwMode="auto">
            <a:xfrm>
              <a:off x="227" y="225"/>
              <a:ext cx="6284" cy="4314"/>
            </a:xfrm>
            <a:prstGeom prst="rect">
              <a:avLst/>
            </a:prstGeom>
            <a:noFill/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 dirty="0"/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25091ECC-0FA1-463A-9491-65F09B91F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86" y="2654060"/>
            <a:ext cx="5438294" cy="43704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763" lvl="1" indent="-232372" algn="l" defTabSz="914179">
              <a:lnSpc>
                <a:spcPct val="85000"/>
              </a:lnSpc>
              <a:spcBef>
                <a:spcPct val="45000"/>
              </a:spcBef>
            </a:pPr>
            <a:r>
              <a:rPr lang="fr-FR" sz="3200" b="1" dirty="0">
                <a:solidFill>
                  <a:schemeClr val="bg1"/>
                </a:solidFill>
                <a:latin typeface="Kohinoor Devanagari" panose="02000000000000000000" pitchFamily="50" charset="0"/>
                <a:cs typeface="Kohinoor Devanagari" panose="02000000000000000000" pitchFamily="50" charset="0"/>
              </a:rPr>
              <a:t>Autres données</a:t>
            </a:r>
            <a:endParaRPr lang="en-US" sz="3200" b="1" dirty="0">
              <a:solidFill>
                <a:schemeClr val="bg1"/>
              </a:solidFill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1AF605-DD59-485E-B2AE-C15BB70F9331}"/>
              </a:ext>
            </a:extLst>
          </p:cNvPr>
          <p:cNvSpPr/>
          <p:nvPr/>
        </p:nvSpPr>
        <p:spPr bwMode="auto">
          <a:xfrm>
            <a:off x="382432" y="2478176"/>
            <a:ext cx="720000" cy="7200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>
                <a:solidFill>
                  <a:schemeClr val="bg1"/>
                </a:solidFill>
                <a:latin typeface="Kohinoor Devanagari" panose="02000000000000000000" pitchFamily="50" charset="0"/>
                <a:ea typeface="+mj-ea"/>
                <a:cs typeface="Kohinoor Devanagari" panose="02000000000000000000" pitchFamily="50" charset="0"/>
              </a:rPr>
              <a:t>4.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D6DD3A-F26E-4C97-AC5A-3D349DFE3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80" y="636029"/>
            <a:ext cx="2579717" cy="48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51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649" y="598978"/>
            <a:ext cx="8405327" cy="355867"/>
          </a:xfrm>
        </p:spPr>
        <p:txBody>
          <a:bodyPr/>
          <a:lstStyle/>
          <a:p>
            <a:pPr eaLnBrk="1" hangingPunct="1"/>
            <a:r>
              <a:rPr lang="en-GB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REVENUS DU TRANSPORT</a:t>
            </a:r>
            <a:endParaRPr lang="en-GB" sz="2100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3434321" y="2177133"/>
            <a:ext cx="95651" cy="2186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47331" tIns="47331" rIns="47331" bIns="47331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BBC2E-9200-435F-8FC3-5D45C0457A0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0DBBB5-65BD-49C5-A3C9-09790E60AFE4}"/>
              </a:ext>
            </a:extLst>
          </p:cNvPr>
          <p:cNvSpPr/>
          <p:nvPr/>
        </p:nvSpPr>
        <p:spPr>
          <a:xfrm>
            <a:off x="548379" y="1124409"/>
            <a:ext cx="5481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404040"/>
                </a:solidFill>
                <a:latin typeface="Kohinoor Devanagari" panose="02000000000000000000" pitchFamily="50" charset="0"/>
                <a:ea typeface="Times New Roman" panose="02020603050405020304" pitchFamily="18" charset="0"/>
                <a:cs typeface="Kohinoor Devanagari" panose="02000000000000000000" pitchFamily="50" charset="0"/>
              </a:rPr>
              <a:t>Etat des droits de transit du pipeline Tchad-Cameroun</a:t>
            </a:r>
            <a:endParaRPr lang="fr-FR" sz="1600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9D475B7-EF90-2E12-EB84-4CFA29E3A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759786"/>
              </p:ext>
            </p:extLst>
          </p:nvPr>
        </p:nvGraphicFramePr>
        <p:xfrm>
          <a:off x="674704" y="1632527"/>
          <a:ext cx="7830104" cy="4191227"/>
        </p:xfrm>
        <a:graphic>
          <a:graphicData uri="http://schemas.openxmlformats.org/drawingml/2006/table">
            <a:tbl>
              <a:tblPr firstRow="1" firstCol="1" bandRow="1"/>
              <a:tblGrid>
                <a:gridCol w="1273695">
                  <a:extLst>
                    <a:ext uri="{9D8B030D-6E8A-4147-A177-3AD203B41FA5}">
                      <a16:colId xmlns:a16="http://schemas.microsoft.com/office/drawing/2014/main" val="2849161654"/>
                    </a:ext>
                  </a:extLst>
                </a:gridCol>
                <a:gridCol w="1211055">
                  <a:extLst>
                    <a:ext uri="{9D8B030D-6E8A-4147-A177-3AD203B41FA5}">
                      <a16:colId xmlns:a16="http://schemas.microsoft.com/office/drawing/2014/main" val="1931692657"/>
                    </a:ext>
                  </a:extLst>
                </a:gridCol>
                <a:gridCol w="981374">
                  <a:extLst>
                    <a:ext uri="{9D8B030D-6E8A-4147-A177-3AD203B41FA5}">
                      <a16:colId xmlns:a16="http://schemas.microsoft.com/office/drawing/2014/main" val="3116124101"/>
                    </a:ext>
                  </a:extLst>
                </a:gridCol>
                <a:gridCol w="1378100">
                  <a:extLst>
                    <a:ext uri="{9D8B030D-6E8A-4147-A177-3AD203B41FA5}">
                      <a16:colId xmlns:a16="http://schemas.microsoft.com/office/drawing/2014/main" val="3778570253"/>
                    </a:ext>
                  </a:extLst>
                </a:gridCol>
                <a:gridCol w="1336337">
                  <a:extLst>
                    <a:ext uri="{9D8B030D-6E8A-4147-A177-3AD203B41FA5}">
                      <a16:colId xmlns:a16="http://schemas.microsoft.com/office/drawing/2014/main" val="2866579502"/>
                    </a:ext>
                  </a:extLst>
                </a:gridCol>
                <a:gridCol w="1649543">
                  <a:extLst>
                    <a:ext uri="{9D8B030D-6E8A-4147-A177-3AD203B41FA5}">
                      <a16:colId xmlns:a16="http://schemas.microsoft.com/office/drawing/2014/main" val="15398620"/>
                    </a:ext>
                  </a:extLst>
                </a:gridCol>
              </a:tblGrid>
              <a:tr h="44812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Date / Mois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Volume transporté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Pays de Provenance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Taux unitaire du droit de transit (USD)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Droits de transit dû (en millions USD)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Droits de transit (en milliards de FCFA)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611750"/>
                  </a:ext>
                </a:extLst>
              </a:tr>
              <a:tr h="2749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(en barils)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53299"/>
                  </a:ext>
                </a:extLst>
              </a:tr>
              <a:tr h="274987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janv-20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4 685 650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Tchad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1,32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6,19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3,65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643986"/>
                  </a:ext>
                </a:extLst>
              </a:tr>
              <a:tr h="26480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févr-20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4 717 433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Tchad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1,32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6,23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3,74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157147"/>
                  </a:ext>
                </a:extLst>
              </a:tr>
              <a:tr h="26480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mars-20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3 709 294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Tchad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1,32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4,9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2,84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49512"/>
                  </a:ext>
                </a:extLst>
              </a:tr>
              <a:tr h="26480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avr-20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3 877 244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Tchad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1,32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5,12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3,08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963721"/>
                  </a:ext>
                </a:extLst>
              </a:tr>
              <a:tr h="26480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mai-20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4 726 048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Tchad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1,32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6,24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3,77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386352"/>
                  </a:ext>
                </a:extLst>
              </a:tr>
              <a:tr h="26480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juin-20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3 777 513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Tchad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1,32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4,99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2,88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931616"/>
                  </a:ext>
                </a:extLst>
              </a:tr>
              <a:tr h="26480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juil-20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3 850 069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Tchad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1,32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5,09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2,94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821139"/>
                  </a:ext>
                </a:extLst>
              </a:tr>
              <a:tr h="26480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août-20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3 848 041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Tchad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1,32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5,08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2,83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893074"/>
                  </a:ext>
                </a:extLst>
              </a:tr>
              <a:tr h="26480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sept-20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3 843 115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Tchad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1,32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5,08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2,81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254456"/>
                  </a:ext>
                </a:extLst>
              </a:tr>
              <a:tr h="26480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oct-20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3 752 485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Tchad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1,32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4,96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2,76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125220"/>
                  </a:ext>
                </a:extLst>
              </a:tr>
              <a:tr h="26480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nov-20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3 806 339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Tchad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1,32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5,03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2,8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2677"/>
                  </a:ext>
                </a:extLst>
              </a:tr>
              <a:tr h="26480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déc-20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3 803 083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Tchad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1,32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5,02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2,72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624314"/>
                  </a:ext>
                </a:extLst>
              </a:tr>
              <a:tr h="280310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 Total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48 396 314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63,93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36,82</a:t>
                      </a:r>
                    </a:p>
                  </a:txBody>
                  <a:tcPr marL="2873" marR="2873" marT="28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789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04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649" y="598978"/>
            <a:ext cx="8405327" cy="355867"/>
          </a:xfrm>
        </p:spPr>
        <p:txBody>
          <a:bodyPr/>
          <a:lstStyle/>
          <a:p>
            <a:pPr eaLnBrk="1" hangingPunct="1"/>
            <a:r>
              <a:rPr lang="en-GB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DEPENSES SOCIALES </a:t>
            </a:r>
            <a:endParaRPr lang="en-GB" sz="2100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3434321" y="2177133"/>
            <a:ext cx="95651" cy="2186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47331" tIns="47331" rIns="47331" bIns="47331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BBC2E-9200-435F-8FC3-5D45C0457A0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D23B039-88E4-69C9-BCAE-B84DF5BAB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337129"/>
              </p:ext>
            </p:extLst>
          </p:nvPr>
        </p:nvGraphicFramePr>
        <p:xfrm>
          <a:off x="598488" y="1825941"/>
          <a:ext cx="8794765" cy="3145824"/>
        </p:xfrm>
        <a:graphic>
          <a:graphicData uri="http://schemas.openxmlformats.org/drawingml/2006/table">
            <a:tbl>
              <a:tblPr firstRow="1" firstCol="1" bandRow="1"/>
              <a:tblGrid>
                <a:gridCol w="2101453">
                  <a:extLst>
                    <a:ext uri="{9D8B030D-6E8A-4147-A177-3AD203B41FA5}">
                      <a16:colId xmlns:a16="http://schemas.microsoft.com/office/drawing/2014/main" val="3535428799"/>
                    </a:ext>
                  </a:extLst>
                </a:gridCol>
                <a:gridCol w="2490406">
                  <a:extLst>
                    <a:ext uri="{9D8B030D-6E8A-4147-A177-3AD203B41FA5}">
                      <a16:colId xmlns:a16="http://schemas.microsoft.com/office/drawing/2014/main" val="4089537270"/>
                    </a:ext>
                  </a:extLst>
                </a:gridCol>
                <a:gridCol w="2101453">
                  <a:extLst>
                    <a:ext uri="{9D8B030D-6E8A-4147-A177-3AD203B41FA5}">
                      <a16:colId xmlns:a16="http://schemas.microsoft.com/office/drawing/2014/main" val="3427565388"/>
                    </a:ext>
                  </a:extLst>
                </a:gridCol>
                <a:gridCol w="2101453">
                  <a:extLst>
                    <a:ext uri="{9D8B030D-6E8A-4147-A177-3AD203B41FA5}">
                      <a16:colId xmlns:a16="http://schemas.microsoft.com/office/drawing/2014/main" val="2806067626"/>
                    </a:ext>
                  </a:extLst>
                </a:gridCol>
              </a:tblGrid>
              <a:tr h="443024">
                <a:tc row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Sociétés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Paiements sociaux volontaires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b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(En FCFA)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334663"/>
                  </a:ext>
                </a:extLst>
              </a:tr>
              <a:tr h="4430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Contributions en Numéraire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Contributions en nature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326483"/>
                  </a:ext>
                </a:extLst>
              </a:tr>
              <a:tr h="44302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APCC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777 209 916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777 209 916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98167"/>
                  </a:ext>
                </a:extLst>
              </a:tr>
              <a:tr h="44302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PERENCO RDR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103 579 976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103 579 976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844023"/>
                  </a:ext>
                </a:extLst>
              </a:tr>
              <a:tr h="44302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PERENCO CAM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51 757 658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51 757 658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157211"/>
                  </a:ext>
                </a:extLst>
              </a:tr>
              <a:tr h="44302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GDC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47 703 450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47 703 450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65267"/>
                  </a:ext>
                </a:extLst>
              </a:tr>
              <a:tr h="44302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980 251 000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980 251 000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85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32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23556" y="323967"/>
            <a:ext cx="8956939" cy="6211507"/>
            <a:chOff x="227" y="225"/>
            <a:chExt cx="6284" cy="4314"/>
          </a:xfrm>
        </p:grpSpPr>
        <p:sp>
          <p:nvSpPr>
            <p:cNvPr id="5125" name="Rectangle 3"/>
            <p:cNvSpPr>
              <a:spLocks noChangeArrowheads="1"/>
            </p:cNvSpPr>
            <p:nvPr/>
          </p:nvSpPr>
          <p:spPr bwMode="auto">
            <a:xfrm>
              <a:off x="227" y="447"/>
              <a:ext cx="6090" cy="3374"/>
            </a:xfrm>
            <a:prstGeom prst="rect">
              <a:avLst/>
            </a:prstGeom>
            <a:solidFill>
              <a:srgbClr val="657C9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 dirty="0"/>
            </a:p>
          </p:txBody>
        </p:sp>
        <p:grpSp>
          <p:nvGrpSpPr>
            <p:cNvPr id="5126" name="Group 4"/>
            <p:cNvGrpSpPr>
              <a:grpSpLocks/>
            </p:cNvGrpSpPr>
            <p:nvPr/>
          </p:nvGrpSpPr>
          <p:grpSpPr bwMode="auto">
            <a:xfrm>
              <a:off x="424" y="225"/>
              <a:ext cx="102" cy="4314"/>
              <a:chOff x="424" y="229"/>
              <a:chExt cx="102" cy="4314"/>
            </a:xfrm>
          </p:grpSpPr>
          <p:grpSp>
            <p:nvGrpSpPr>
              <p:cNvPr id="5130" name="Group 5"/>
              <p:cNvGrpSpPr>
                <a:grpSpLocks/>
              </p:cNvGrpSpPr>
              <p:nvPr/>
            </p:nvGrpSpPr>
            <p:grpSpPr bwMode="auto">
              <a:xfrm>
                <a:off x="424" y="2744"/>
                <a:ext cx="102" cy="1799"/>
                <a:chOff x="424" y="2744"/>
                <a:chExt cx="102" cy="1799"/>
              </a:xfrm>
            </p:grpSpPr>
            <p:grpSp>
              <p:nvGrpSpPr>
                <p:cNvPr id="5132" name="Group 6"/>
                <p:cNvGrpSpPr>
                  <a:grpSpLocks/>
                </p:cNvGrpSpPr>
                <p:nvPr/>
              </p:nvGrpSpPr>
              <p:grpSpPr bwMode="auto">
                <a:xfrm flipH="1" flipV="1">
                  <a:off x="424" y="2896"/>
                  <a:ext cx="102" cy="1647"/>
                  <a:chOff x="181" y="0"/>
                  <a:chExt cx="102" cy="1647"/>
                </a:xfrm>
              </p:grpSpPr>
              <p:sp>
                <p:nvSpPr>
                  <p:cNvPr id="5136" name="Freeform 7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496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  <p:sp>
                <p:nvSpPr>
                  <p:cNvPr id="5137" name="Freeform 8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0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</p:grpSp>
            <p:grpSp>
              <p:nvGrpSpPr>
                <p:cNvPr id="5133" name="Group 9"/>
                <p:cNvGrpSpPr>
                  <a:grpSpLocks/>
                </p:cNvGrpSpPr>
                <p:nvPr/>
              </p:nvGrpSpPr>
              <p:grpSpPr bwMode="auto">
                <a:xfrm flipH="1" flipV="1">
                  <a:off x="424" y="2744"/>
                  <a:ext cx="102" cy="1647"/>
                  <a:chOff x="181" y="0"/>
                  <a:chExt cx="102" cy="1647"/>
                </a:xfrm>
              </p:grpSpPr>
              <p:sp>
                <p:nvSpPr>
                  <p:cNvPr id="5134" name="Freeform 10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496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  <p:sp>
                <p:nvSpPr>
                  <p:cNvPr id="5135" name="Freeform 11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0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</p:grpSp>
          </p:grpSp>
          <p:sp>
            <p:nvSpPr>
              <p:cNvPr id="5131" name="Freeform 12"/>
              <p:cNvSpPr>
                <a:spLocks noChangeAspect="1"/>
              </p:cNvSpPr>
              <p:nvPr/>
            </p:nvSpPr>
            <p:spPr bwMode="gray">
              <a:xfrm flipH="1" flipV="1">
                <a:off x="424" y="229"/>
                <a:ext cx="102" cy="1151"/>
              </a:xfrm>
              <a:custGeom>
                <a:avLst/>
                <a:gdLst>
                  <a:gd name="T0" fmla="*/ 120 w 120"/>
                  <a:gd name="T1" fmla="*/ 0 h 1354"/>
                  <a:gd name="T2" fmla="*/ 120 w 120"/>
                  <a:gd name="T3" fmla="*/ 1354 h 1354"/>
                  <a:gd name="T4" fmla="*/ 0 w 120"/>
                  <a:gd name="T5" fmla="*/ 1354 h 1354"/>
                  <a:gd name="T6" fmla="*/ 0 w 120"/>
                  <a:gd name="T7" fmla="*/ 85 h 1354"/>
                  <a:gd name="T8" fmla="*/ 120 w 120"/>
                  <a:gd name="T9" fmla="*/ 0 h 1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1354"/>
                  <a:gd name="T17" fmla="*/ 120 w 120"/>
                  <a:gd name="T18" fmla="*/ 1354 h 13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1354">
                    <a:moveTo>
                      <a:pt x="120" y="0"/>
                    </a:moveTo>
                    <a:lnTo>
                      <a:pt x="120" y="1354"/>
                    </a:lnTo>
                    <a:lnTo>
                      <a:pt x="0" y="1354"/>
                    </a:lnTo>
                    <a:lnTo>
                      <a:pt x="0" y="85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C1C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dirty="0"/>
              </a:p>
            </p:txBody>
          </p:sp>
        </p:grpSp>
        <p:sp>
          <p:nvSpPr>
            <p:cNvPr id="5127" name="Rectangle 13"/>
            <p:cNvSpPr>
              <a:spLocks noChangeArrowheads="1"/>
            </p:cNvSpPr>
            <p:nvPr/>
          </p:nvSpPr>
          <p:spPr bwMode="auto">
            <a:xfrm>
              <a:off x="227" y="225"/>
              <a:ext cx="6284" cy="4314"/>
            </a:xfrm>
            <a:prstGeom prst="rect">
              <a:avLst/>
            </a:prstGeom>
            <a:noFill/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 dirty="0"/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25091ECC-0FA1-463A-9491-65F09B91F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86" y="2654060"/>
            <a:ext cx="7112528" cy="43704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33763" lvl="1" indent="-232372" algn="l" defTabSz="914179">
              <a:lnSpc>
                <a:spcPct val="85000"/>
              </a:lnSpc>
              <a:spcBef>
                <a:spcPct val="45000"/>
              </a:spcBef>
            </a:pPr>
            <a:r>
              <a:rPr lang="fr-FR" sz="3200" b="1" dirty="0">
                <a:solidFill>
                  <a:schemeClr val="bg1"/>
                </a:solidFill>
                <a:latin typeface="Kohinoor Devanagari" panose="02000000000000000000" pitchFamily="50" charset="0"/>
                <a:cs typeface="Kohinoor Devanagari" panose="02000000000000000000" pitchFamily="50" charset="0"/>
              </a:rPr>
              <a:t>Périmètre du rapport </a:t>
            </a:r>
            <a:endParaRPr lang="en-US" sz="3200" b="1" dirty="0">
              <a:solidFill>
                <a:schemeClr val="bg1"/>
              </a:solidFill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1AF605-DD59-485E-B2AE-C15BB70F9331}"/>
              </a:ext>
            </a:extLst>
          </p:cNvPr>
          <p:cNvSpPr/>
          <p:nvPr/>
        </p:nvSpPr>
        <p:spPr bwMode="auto">
          <a:xfrm>
            <a:off x="382432" y="2478176"/>
            <a:ext cx="720000" cy="7200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>
                <a:solidFill>
                  <a:schemeClr val="bg1"/>
                </a:solidFill>
                <a:latin typeface="Kohinoor Devanagari" panose="02000000000000000000" pitchFamily="50" charset="0"/>
                <a:ea typeface="+mj-ea"/>
                <a:cs typeface="Kohinoor Devanagari" panose="02000000000000000000" pitchFamily="50" charset="0"/>
              </a:rPr>
              <a:t>2.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6CD18E5-4258-4E0F-9A63-A2509360C2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276" y="653223"/>
            <a:ext cx="3124700" cy="258030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1401C86-063C-4F34-B75F-D3ED39285C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277" y="3233531"/>
            <a:ext cx="3132562" cy="226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49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23556" y="334241"/>
            <a:ext cx="8956939" cy="6211507"/>
            <a:chOff x="227" y="225"/>
            <a:chExt cx="6284" cy="4314"/>
          </a:xfrm>
        </p:grpSpPr>
        <p:sp>
          <p:nvSpPr>
            <p:cNvPr id="5125" name="Rectangle 3"/>
            <p:cNvSpPr>
              <a:spLocks noChangeArrowheads="1"/>
            </p:cNvSpPr>
            <p:nvPr/>
          </p:nvSpPr>
          <p:spPr bwMode="auto">
            <a:xfrm>
              <a:off x="227" y="447"/>
              <a:ext cx="6090" cy="3374"/>
            </a:xfrm>
            <a:prstGeom prst="rect">
              <a:avLst/>
            </a:prstGeom>
            <a:solidFill>
              <a:srgbClr val="657C9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 dirty="0"/>
            </a:p>
          </p:txBody>
        </p:sp>
        <p:grpSp>
          <p:nvGrpSpPr>
            <p:cNvPr id="5126" name="Group 4"/>
            <p:cNvGrpSpPr>
              <a:grpSpLocks/>
            </p:cNvGrpSpPr>
            <p:nvPr/>
          </p:nvGrpSpPr>
          <p:grpSpPr bwMode="auto">
            <a:xfrm>
              <a:off x="424" y="225"/>
              <a:ext cx="102" cy="4314"/>
              <a:chOff x="424" y="229"/>
              <a:chExt cx="102" cy="4314"/>
            </a:xfrm>
          </p:grpSpPr>
          <p:grpSp>
            <p:nvGrpSpPr>
              <p:cNvPr id="5130" name="Group 5"/>
              <p:cNvGrpSpPr>
                <a:grpSpLocks/>
              </p:cNvGrpSpPr>
              <p:nvPr/>
            </p:nvGrpSpPr>
            <p:grpSpPr bwMode="auto">
              <a:xfrm>
                <a:off x="424" y="2744"/>
                <a:ext cx="102" cy="1799"/>
                <a:chOff x="424" y="2744"/>
                <a:chExt cx="102" cy="1799"/>
              </a:xfrm>
            </p:grpSpPr>
            <p:grpSp>
              <p:nvGrpSpPr>
                <p:cNvPr id="5132" name="Group 6"/>
                <p:cNvGrpSpPr>
                  <a:grpSpLocks/>
                </p:cNvGrpSpPr>
                <p:nvPr/>
              </p:nvGrpSpPr>
              <p:grpSpPr bwMode="auto">
                <a:xfrm flipH="1" flipV="1">
                  <a:off x="424" y="2896"/>
                  <a:ext cx="102" cy="1647"/>
                  <a:chOff x="181" y="0"/>
                  <a:chExt cx="102" cy="1647"/>
                </a:xfrm>
              </p:grpSpPr>
              <p:sp>
                <p:nvSpPr>
                  <p:cNvPr id="5136" name="Freeform 7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496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  <p:sp>
                <p:nvSpPr>
                  <p:cNvPr id="5137" name="Freeform 8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0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</p:grpSp>
            <p:grpSp>
              <p:nvGrpSpPr>
                <p:cNvPr id="5133" name="Group 9"/>
                <p:cNvGrpSpPr>
                  <a:grpSpLocks/>
                </p:cNvGrpSpPr>
                <p:nvPr/>
              </p:nvGrpSpPr>
              <p:grpSpPr bwMode="auto">
                <a:xfrm flipH="1" flipV="1">
                  <a:off x="424" y="2744"/>
                  <a:ext cx="102" cy="1647"/>
                  <a:chOff x="181" y="0"/>
                  <a:chExt cx="102" cy="1647"/>
                </a:xfrm>
              </p:grpSpPr>
              <p:sp>
                <p:nvSpPr>
                  <p:cNvPr id="5134" name="Freeform 10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496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  <p:sp>
                <p:nvSpPr>
                  <p:cNvPr id="5135" name="Freeform 11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0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</p:grpSp>
          </p:grpSp>
          <p:sp>
            <p:nvSpPr>
              <p:cNvPr id="5131" name="Freeform 12"/>
              <p:cNvSpPr>
                <a:spLocks noChangeAspect="1"/>
              </p:cNvSpPr>
              <p:nvPr/>
            </p:nvSpPr>
            <p:spPr bwMode="gray">
              <a:xfrm flipH="1" flipV="1">
                <a:off x="424" y="229"/>
                <a:ext cx="102" cy="1151"/>
              </a:xfrm>
              <a:custGeom>
                <a:avLst/>
                <a:gdLst>
                  <a:gd name="T0" fmla="*/ 120 w 120"/>
                  <a:gd name="T1" fmla="*/ 0 h 1354"/>
                  <a:gd name="T2" fmla="*/ 120 w 120"/>
                  <a:gd name="T3" fmla="*/ 1354 h 1354"/>
                  <a:gd name="T4" fmla="*/ 0 w 120"/>
                  <a:gd name="T5" fmla="*/ 1354 h 1354"/>
                  <a:gd name="T6" fmla="*/ 0 w 120"/>
                  <a:gd name="T7" fmla="*/ 85 h 1354"/>
                  <a:gd name="T8" fmla="*/ 120 w 120"/>
                  <a:gd name="T9" fmla="*/ 0 h 1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1354"/>
                  <a:gd name="T17" fmla="*/ 120 w 120"/>
                  <a:gd name="T18" fmla="*/ 1354 h 13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1354">
                    <a:moveTo>
                      <a:pt x="120" y="0"/>
                    </a:moveTo>
                    <a:lnTo>
                      <a:pt x="120" y="1354"/>
                    </a:lnTo>
                    <a:lnTo>
                      <a:pt x="0" y="1354"/>
                    </a:lnTo>
                    <a:lnTo>
                      <a:pt x="0" y="85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C1C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dirty="0"/>
              </a:p>
            </p:txBody>
          </p:sp>
        </p:grpSp>
        <p:sp>
          <p:nvSpPr>
            <p:cNvPr id="5127" name="Rectangle 13"/>
            <p:cNvSpPr>
              <a:spLocks noChangeArrowheads="1"/>
            </p:cNvSpPr>
            <p:nvPr/>
          </p:nvSpPr>
          <p:spPr bwMode="auto">
            <a:xfrm>
              <a:off x="227" y="225"/>
              <a:ext cx="6284" cy="4314"/>
            </a:xfrm>
            <a:prstGeom prst="rect">
              <a:avLst/>
            </a:prstGeom>
            <a:noFill/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 dirty="0"/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25091ECC-0FA1-463A-9491-65F09B91F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86" y="2654060"/>
            <a:ext cx="5438294" cy="83715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763" lvl="1" indent="-232372" algn="l" defTabSz="914179">
              <a:lnSpc>
                <a:spcPct val="85000"/>
              </a:lnSpc>
              <a:spcBef>
                <a:spcPct val="45000"/>
              </a:spcBef>
            </a:pPr>
            <a:r>
              <a:rPr lang="fr-FR" sz="3200" b="1" dirty="0">
                <a:solidFill>
                  <a:schemeClr val="bg1"/>
                </a:solidFill>
              </a:rPr>
              <a:t>Résultats des travaux de rapprochement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1AF605-DD59-485E-B2AE-C15BB70F9331}"/>
              </a:ext>
            </a:extLst>
          </p:cNvPr>
          <p:cNvSpPr/>
          <p:nvPr/>
        </p:nvSpPr>
        <p:spPr bwMode="auto">
          <a:xfrm>
            <a:off x="382432" y="2478176"/>
            <a:ext cx="720000" cy="7200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9ADC007-5236-4970-9239-3960A23E6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64" y="643612"/>
            <a:ext cx="3157812" cy="48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25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649" y="598978"/>
            <a:ext cx="8405327" cy="298928"/>
          </a:xfrm>
        </p:spPr>
        <p:txBody>
          <a:bodyPr/>
          <a:lstStyle/>
          <a:p>
            <a:pPr eaLnBrk="1" hangingPunct="1"/>
            <a:r>
              <a:rPr lang="en-GB" sz="2100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RAPPROCHEMENT DES PAIEMENTS EN NUMERAIRES</a:t>
            </a:r>
          </a:p>
        </p:txBody>
      </p:sp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3434321" y="2177133"/>
            <a:ext cx="95651" cy="2186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47331" tIns="47331" rIns="47331" bIns="47331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BBC2E-9200-435F-8FC3-5D45C0457A0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C9ECC7-275B-4F9F-A64F-AE6001398983}"/>
              </a:ext>
            </a:extLst>
          </p:cNvPr>
          <p:cNvSpPr/>
          <p:nvPr/>
        </p:nvSpPr>
        <p:spPr>
          <a:xfrm>
            <a:off x="512612" y="4321051"/>
            <a:ext cx="863425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600" b="1" dirty="0">
                <a:solidFill>
                  <a:srgbClr val="404040"/>
                </a:solidFill>
                <a:latin typeface="Kohinoor Devanagari" panose="02000000000000000000" pitchFamily="50" charset="0"/>
                <a:ea typeface="Times New Roman" panose="02020603050405020304" pitchFamily="18" charset="0"/>
                <a:cs typeface="Kohinoor Devanagari" panose="02000000000000000000" pitchFamily="50" charset="0"/>
              </a:rPr>
              <a:t>L’écart résiduel non rapproché est inférieur au seuil d’erreur acceptable fixé à 2% par le Comité ITIE et par conséquent, il n’est pas de nature à impacter la fiabilité des données ITE</a:t>
            </a:r>
            <a:endParaRPr lang="fr-FR" sz="1600" b="1" dirty="0">
              <a:effectLst/>
              <a:latin typeface="Kohinoor Devanagari" panose="02000000000000000000" pitchFamily="50" charset="0"/>
              <a:ea typeface="Times New Roman" panose="02020603050405020304" pitchFamily="18" charset="0"/>
              <a:cs typeface="Kohinoor Devanagari" panose="02000000000000000000" pitchFamily="50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F88FA1A-9124-E5B5-7902-7316D0CD4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003081"/>
              </p:ext>
            </p:extLst>
          </p:nvPr>
        </p:nvGraphicFramePr>
        <p:xfrm>
          <a:off x="598488" y="1225119"/>
          <a:ext cx="8405813" cy="2494625"/>
        </p:xfrm>
        <a:graphic>
          <a:graphicData uri="http://schemas.openxmlformats.org/drawingml/2006/table">
            <a:tbl>
              <a:tblPr firstRow="1" firstCol="1" bandRow="1"/>
              <a:tblGrid>
                <a:gridCol w="1745047">
                  <a:extLst>
                    <a:ext uri="{9D8B030D-6E8A-4147-A177-3AD203B41FA5}">
                      <a16:colId xmlns:a16="http://schemas.microsoft.com/office/drawing/2014/main" val="686687583"/>
                    </a:ext>
                  </a:extLst>
                </a:gridCol>
                <a:gridCol w="2523425">
                  <a:extLst>
                    <a:ext uri="{9D8B030D-6E8A-4147-A177-3AD203B41FA5}">
                      <a16:colId xmlns:a16="http://schemas.microsoft.com/office/drawing/2014/main" val="1231708999"/>
                    </a:ext>
                  </a:extLst>
                </a:gridCol>
                <a:gridCol w="2360352">
                  <a:extLst>
                    <a:ext uri="{9D8B030D-6E8A-4147-A177-3AD203B41FA5}">
                      <a16:colId xmlns:a16="http://schemas.microsoft.com/office/drawing/2014/main" val="4270354218"/>
                    </a:ext>
                  </a:extLst>
                </a:gridCol>
                <a:gridCol w="1776989">
                  <a:extLst>
                    <a:ext uri="{9D8B030D-6E8A-4147-A177-3AD203B41FA5}">
                      <a16:colId xmlns:a16="http://schemas.microsoft.com/office/drawing/2014/main" val="3004546754"/>
                    </a:ext>
                  </a:extLst>
                </a:gridCol>
              </a:tblGrid>
              <a:tr h="49892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milliards de FCFA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Extraction des hydrocarbures (i)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Transport pétrolier (ii)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secteur extractif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691810"/>
                  </a:ext>
                </a:extLst>
              </a:tr>
              <a:tr h="49892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Entreprises extractives 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501,27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45,99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547,26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052844"/>
                  </a:ext>
                </a:extLst>
              </a:tr>
              <a:tr h="49892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État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501,10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46,04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547,14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760342"/>
                  </a:ext>
                </a:extLst>
              </a:tr>
              <a:tr h="49892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Écart 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0,17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(0,06)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0,12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895252"/>
                  </a:ext>
                </a:extLst>
              </a:tr>
              <a:tr h="49892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Écart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0,03%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(0,12%)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0,02%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223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138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23556" y="323967"/>
            <a:ext cx="8956939" cy="6211507"/>
            <a:chOff x="227" y="225"/>
            <a:chExt cx="6284" cy="4314"/>
          </a:xfrm>
        </p:grpSpPr>
        <p:sp>
          <p:nvSpPr>
            <p:cNvPr id="5125" name="Rectangle 3"/>
            <p:cNvSpPr>
              <a:spLocks noChangeArrowheads="1"/>
            </p:cNvSpPr>
            <p:nvPr/>
          </p:nvSpPr>
          <p:spPr bwMode="auto">
            <a:xfrm>
              <a:off x="227" y="447"/>
              <a:ext cx="6090" cy="3374"/>
            </a:xfrm>
            <a:prstGeom prst="rect">
              <a:avLst/>
            </a:prstGeom>
            <a:solidFill>
              <a:srgbClr val="657C9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 dirty="0"/>
            </a:p>
          </p:txBody>
        </p:sp>
        <p:grpSp>
          <p:nvGrpSpPr>
            <p:cNvPr id="5126" name="Group 4"/>
            <p:cNvGrpSpPr>
              <a:grpSpLocks/>
            </p:cNvGrpSpPr>
            <p:nvPr/>
          </p:nvGrpSpPr>
          <p:grpSpPr bwMode="auto">
            <a:xfrm>
              <a:off x="424" y="225"/>
              <a:ext cx="102" cy="4314"/>
              <a:chOff x="424" y="229"/>
              <a:chExt cx="102" cy="4314"/>
            </a:xfrm>
          </p:grpSpPr>
          <p:grpSp>
            <p:nvGrpSpPr>
              <p:cNvPr id="5130" name="Group 5"/>
              <p:cNvGrpSpPr>
                <a:grpSpLocks/>
              </p:cNvGrpSpPr>
              <p:nvPr/>
            </p:nvGrpSpPr>
            <p:grpSpPr bwMode="auto">
              <a:xfrm>
                <a:off x="424" y="2744"/>
                <a:ext cx="102" cy="1799"/>
                <a:chOff x="424" y="2744"/>
                <a:chExt cx="102" cy="1799"/>
              </a:xfrm>
            </p:grpSpPr>
            <p:grpSp>
              <p:nvGrpSpPr>
                <p:cNvPr id="5132" name="Group 6"/>
                <p:cNvGrpSpPr>
                  <a:grpSpLocks/>
                </p:cNvGrpSpPr>
                <p:nvPr/>
              </p:nvGrpSpPr>
              <p:grpSpPr bwMode="auto">
                <a:xfrm flipH="1" flipV="1">
                  <a:off x="424" y="2896"/>
                  <a:ext cx="102" cy="1647"/>
                  <a:chOff x="181" y="0"/>
                  <a:chExt cx="102" cy="1647"/>
                </a:xfrm>
              </p:grpSpPr>
              <p:sp>
                <p:nvSpPr>
                  <p:cNvPr id="5136" name="Freeform 7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496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  <p:sp>
                <p:nvSpPr>
                  <p:cNvPr id="5137" name="Freeform 8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0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</p:grpSp>
            <p:grpSp>
              <p:nvGrpSpPr>
                <p:cNvPr id="5133" name="Group 9"/>
                <p:cNvGrpSpPr>
                  <a:grpSpLocks/>
                </p:cNvGrpSpPr>
                <p:nvPr/>
              </p:nvGrpSpPr>
              <p:grpSpPr bwMode="auto">
                <a:xfrm flipH="1" flipV="1">
                  <a:off x="424" y="2744"/>
                  <a:ext cx="102" cy="1647"/>
                  <a:chOff x="181" y="0"/>
                  <a:chExt cx="102" cy="1647"/>
                </a:xfrm>
              </p:grpSpPr>
              <p:sp>
                <p:nvSpPr>
                  <p:cNvPr id="5134" name="Freeform 10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496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  <p:sp>
                <p:nvSpPr>
                  <p:cNvPr id="5135" name="Freeform 11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0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</p:grpSp>
          </p:grpSp>
          <p:sp>
            <p:nvSpPr>
              <p:cNvPr id="5131" name="Freeform 12"/>
              <p:cNvSpPr>
                <a:spLocks noChangeAspect="1"/>
              </p:cNvSpPr>
              <p:nvPr/>
            </p:nvSpPr>
            <p:spPr bwMode="gray">
              <a:xfrm flipH="1" flipV="1">
                <a:off x="424" y="229"/>
                <a:ext cx="102" cy="1151"/>
              </a:xfrm>
              <a:custGeom>
                <a:avLst/>
                <a:gdLst>
                  <a:gd name="T0" fmla="*/ 120 w 120"/>
                  <a:gd name="T1" fmla="*/ 0 h 1354"/>
                  <a:gd name="T2" fmla="*/ 120 w 120"/>
                  <a:gd name="T3" fmla="*/ 1354 h 1354"/>
                  <a:gd name="T4" fmla="*/ 0 w 120"/>
                  <a:gd name="T5" fmla="*/ 1354 h 1354"/>
                  <a:gd name="T6" fmla="*/ 0 w 120"/>
                  <a:gd name="T7" fmla="*/ 85 h 1354"/>
                  <a:gd name="T8" fmla="*/ 120 w 120"/>
                  <a:gd name="T9" fmla="*/ 0 h 1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1354"/>
                  <a:gd name="T17" fmla="*/ 120 w 120"/>
                  <a:gd name="T18" fmla="*/ 1354 h 13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1354">
                    <a:moveTo>
                      <a:pt x="120" y="0"/>
                    </a:moveTo>
                    <a:lnTo>
                      <a:pt x="120" y="1354"/>
                    </a:lnTo>
                    <a:lnTo>
                      <a:pt x="0" y="1354"/>
                    </a:lnTo>
                    <a:lnTo>
                      <a:pt x="0" y="85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C1C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dirty="0"/>
              </a:p>
            </p:txBody>
          </p:sp>
        </p:grpSp>
        <p:sp>
          <p:nvSpPr>
            <p:cNvPr id="5127" name="Rectangle 13"/>
            <p:cNvSpPr>
              <a:spLocks noChangeArrowheads="1"/>
            </p:cNvSpPr>
            <p:nvPr/>
          </p:nvSpPr>
          <p:spPr bwMode="auto">
            <a:xfrm>
              <a:off x="227" y="225"/>
              <a:ext cx="6284" cy="4314"/>
            </a:xfrm>
            <a:prstGeom prst="rect">
              <a:avLst/>
            </a:prstGeom>
            <a:noFill/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 dirty="0"/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25091ECC-0FA1-463A-9491-65F09B91F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86" y="2654060"/>
            <a:ext cx="5138492" cy="83715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763" lvl="1" indent="-232372" algn="l" defTabSz="914179">
              <a:lnSpc>
                <a:spcPct val="85000"/>
              </a:lnSpc>
              <a:spcBef>
                <a:spcPct val="45000"/>
              </a:spcBef>
            </a:pPr>
            <a:r>
              <a:rPr lang="fr-FR" sz="3200" b="1" dirty="0">
                <a:solidFill>
                  <a:schemeClr val="bg1"/>
                </a:solidFill>
              </a:rPr>
              <a:t>Exhaustivité et assurance des données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1AF605-DD59-485E-B2AE-C15BB70F9331}"/>
              </a:ext>
            </a:extLst>
          </p:cNvPr>
          <p:cNvSpPr/>
          <p:nvPr/>
        </p:nvSpPr>
        <p:spPr bwMode="auto">
          <a:xfrm>
            <a:off x="382432" y="2478176"/>
            <a:ext cx="720000" cy="7200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6.</a:t>
            </a:r>
          </a:p>
        </p:txBody>
      </p:sp>
      <p:pic>
        <p:nvPicPr>
          <p:cNvPr id="11266" name="Picture 2" descr="Huile, De Forage, Offshore, Plate Forme, L'Industrie">
            <a:extLst>
              <a:ext uri="{FF2B5EF4-FFF2-40B4-BE49-F238E27FC236}">
                <a16:creationId xmlns:a16="http://schemas.microsoft.com/office/drawing/2014/main" id="{7D88809A-6C5A-4182-A1B5-1018DC933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78" y="643613"/>
            <a:ext cx="2865872" cy="485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455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649" y="598978"/>
            <a:ext cx="8405327" cy="298928"/>
          </a:xfrm>
        </p:spPr>
        <p:txBody>
          <a:bodyPr/>
          <a:lstStyle/>
          <a:p>
            <a:pPr eaLnBrk="1" hangingPunct="1"/>
            <a:r>
              <a:rPr lang="en-GB" sz="2100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EXHAUSTIVITE</a:t>
            </a:r>
          </a:p>
        </p:txBody>
      </p:sp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3434321" y="2177133"/>
            <a:ext cx="95651" cy="2186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47331" tIns="47331" rIns="47331" bIns="47331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6888CA-21E5-4D44-A3F5-CCBE0F89D6C6}"/>
              </a:ext>
            </a:extLst>
          </p:cNvPr>
          <p:cNvSpPr/>
          <p:nvPr/>
        </p:nvSpPr>
        <p:spPr>
          <a:xfrm>
            <a:off x="483474" y="2177133"/>
            <a:ext cx="8831976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fr-FR" sz="2400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Toutes les entreprises extractives sélectionnées dans le périmètre ont soumis leurs déclarations.</a:t>
            </a:r>
          </a:p>
          <a:p>
            <a:pPr algn="l"/>
            <a:endParaRPr lang="fr-FR" sz="2400" dirty="0"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  <a:p>
            <a:pPr algn="l"/>
            <a:r>
              <a:rPr lang="fr-FR" sz="2400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Toutes les entités de l’État sélectionnées dans le périmètre ont soumis leurs déclarations. Le CAPAM a soumis le rapport annuel de 2020 détaillant les chiffres relatives aux activités minières artisanales.</a:t>
            </a:r>
          </a:p>
        </p:txBody>
      </p:sp>
    </p:spTree>
    <p:extLst>
      <p:ext uri="{BB962C8B-B14F-4D97-AF65-F5344CB8AC3E}">
        <p14:creationId xmlns:p14="http://schemas.microsoft.com/office/powerpoint/2010/main" val="1757276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3434321" y="335633"/>
            <a:ext cx="95651" cy="2186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47331" tIns="47331" rIns="47331" bIns="47331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447730" y="6584242"/>
            <a:ext cx="581797" cy="153888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BBC2E-9200-435F-8FC3-5D45C0457A0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21D4E68-4064-4FA2-879A-116FDBDB5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3" y="608532"/>
            <a:ext cx="8405327" cy="298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417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417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2pPr>
            <a:lvl3pPr algn="l" defTabSz="91417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3pPr>
            <a:lvl4pPr algn="l" defTabSz="91417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4pPr>
            <a:lvl5pPr algn="l" defTabSz="91417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5pPr>
            <a:lvl6pPr marL="400736" algn="l" defTabSz="91417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6pPr>
            <a:lvl7pPr marL="801472" algn="l" defTabSz="91417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7pPr>
            <a:lvl8pPr marL="1202207" algn="l" defTabSz="91417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8pPr>
            <a:lvl9pPr marL="1602943" algn="l" defTabSz="91417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GB" sz="2100" kern="0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ASSURANCE DES DONNEES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0B8000F-A4D5-4F8C-9B06-09D4BC3E1E7E}"/>
              </a:ext>
            </a:extLst>
          </p:cNvPr>
          <p:cNvSpPr txBox="1"/>
          <p:nvPr/>
        </p:nvSpPr>
        <p:spPr>
          <a:xfrm>
            <a:off x="451991" y="1033945"/>
            <a:ext cx="400110" cy="1830659"/>
          </a:xfrm>
          <a:prstGeom prst="rect">
            <a:avLst/>
          </a:prstGeom>
          <a:solidFill>
            <a:srgbClr val="F6A1A8"/>
          </a:solidFill>
        </p:spPr>
        <p:txBody>
          <a:bodyPr vert="vert270" wrap="square" rtlCol="0">
            <a:spAutoFit/>
          </a:bodyPr>
          <a:lstStyle/>
          <a:p>
            <a:r>
              <a:rPr lang="fr-FR" sz="1400" b="1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Entreprises</a:t>
            </a:r>
            <a:r>
              <a:rPr lang="fr-FR" sz="1400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3D83C4B-2FA6-4238-9CEC-8F8A13556C21}"/>
              </a:ext>
            </a:extLst>
          </p:cNvPr>
          <p:cNvSpPr txBox="1"/>
          <p:nvPr/>
        </p:nvSpPr>
        <p:spPr>
          <a:xfrm>
            <a:off x="426590" y="3836741"/>
            <a:ext cx="400110" cy="2128215"/>
          </a:xfrm>
          <a:prstGeom prst="rect">
            <a:avLst/>
          </a:prstGeom>
          <a:solidFill>
            <a:srgbClr val="F6A1A8"/>
          </a:solidFill>
        </p:spPr>
        <p:txBody>
          <a:bodyPr vert="vert270" wrap="square" rtlCol="0">
            <a:spAutoFit/>
          </a:bodyPr>
          <a:lstStyle/>
          <a:p>
            <a:r>
              <a:rPr lang="fr-FR" sz="1400" b="1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Régies financières </a:t>
            </a:r>
            <a:r>
              <a:rPr lang="fr-FR" sz="1400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 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713A858-0480-A9A3-840B-1878272FC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853947"/>
              </p:ext>
            </p:extLst>
          </p:nvPr>
        </p:nvGraphicFramePr>
        <p:xfrm>
          <a:off x="826700" y="1042024"/>
          <a:ext cx="8405327" cy="1822580"/>
        </p:xfrm>
        <a:graphic>
          <a:graphicData uri="http://schemas.openxmlformats.org/drawingml/2006/table">
            <a:tbl>
              <a:tblPr firstRow="1" firstCol="1" bandRow="1"/>
              <a:tblGrid>
                <a:gridCol w="1200761">
                  <a:extLst>
                    <a:ext uri="{9D8B030D-6E8A-4147-A177-3AD203B41FA5}">
                      <a16:colId xmlns:a16="http://schemas.microsoft.com/office/drawing/2014/main" val="2874939002"/>
                    </a:ext>
                  </a:extLst>
                </a:gridCol>
                <a:gridCol w="1200761">
                  <a:extLst>
                    <a:ext uri="{9D8B030D-6E8A-4147-A177-3AD203B41FA5}">
                      <a16:colId xmlns:a16="http://schemas.microsoft.com/office/drawing/2014/main" val="3697873803"/>
                    </a:ext>
                  </a:extLst>
                </a:gridCol>
                <a:gridCol w="1200761">
                  <a:extLst>
                    <a:ext uri="{9D8B030D-6E8A-4147-A177-3AD203B41FA5}">
                      <a16:colId xmlns:a16="http://schemas.microsoft.com/office/drawing/2014/main" val="301668953"/>
                    </a:ext>
                  </a:extLst>
                </a:gridCol>
                <a:gridCol w="1200761">
                  <a:extLst>
                    <a:ext uri="{9D8B030D-6E8A-4147-A177-3AD203B41FA5}">
                      <a16:colId xmlns:a16="http://schemas.microsoft.com/office/drawing/2014/main" val="1442814350"/>
                    </a:ext>
                  </a:extLst>
                </a:gridCol>
                <a:gridCol w="1200761">
                  <a:extLst>
                    <a:ext uri="{9D8B030D-6E8A-4147-A177-3AD203B41FA5}">
                      <a16:colId xmlns:a16="http://schemas.microsoft.com/office/drawing/2014/main" val="883779135"/>
                    </a:ext>
                  </a:extLst>
                </a:gridCol>
                <a:gridCol w="1200761">
                  <a:extLst>
                    <a:ext uri="{9D8B030D-6E8A-4147-A177-3AD203B41FA5}">
                      <a16:colId xmlns:a16="http://schemas.microsoft.com/office/drawing/2014/main" val="2721707131"/>
                    </a:ext>
                  </a:extLst>
                </a:gridCol>
                <a:gridCol w="1200761">
                  <a:extLst>
                    <a:ext uri="{9D8B030D-6E8A-4147-A177-3AD203B41FA5}">
                      <a16:colId xmlns:a16="http://schemas.microsoft.com/office/drawing/2014/main" val="2297020788"/>
                    </a:ext>
                  </a:extLst>
                </a:gridCol>
              </a:tblGrid>
              <a:tr h="72685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Déclaration ITIE signée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Déclaration ITIE certifiée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Comptes 2020 certifiés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Nombre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paiements</a:t>
                      </a:r>
                      <a:b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(en milliards de FCFA)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Contribution dans les paiements</a:t>
                      </a:r>
                      <a:b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(en %)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Évaluation de l’assurance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029662"/>
                  </a:ext>
                </a:extLst>
              </a:tr>
              <a:tr h="24228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Oui/Non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Oui/Non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0,00%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Faible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362374"/>
                  </a:ext>
                </a:extLst>
              </a:tr>
              <a:tr h="24228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Oui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Oui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393,30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66,97%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Moyen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678740"/>
                  </a:ext>
                </a:extLst>
              </a:tr>
              <a:tr h="24228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Oui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Oui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Oui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193,98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33,03%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Élevé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716403"/>
                  </a:ext>
                </a:extLst>
              </a:tr>
              <a:tr h="242285">
                <a:tc gridSpan="3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Évaluation global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587,28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100,00%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Moyen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46663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CCE0589-678A-3A49-BC29-D83679AEA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355318"/>
              </p:ext>
            </p:extLst>
          </p:nvPr>
        </p:nvGraphicFramePr>
        <p:xfrm>
          <a:off x="826700" y="3836742"/>
          <a:ext cx="8512202" cy="1914856"/>
        </p:xfrm>
        <a:graphic>
          <a:graphicData uri="http://schemas.openxmlformats.org/drawingml/2006/table">
            <a:tbl>
              <a:tblPr firstRow="1" firstCol="1" bandRow="1"/>
              <a:tblGrid>
                <a:gridCol w="3748253">
                  <a:extLst>
                    <a:ext uri="{9D8B030D-6E8A-4147-A177-3AD203B41FA5}">
                      <a16:colId xmlns:a16="http://schemas.microsoft.com/office/drawing/2014/main" val="1450762111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699747438"/>
                    </a:ext>
                  </a:extLst>
                </a:gridCol>
                <a:gridCol w="1393717">
                  <a:extLst>
                    <a:ext uri="{9D8B030D-6E8A-4147-A177-3AD203B41FA5}">
                      <a16:colId xmlns:a16="http://schemas.microsoft.com/office/drawing/2014/main" val="1757712504"/>
                    </a:ext>
                  </a:extLst>
                </a:gridCol>
                <a:gridCol w="1501915">
                  <a:extLst>
                    <a:ext uri="{9D8B030D-6E8A-4147-A177-3AD203B41FA5}">
                      <a16:colId xmlns:a16="http://schemas.microsoft.com/office/drawing/2014/main" val="2154688498"/>
                    </a:ext>
                  </a:extLst>
                </a:gridCol>
                <a:gridCol w="1071392">
                  <a:extLst>
                    <a:ext uri="{9D8B030D-6E8A-4147-A177-3AD203B41FA5}">
                      <a16:colId xmlns:a16="http://schemas.microsoft.com/office/drawing/2014/main" val="1835063439"/>
                    </a:ext>
                  </a:extLst>
                </a:gridCol>
              </a:tblGrid>
              <a:tr h="63738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Nombre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paiements</a:t>
                      </a:r>
                      <a:b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(en milliards de FCFA)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Contribution dans</a:t>
                      </a:r>
                      <a:b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les paiements (en %)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Évaluation de l’assurance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559515"/>
                  </a:ext>
                </a:extLst>
              </a:tr>
              <a:tr h="31869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Déclaration non signée et non attestée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4,10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0,66%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Faible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791834"/>
                  </a:ext>
                </a:extLst>
              </a:tr>
              <a:tr h="31869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Déclaration signée mais non attesté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Moyen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188435"/>
                  </a:ext>
                </a:extLst>
              </a:tr>
              <a:tr h="31869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Déclaration signée et attestée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619,08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99,34%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Élevé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38892"/>
                  </a:ext>
                </a:extLst>
              </a:tr>
              <a:tr h="31869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Évaluation globale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623,18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Élevé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111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075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B67417-F241-4307-904A-D316C7680B0F}"/>
              </a:ext>
            </a:extLst>
          </p:cNvPr>
          <p:cNvSpPr/>
          <p:nvPr/>
        </p:nvSpPr>
        <p:spPr>
          <a:xfrm>
            <a:off x="1" y="0"/>
            <a:ext cx="9601201" cy="6857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890"/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5872369E-ECE3-F41E-D891-ACF0E030C0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57" y="2982851"/>
            <a:ext cx="3884486" cy="106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3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2"/>
          <p:cNvSpPr>
            <a:spLocks noGrp="1" noChangeArrowheads="1"/>
          </p:cNvSpPr>
          <p:nvPr>
            <p:ph type="title"/>
          </p:nvPr>
        </p:nvSpPr>
        <p:spPr>
          <a:xfrm>
            <a:off x="598649" y="598978"/>
            <a:ext cx="8405327" cy="63709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SECTEURS COUVERTS</a:t>
            </a:r>
            <a:br>
              <a:rPr lang="en-GB" dirty="0"/>
            </a:br>
            <a:endParaRPr lang="en-GB" sz="2100" b="0" dirty="0">
              <a:solidFill>
                <a:schemeClr val="tx1"/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8B7C-E732-412E-9F2E-93315E35038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D44AF8-C35C-47A0-B609-D4B0694AD565}"/>
              </a:ext>
            </a:extLst>
          </p:cNvPr>
          <p:cNvSpPr/>
          <p:nvPr/>
        </p:nvSpPr>
        <p:spPr>
          <a:xfrm>
            <a:off x="3269342" y="3514999"/>
            <a:ext cx="2663157" cy="3847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2500" b="1" dirty="0">
                <a:solidFill>
                  <a:schemeClr val="accent6"/>
                </a:solidFill>
                <a:latin typeface="Arial"/>
                <a:cs typeface="Times New Roman" pitchFamily="18" charset="0"/>
              </a:rPr>
              <a:t>Secteur extractif</a:t>
            </a:r>
            <a:endParaRPr lang="en-US" sz="2500" b="1" dirty="0">
              <a:solidFill>
                <a:schemeClr val="accent6"/>
              </a:solidFill>
              <a:latin typeface="Arial" charset="0"/>
            </a:endParaRPr>
          </a:p>
        </p:txBody>
      </p:sp>
      <p:grpSp>
        <p:nvGrpSpPr>
          <p:cNvPr id="16" name="Group 3">
            <a:extLst>
              <a:ext uri="{FF2B5EF4-FFF2-40B4-BE49-F238E27FC236}">
                <a16:creationId xmlns:a16="http://schemas.microsoft.com/office/drawing/2014/main" id="{8F9F23E3-515F-486C-B70B-EDC5471E8B26}"/>
              </a:ext>
            </a:extLst>
          </p:cNvPr>
          <p:cNvGrpSpPr>
            <a:grpSpLocks/>
          </p:cNvGrpSpPr>
          <p:nvPr/>
        </p:nvGrpSpPr>
        <p:grpSpPr bwMode="auto">
          <a:xfrm>
            <a:off x="1794997" y="1374899"/>
            <a:ext cx="5598589" cy="4646851"/>
            <a:chOff x="1489" y="1070"/>
            <a:chExt cx="3261" cy="2590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2DB2B827-C1D8-4752-9EF0-662DCF424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" y="1070"/>
              <a:ext cx="1627" cy="1584"/>
            </a:xfrm>
            <a:custGeom>
              <a:avLst/>
              <a:gdLst>
                <a:gd name="T0" fmla="*/ 0 w 1627"/>
                <a:gd name="T1" fmla="*/ 0 h 1584"/>
                <a:gd name="T2" fmla="*/ 1627 w 1627"/>
                <a:gd name="T3" fmla="*/ 1265 h 1584"/>
                <a:gd name="T4" fmla="*/ 1480 w 1627"/>
                <a:gd name="T5" fmla="*/ 1276 h 1584"/>
                <a:gd name="T6" fmla="*/ 1476 w 1627"/>
                <a:gd name="T7" fmla="*/ 1304 h 1584"/>
                <a:gd name="T8" fmla="*/ 1483 w 1627"/>
                <a:gd name="T9" fmla="*/ 1339 h 1584"/>
                <a:gd name="T10" fmla="*/ 1494 w 1627"/>
                <a:gd name="T11" fmla="*/ 1382 h 1584"/>
                <a:gd name="T12" fmla="*/ 1502 w 1627"/>
                <a:gd name="T13" fmla="*/ 1423 h 1584"/>
                <a:gd name="T14" fmla="*/ 1499 w 1627"/>
                <a:gd name="T15" fmla="*/ 1461 h 1584"/>
                <a:gd name="T16" fmla="*/ 1487 w 1627"/>
                <a:gd name="T17" fmla="*/ 1499 h 1584"/>
                <a:gd name="T18" fmla="*/ 1461 w 1627"/>
                <a:gd name="T19" fmla="*/ 1530 h 1584"/>
                <a:gd name="T20" fmla="*/ 1431 w 1627"/>
                <a:gd name="T21" fmla="*/ 1555 h 1584"/>
                <a:gd name="T22" fmla="*/ 1394 w 1627"/>
                <a:gd name="T23" fmla="*/ 1572 h 1584"/>
                <a:gd name="T24" fmla="*/ 1348 w 1627"/>
                <a:gd name="T25" fmla="*/ 1582 h 1584"/>
                <a:gd name="T26" fmla="*/ 1307 w 1627"/>
                <a:gd name="T27" fmla="*/ 1584 h 1584"/>
                <a:gd name="T28" fmla="*/ 1271 w 1627"/>
                <a:gd name="T29" fmla="*/ 1579 h 1584"/>
                <a:gd name="T30" fmla="*/ 1235 w 1627"/>
                <a:gd name="T31" fmla="*/ 1568 h 1584"/>
                <a:gd name="T32" fmla="*/ 1205 w 1627"/>
                <a:gd name="T33" fmla="*/ 1548 h 1584"/>
                <a:gd name="T34" fmla="*/ 1177 w 1627"/>
                <a:gd name="T35" fmla="*/ 1519 h 1584"/>
                <a:gd name="T36" fmla="*/ 1154 w 1627"/>
                <a:gd name="T37" fmla="*/ 1486 h 1584"/>
                <a:gd name="T38" fmla="*/ 1142 w 1627"/>
                <a:gd name="T39" fmla="*/ 1441 h 1584"/>
                <a:gd name="T40" fmla="*/ 1147 w 1627"/>
                <a:gd name="T41" fmla="*/ 1396 h 1584"/>
                <a:gd name="T42" fmla="*/ 1159 w 1627"/>
                <a:gd name="T43" fmla="*/ 1351 h 1584"/>
                <a:gd name="T44" fmla="*/ 1168 w 1627"/>
                <a:gd name="T45" fmla="*/ 1306 h 1584"/>
                <a:gd name="T46" fmla="*/ 1167 w 1627"/>
                <a:gd name="T47" fmla="*/ 1284 h 1584"/>
                <a:gd name="T48" fmla="*/ 892 w 1627"/>
                <a:gd name="T49" fmla="*/ 1273 h 1584"/>
                <a:gd name="T50" fmla="*/ 895 w 1627"/>
                <a:gd name="T51" fmla="*/ 1198 h 1584"/>
                <a:gd name="T52" fmla="*/ 889 w 1627"/>
                <a:gd name="T53" fmla="*/ 1149 h 1584"/>
                <a:gd name="T54" fmla="*/ 878 w 1627"/>
                <a:gd name="T55" fmla="*/ 1119 h 1584"/>
                <a:gd name="T56" fmla="*/ 855 w 1627"/>
                <a:gd name="T57" fmla="*/ 1095 h 1584"/>
                <a:gd name="T58" fmla="*/ 824 w 1627"/>
                <a:gd name="T59" fmla="*/ 1080 h 1584"/>
                <a:gd name="T60" fmla="*/ 786 w 1627"/>
                <a:gd name="T61" fmla="*/ 1075 h 1584"/>
                <a:gd name="T62" fmla="*/ 731 w 1627"/>
                <a:gd name="T63" fmla="*/ 1078 h 1584"/>
                <a:gd name="T64" fmla="*/ 679 w 1627"/>
                <a:gd name="T65" fmla="*/ 1082 h 1584"/>
                <a:gd name="T66" fmla="*/ 625 w 1627"/>
                <a:gd name="T67" fmla="*/ 1082 h 1584"/>
                <a:gd name="T68" fmla="*/ 571 w 1627"/>
                <a:gd name="T69" fmla="*/ 1073 h 1584"/>
                <a:gd name="T70" fmla="*/ 530 w 1627"/>
                <a:gd name="T71" fmla="*/ 1049 h 1584"/>
                <a:gd name="T72" fmla="*/ 506 w 1627"/>
                <a:gd name="T73" fmla="*/ 1016 h 1584"/>
                <a:gd name="T74" fmla="*/ 496 w 1627"/>
                <a:gd name="T75" fmla="*/ 972 h 1584"/>
                <a:gd name="T76" fmla="*/ 498 w 1627"/>
                <a:gd name="T77" fmla="*/ 923 h 1584"/>
                <a:gd name="T78" fmla="*/ 491 w 1627"/>
                <a:gd name="T79" fmla="*/ 878 h 1584"/>
                <a:gd name="T80" fmla="*/ 480 w 1627"/>
                <a:gd name="T81" fmla="*/ 849 h 1584"/>
                <a:gd name="T82" fmla="*/ 463 w 1627"/>
                <a:gd name="T83" fmla="*/ 831 h 1584"/>
                <a:gd name="T84" fmla="*/ 423 w 1627"/>
                <a:gd name="T85" fmla="*/ 813 h 1584"/>
                <a:gd name="T86" fmla="*/ 371 w 1627"/>
                <a:gd name="T87" fmla="*/ 799 h 1584"/>
                <a:gd name="T88" fmla="*/ 313 w 1627"/>
                <a:gd name="T89" fmla="*/ 789 h 1584"/>
                <a:gd name="T90" fmla="*/ 269 w 1627"/>
                <a:gd name="T91" fmla="*/ 775 h 1584"/>
                <a:gd name="T92" fmla="*/ 231 w 1627"/>
                <a:gd name="T93" fmla="*/ 753 h 1584"/>
                <a:gd name="T94" fmla="*/ 200 w 1627"/>
                <a:gd name="T95" fmla="*/ 724 h 1584"/>
                <a:gd name="T96" fmla="*/ 180 w 1627"/>
                <a:gd name="T97" fmla="*/ 687 h 1584"/>
                <a:gd name="T98" fmla="*/ 177 w 1627"/>
                <a:gd name="T99" fmla="*/ 646 h 1584"/>
                <a:gd name="T100" fmla="*/ 189 w 1627"/>
                <a:gd name="T101" fmla="*/ 601 h 1584"/>
                <a:gd name="T102" fmla="*/ 199 w 1627"/>
                <a:gd name="T103" fmla="*/ 550 h 1584"/>
                <a:gd name="T104" fmla="*/ 207 w 1627"/>
                <a:gd name="T105" fmla="*/ 502 h 1584"/>
                <a:gd name="T106" fmla="*/ 199 w 1627"/>
                <a:gd name="T107" fmla="*/ 454 h 1584"/>
                <a:gd name="T108" fmla="*/ 179 w 1627"/>
                <a:gd name="T109" fmla="*/ 410 h 1584"/>
                <a:gd name="T110" fmla="*/ 159 w 1627"/>
                <a:gd name="T111" fmla="*/ 384 h 1584"/>
                <a:gd name="T112" fmla="*/ 134 w 1627"/>
                <a:gd name="T113" fmla="*/ 360 h 1584"/>
                <a:gd name="T114" fmla="*/ 104 w 1627"/>
                <a:gd name="T115" fmla="*/ 343 h 1584"/>
                <a:gd name="T116" fmla="*/ 66 w 1627"/>
                <a:gd name="T117" fmla="*/ 331 h 1584"/>
                <a:gd name="T118" fmla="*/ 21 w 1627"/>
                <a:gd name="T119" fmla="*/ 330 h 15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27"/>
                <a:gd name="T181" fmla="*/ 0 h 1584"/>
                <a:gd name="T182" fmla="*/ 1627 w 1627"/>
                <a:gd name="T183" fmla="*/ 1584 h 15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27" h="1584">
                  <a:moveTo>
                    <a:pt x="0" y="330"/>
                  </a:moveTo>
                  <a:lnTo>
                    <a:pt x="0" y="0"/>
                  </a:lnTo>
                  <a:lnTo>
                    <a:pt x="1626" y="0"/>
                  </a:lnTo>
                  <a:lnTo>
                    <a:pt x="1627" y="1265"/>
                  </a:lnTo>
                  <a:lnTo>
                    <a:pt x="1486" y="1265"/>
                  </a:lnTo>
                  <a:lnTo>
                    <a:pt x="1480" y="1276"/>
                  </a:lnTo>
                  <a:lnTo>
                    <a:pt x="1476" y="1291"/>
                  </a:lnTo>
                  <a:lnTo>
                    <a:pt x="1476" y="1304"/>
                  </a:lnTo>
                  <a:lnTo>
                    <a:pt x="1478" y="1320"/>
                  </a:lnTo>
                  <a:lnTo>
                    <a:pt x="1483" y="1339"/>
                  </a:lnTo>
                  <a:lnTo>
                    <a:pt x="1489" y="1365"/>
                  </a:lnTo>
                  <a:lnTo>
                    <a:pt x="1494" y="1382"/>
                  </a:lnTo>
                  <a:lnTo>
                    <a:pt x="1499" y="1403"/>
                  </a:lnTo>
                  <a:lnTo>
                    <a:pt x="1502" y="1423"/>
                  </a:lnTo>
                  <a:lnTo>
                    <a:pt x="1502" y="1442"/>
                  </a:lnTo>
                  <a:lnTo>
                    <a:pt x="1499" y="1461"/>
                  </a:lnTo>
                  <a:lnTo>
                    <a:pt x="1494" y="1481"/>
                  </a:lnTo>
                  <a:lnTo>
                    <a:pt x="1487" y="1499"/>
                  </a:lnTo>
                  <a:lnTo>
                    <a:pt x="1476" y="1513"/>
                  </a:lnTo>
                  <a:lnTo>
                    <a:pt x="1461" y="1530"/>
                  </a:lnTo>
                  <a:lnTo>
                    <a:pt x="1445" y="1543"/>
                  </a:lnTo>
                  <a:lnTo>
                    <a:pt x="1431" y="1555"/>
                  </a:lnTo>
                  <a:lnTo>
                    <a:pt x="1414" y="1565"/>
                  </a:lnTo>
                  <a:lnTo>
                    <a:pt x="1394" y="1572"/>
                  </a:lnTo>
                  <a:lnTo>
                    <a:pt x="1370" y="1579"/>
                  </a:lnTo>
                  <a:lnTo>
                    <a:pt x="1348" y="1582"/>
                  </a:lnTo>
                  <a:lnTo>
                    <a:pt x="1328" y="1584"/>
                  </a:lnTo>
                  <a:lnTo>
                    <a:pt x="1307" y="1584"/>
                  </a:lnTo>
                  <a:lnTo>
                    <a:pt x="1287" y="1582"/>
                  </a:lnTo>
                  <a:lnTo>
                    <a:pt x="1271" y="1579"/>
                  </a:lnTo>
                  <a:lnTo>
                    <a:pt x="1253" y="1574"/>
                  </a:lnTo>
                  <a:lnTo>
                    <a:pt x="1235" y="1568"/>
                  </a:lnTo>
                  <a:lnTo>
                    <a:pt x="1221" y="1560"/>
                  </a:lnTo>
                  <a:lnTo>
                    <a:pt x="1205" y="1548"/>
                  </a:lnTo>
                  <a:lnTo>
                    <a:pt x="1191" y="1534"/>
                  </a:lnTo>
                  <a:lnTo>
                    <a:pt x="1177" y="1519"/>
                  </a:lnTo>
                  <a:lnTo>
                    <a:pt x="1164" y="1503"/>
                  </a:lnTo>
                  <a:lnTo>
                    <a:pt x="1154" y="1486"/>
                  </a:lnTo>
                  <a:lnTo>
                    <a:pt x="1147" y="1465"/>
                  </a:lnTo>
                  <a:lnTo>
                    <a:pt x="1142" y="1441"/>
                  </a:lnTo>
                  <a:lnTo>
                    <a:pt x="1142" y="1418"/>
                  </a:lnTo>
                  <a:lnTo>
                    <a:pt x="1147" y="1396"/>
                  </a:lnTo>
                  <a:lnTo>
                    <a:pt x="1153" y="1373"/>
                  </a:lnTo>
                  <a:lnTo>
                    <a:pt x="1159" y="1351"/>
                  </a:lnTo>
                  <a:lnTo>
                    <a:pt x="1166" y="1325"/>
                  </a:lnTo>
                  <a:lnTo>
                    <a:pt x="1168" y="1306"/>
                  </a:lnTo>
                  <a:lnTo>
                    <a:pt x="1168" y="1294"/>
                  </a:lnTo>
                  <a:lnTo>
                    <a:pt x="1167" y="1284"/>
                  </a:lnTo>
                  <a:lnTo>
                    <a:pt x="1163" y="1273"/>
                  </a:lnTo>
                  <a:lnTo>
                    <a:pt x="892" y="1273"/>
                  </a:lnTo>
                  <a:lnTo>
                    <a:pt x="896" y="1225"/>
                  </a:lnTo>
                  <a:lnTo>
                    <a:pt x="895" y="1198"/>
                  </a:lnTo>
                  <a:lnTo>
                    <a:pt x="892" y="1173"/>
                  </a:lnTo>
                  <a:lnTo>
                    <a:pt x="889" y="1149"/>
                  </a:lnTo>
                  <a:lnTo>
                    <a:pt x="885" y="1133"/>
                  </a:lnTo>
                  <a:lnTo>
                    <a:pt x="878" y="1119"/>
                  </a:lnTo>
                  <a:lnTo>
                    <a:pt x="869" y="1106"/>
                  </a:lnTo>
                  <a:lnTo>
                    <a:pt x="855" y="1095"/>
                  </a:lnTo>
                  <a:lnTo>
                    <a:pt x="839" y="1085"/>
                  </a:lnTo>
                  <a:lnTo>
                    <a:pt x="824" y="1080"/>
                  </a:lnTo>
                  <a:lnTo>
                    <a:pt x="810" y="1077"/>
                  </a:lnTo>
                  <a:lnTo>
                    <a:pt x="786" y="1075"/>
                  </a:lnTo>
                  <a:lnTo>
                    <a:pt x="758" y="1075"/>
                  </a:lnTo>
                  <a:lnTo>
                    <a:pt x="731" y="1078"/>
                  </a:lnTo>
                  <a:lnTo>
                    <a:pt x="701" y="1080"/>
                  </a:lnTo>
                  <a:lnTo>
                    <a:pt x="679" y="1082"/>
                  </a:lnTo>
                  <a:lnTo>
                    <a:pt x="649" y="1084"/>
                  </a:lnTo>
                  <a:lnTo>
                    <a:pt x="625" y="1082"/>
                  </a:lnTo>
                  <a:lnTo>
                    <a:pt x="604" y="1080"/>
                  </a:lnTo>
                  <a:lnTo>
                    <a:pt x="571" y="1073"/>
                  </a:lnTo>
                  <a:lnTo>
                    <a:pt x="550" y="1063"/>
                  </a:lnTo>
                  <a:lnTo>
                    <a:pt x="530" y="1049"/>
                  </a:lnTo>
                  <a:lnTo>
                    <a:pt x="518" y="1033"/>
                  </a:lnTo>
                  <a:lnTo>
                    <a:pt x="506" y="1016"/>
                  </a:lnTo>
                  <a:lnTo>
                    <a:pt x="498" y="995"/>
                  </a:lnTo>
                  <a:lnTo>
                    <a:pt x="496" y="972"/>
                  </a:lnTo>
                  <a:lnTo>
                    <a:pt x="496" y="944"/>
                  </a:lnTo>
                  <a:lnTo>
                    <a:pt x="498" y="923"/>
                  </a:lnTo>
                  <a:lnTo>
                    <a:pt x="496" y="902"/>
                  </a:lnTo>
                  <a:lnTo>
                    <a:pt x="491" y="878"/>
                  </a:lnTo>
                  <a:lnTo>
                    <a:pt x="487" y="864"/>
                  </a:lnTo>
                  <a:lnTo>
                    <a:pt x="480" y="849"/>
                  </a:lnTo>
                  <a:lnTo>
                    <a:pt x="471" y="840"/>
                  </a:lnTo>
                  <a:lnTo>
                    <a:pt x="463" y="831"/>
                  </a:lnTo>
                  <a:lnTo>
                    <a:pt x="444" y="823"/>
                  </a:lnTo>
                  <a:lnTo>
                    <a:pt x="423" y="813"/>
                  </a:lnTo>
                  <a:lnTo>
                    <a:pt x="399" y="806"/>
                  </a:lnTo>
                  <a:lnTo>
                    <a:pt x="371" y="799"/>
                  </a:lnTo>
                  <a:lnTo>
                    <a:pt x="343" y="793"/>
                  </a:lnTo>
                  <a:lnTo>
                    <a:pt x="313" y="789"/>
                  </a:lnTo>
                  <a:lnTo>
                    <a:pt x="292" y="782"/>
                  </a:lnTo>
                  <a:lnTo>
                    <a:pt x="269" y="775"/>
                  </a:lnTo>
                  <a:lnTo>
                    <a:pt x="247" y="766"/>
                  </a:lnTo>
                  <a:lnTo>
                    <a:pt x="231" y="753"/>
                  </a:lnTo>
                  <a:lnTo>
                    <a:pt x="213" y="738"/>
                  </a:lnTo>
                  <a:lnTo>
                    <a:pt x="200" y="724"/>
                  </a:lnTo>
                  <a:lnTo>
                    <a:pt x="189" y="707"/>
                  </a:lnTo>
                  <a:lnTo>
                    <a:pt x="180" y="687"/>
                  </a:lnTo>
                  <a:lnTo>
                    <a:pt x="177" y="666"/>
                  </a:lnTo>
                  <a:lnTo>
                    <a:pt x="177" y="646"/>
                  </a:lnTo>
                  <a:lnTo>
                    <a:pt x="182" y="628"/>
                  </a:lnTo>
                  <a:lnTo>
                    <a:pt x="189" y="601"/>
                  </a:lnTo>
                  <a:lnTo>
                    <a:pt x="196" y="574"/>
                  </a:lnTo>
                  <a:lnTo>
                    <a:pt x="199" y="550"/>
                  </a:lnTo>
                  <a:lnTo>
                    <a:pt x="204" y="526"/>
                  </a:lnTo>
                  <a:lnTo>
                    <a:pt x="207" y="502"/>
                  </a:lnTo>
                  <a:lnTo>
                    <a:pt x="204" y="477"/>
                  </a:lnTo>
                  <a:lnTo>
                    <a:pt x="199" y="454"/>
                  </a:lnTo>
                  <a:lnTo>
                    <a:pt x="190" y="432"/>
                  </a:lnTo>
                  <a:lnTo>
                    <a:pt x="179" y="410"/>
                  </a:lnTo>
                  <a:lnTo>
                    <a:pt x="166" y="393"/>
                  </a:lnTo>
                  <a:lnTo>
                    <a:pt x="159" y="384"/>
                  </a:lnTo>
                  <a:lnTo>
                    <a:pt x="146" y="371"/>
                  </a:lnTo>
                  <a:lnTo>
                    <a:pt x="134" y="360"/>
                  </a:lnTo>
                  <a:lnTo>
                    <a:pt x="121" y="351"/>
                  </a:lnTo>
                  <a:lnTo>
                    <a:pt x="104" y="343"/>
                  </a:lnTo>
                  <a:lnTo>
                    <a:pt x="87" y="337"/>
                  </a:lnTo>
                  <a:lnTo>
                    <a:pt x="66" y="331"/>
                  </a:lnTo>
                  <a:lnTo>
                    <a:pt x="42" y="330"/>
                  </a:lnTo>
                  <a:lnTo>
                    <a:pt x="21" y="330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      </a:t>
              </a:r>
              <a:r>
                <a:rPr kumimoji="0" lang="fr-FR" sz="2400" b="1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Carrière </a:t>
              </a: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57E77054-808E-412A-93D5-DB60A7DCA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2333"/>
              <a:ext cx="1634" cy="1327"/>
            </a:xfrm>
            <a:custGeom>
              <a:avLst/>
              <a:gdLst>
                <a:gd name="T0" fmla="*/ 0 w 1634"/>
                <a:gd name="T1" fmla="*/ 1327 h 1327"/>
                <a:gd name="T2" fmla="*/ 1633 w 1634"/>
                <a:gd name="T3" fmla="*/ 0 h 1327"/>
                <a:gd name="T4" fmla="*/ 1480 w 1634"/>
                <a:gd name="T5" fmla="*/ 26 h 1327"/>
                <a:gd name="T6" fmla="*/ 1485 w 1634"/>
                <a:gd name="T7" fmla="*/ 69 h 1327"/>
                <a:gd name="T8" fmla="*/ 1501 w 1634"/>
                <a:gd name="T9" fmla="*/ 129 h 1327"/>
                <a:gd name="T10" fmla="*/ 1506 w 1634"/>
                <a:gd name="T11" fmla="*/ 177 h 1327"/>
                <a:gd name="T12" fmla="*/ 1496 w 1634"/>
                <a:gd name="T13" fmla="*/ 226 h 1327"/>
                <a:gd name="T14" fmla="*/ 1462 w 1634"/>
                <a:gd name="T15" fmla="*/ 268 h 1327"/>
                <a:gd name="T16" fmla="*/ 1420 w 1634"/>
                <a:gd name="T17" fmla="*/ 299 h 1327"/>
                <a:gd name="T18" fmla="*/ 1369 w 1634"/>
                <a:gd name="T19" fmla="*/ 315 h 1327"/>
                <a:gd name="T20" fmla="*/ 1295 w 1634"/>
                <a:gd name="T21" fmla="*/ 314 h 1327"/>
                <a:gd name="T22" fmla="*/ 1247 w 1634"/>
                <a:gd name="T23" fmla="*/ 304 h 1327"/>
                <a:gd name="T24" fmla="*/ 1199 w 1634"/>
                <a:gd name="T25" fmla="*/ 270 h 1327"/>
                <a:gd name="T26" fmla="*/ 1167 w 1634"/>
                <a:gd name="T27" fmla="*/ 229 h 1327"/>
                <a:gd name="T28" fmla="*/ 1153 w 1634"/>
                <a:gd name="T29" fmla="*/ 185 h 1327"/>
                <a:gd name="T30" fmla="*/ 1156 w 1634"/>
                <a:gd name="T31" fmla="*/ 137 h 1327"/>
                <a:gd name="T32" fmla="*/ 1167 w 1634"/>
                <a:gd name="T33" fmla="*/ 93 h 1327"/>
                <a:gd name="T34" fmla="*/ 1178 w 1634"/>
                <a:gd name="T35" fmla="*/ 48 h 1327"/>
                <a:gd name="T36" fmla="*/ 1173 w 1634"/>
                <a:gd name="T37" fmla="*/ 6 h 1327"/>
                <a:gd name="T38" fmla="*/ 902 w 1634"/>
                <a:gd name="T39" fmla="*/ 52 h 1327"/>
                <a:gd name="T40" fmla="*/ 897 w 1634"/>
                <a:gd name="T41" fmla="*/ 112 h 1327"/>
                <a:gd name="T42" fmla="*/ 894 w 1634"/>
                <a:gd name="T43" fmla="*/ 161 h 1327"/>
                <a:gd name="T44" fmla="*/ 882 w 1634"/>
                <a:gd name="T45" fmla="*/ 203 h 1327"/>
                <a:gd name="T46" fmla="*/ 858 w 1634"/>
                <a:gd name="T47" fmla="*/ 232 h 1327"/>
                <a:gd name="T48" fmla="*/ 824 w 1634"/>
                <a:gd name="T49" fmla="*/ 247 h 1327"/>
                <a:gd name="T50" fmla="*/ 786 w 1634"/>
                <a:gd name="T51" fmla="*/ 251 h 1327"/>
                <a:gd name="T52" fmla="*/ 739 w 1634"/>
                <a:gd name="T53" fmla="*/ 249 h 1327"/>
                <a:gd name="T54" fmla="*/ 697 w 1634"/>
                <a:gd name="T55" fmla="*/ 246 h 1327"/>
                <a:gd name="T56" fmla="*/ 643 w 1634"/>
                <a:gd name="T57" fmla="*/ 243 h 1327"/>
                <a:gd name="T58" fmla="*/ 595 w 1634"/>
                <a:gd name="T59" fmla="*/ 249 h 1327"/>
                <a:gd name="T60" fmla="*/ 551 w 1634"/>
                <a:gd name="T61" fmla="*/ 266 h 1327"/>
                <a:gd name="T62" fmla="*/ 519 w 1634"/>
                <a:gd name="T63" fmla="*/ 295 h 1327"/>
                <a:gd name="T64" fmla="*/ 501 w 1634"/>
                <a:gd name="T65" fmla="*/ 332 h 1327"/>
                <a:gd name="T66" fmla="*/ 501 w 1634"/>
                <a:gd name="T67" fmla="*/ 374 h 1327"/>
                <a:gd name="T68" fmla="*/ 501 w 1634"/>
                <a:gd name="T69" fmla="*/ 421 h 1327"/>
                <a:gd name="T70" fmla="*/ 491 w 1634"/>
                <a:gd name="T71" fmla="*/ 459 h 1327"/>
                <a:gd name="T72" fmla="*/ 471 w 1634"/>
                <a:gd name="T73" fmla="*/ 490 h 1327"/>
                <a:gd name="T74" fmla="*/ 430 w 1634"/>
                <a:gd name="T75" fmla="*/ 511 h 1327"/>
                <a:gd name="T76" fmla="*/ 386 w 1634"/>
                <a:gd name="T77" fmla="*/ 524 h 1327"/>
                <a:gd name="T78" fmla="*/ 334 w 1634"/>
                <a:gd name="T79" fmla="*/ 535 h 1327"/>
                <a:gd name="T80" fmla="*/ 287 w 1634"/>
                <a:gd name="T81" fmla="*/ 547 h 1327"/>
                <a:gd name="T82" fmla="*/ 248 w 1634"/>
                <a:gd name="T83" fmla="*/ 562 h 1327"/>
                <a:gd name="T84" fmla="*/ 218 w 1634"/>
                <a:gd name="T85" fmla="*/ 585 h 1327"/>
                <a:gd name="T86" fmla="*/ 193 w 1634"/>
                <a:gd name="T87" fmla="*/ 620 h 1327"/>
                <a:gd name="T88" fmla="*/ 180 w 1634"/>
                <a:gd name="T89" fmla="*/ 664 h 1327"/>
                <a:gd name="T90" fmla="*/ 186 w 1634"/>
                <a:gd name="T91" fmla="*/ 709 h 1327"/>
                <a:gd name="T92" fmla="*/ 200 w 1634"/>
                <a:gd name="T93" fmla="*/ 765 h 1327"/>
                <a:gd name="T94" fmla="*/ 208 w 1634"/>
                <a:gd name="T95" fmla="*/ 813 h 1327"/>
                <a:gd name="T96" fmla="*/ 206 w 1634"/>
                <a:gd name="T97" fmla="*/ 860 h 1327"/>
                <a:gd name="T98" fmla="*/ 193 w 1634"/>
                <a:gd name="T99" fmla="*/ 902 h 1327"/>
                <a:gd name="T100" fmla="*/ 173 w 1634"/>
                <a:gd name="T101" fmla="*/ 945 h 1327"/>
                <a:gd name="T102" fmla="*/ 141 w 1634"/>
                <a:gd name="T103" fmla="*/ 991 h 1327"/>
                <a:gd name="T104" fmla="*/ 108 w 1634"/>
                <a:gd name="T105" fmla="*/ 1021 h 1327"/>
                <a:gd name="T106" fmla="*/ 74 w 1634"/>
                <a:gd name="T107" fmla="*/ 1039 h 1327"/>
                <a:gd name="T108" fmla="*/ 23 w 1634"/>
                <a:gd name="T109" fmla="*/ 1049 h 13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34"/>
                <a:gd name="T166" fmla="*/ 0 h 1327"/>
                <a:gd name="T167" fmla="*/ 1634 w 1634"/>
                <a:gd name="T168" fmla="*/ 1327 h 13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34" h="1327">
                  <a:moveTo>
                    <a:pt x="0" y="1049"/>
                  </a:moveTo>
                  <a:lnTo>
                    <a:pt x="0" y="1327"/>
                  </a:lnTo>
                  <a:lnTo>
                    <a:pt x="1634" y="1327"/>
                  </a:lnTo>
                  <a:lnTo>
                    <a:pt x="1633" y="0"/>
                  </a:lnTo>
                  <a:lnTo>
                    <a:pt x="1487" y="0"/>
                  </a:lnTo>
                  <a:lnTo>
                    <a:pt x="1480" y="26"/>
                  </a:lnTo>
                  <a:lnTo>
                    <a:pt x="1480" y="44"/>
                  </a:lnTo>
                  <a:lnTo>
                    <a:pt x="1485" y="69"/>
                  </a:lnTo>
                  <a:lnTo>
                    <a:pt x="1493" y="96"/>
                  </a:lnTo>
                  <a:lnTo>
                    <a:pt x="1501" y="129"/>
                  </a:lnTo>
                  <a:lnTo>
                    <a:pt x="1506" y="154"/>
                  </a:lnTo>
                  <a:lnTo>
                    <a:pt x="1506" y="177"/>
                  </a:lnTo>
                  <a:lnTo>
                    <a:pt x="1503" y="202"/>
                  </a:lnTo>
                  <a:lnTo>
                    <a:pt x="1496" y="226"/>
                  </a:lnTo>
                  <a:lnTo>
                    <a:pt x="1480" y="249"/>
                  </a:lnTo>
                  <a:lnTo>
                    <a:pt x="1462" y="268"/>
                  </a:lnTo>
                  <a:lnTo>
                    <a:pt x="1442" y="287"/>
                  </a:lnTo>
                  <a:lnTo>
                    <a:pt x="1420" y="299"/>
                  </a:lnTo>
                  <a:lnTo>
                    <a:pt x="1393" y="309"/>
                  </a:lnTo>
                  <a:lnTo>
                    <a:pt x="1369" y="315"/>
                  </a:lnTo>
                  <a:lnTo>
                    <a:pt x="1335" y="316"/>
                  </a:lnTo>
                  <a:lnTo>
                    <a:pt x="1295" y="314"/>
                  </a:lnTo>
                  <a:lnTo>
                    <a:pt x="1270" y="309"/>
                  </a:lnTo>
                  <a:lnTo>
                    <a:pt x="1247" y="304"/>
                  </a:lnTo>
                  <a:lnTo>
                    <a:pt x="1226" y="291"/>
                  </a:lnTo>
                  <a:lnTo>
                    <a:pt x="1199" y="270"/>
                  </a:lnTo>
                  <a:lnTo>
                    <a:pt x="1182" y="250"/>
                  </a:lnTo>
                  <a:lnTo>
                    <a:pt x="1167" y="229"/>
                  </a:lnTo>
                  <a:lnTo>
                    <a:pt x="1158" y="206"/>
                  </a:lnTo>
                  <a:lnTo>
                    <a:pt x="1153" y="185"/>
                  </a:lnTo>
                  <a:lnTo>
                    <a:pt x="1153" y="161"/>
                  </a:lnTo>
                  <a:lnTo>
                    <a:pt x="1156" y="137"/>
                  </a:lnTo>
                  <a:lnTo>
                    <a:pt x="1161" y="115"/>
                  </a:lnTo>
                  <a:lnTo>
                    <a:pt x="1167" y="93"/>
                  </a:lnTo>
                  <a:lnTo>
                    <a:pt x="1174" y="71"/>
                  </a:lnTo>
                  <a:lnTo>
                    <a:pt x="1178" y="48"/>
                  </a:lnTo>
                  <a:lnTo>
                    <a:pt x="1178" y="28"/>
                  </a:lnTo>
                  <a:lnTo>
                    <a:pt x="1173" y="6"/>
                  </a:lnTo>
                  <a:lnTo>
                    <a:pt x="899" y="6"/>
                  </a:lnTo>
                  <a:lnTo>
                    <a:pt x="902" y="52"/>
                  </a:lnTo>
                  <a:lnTo>
                    <a:pt x="899" y="85"/>
                  </a:lnTo>
                  <a:lnTo>
                    <a:pt x="897" y="112"/>
                  </a:lnTo>
                  <a:lnTo>
                    <a:pt x="897" y="136"/>
                  </a:lnTo>
                  <a:lnTo>
                    <a:pt x="894" y="161"/>
                  </a:lnTo>
                  <a:lnTo>
                    <a:pt x="889" y="187"/>
                  </a:lnTo>
                  <a:lnTo>
                    <a:pt x="882" y="203"/>
                  </a:lnTo>
                  <a:lnTo>
                    <a:pt x="872" y="219"/>
                  </a:lnTo>
                  <a:lnTo>
                    <a:pt x="858" y="232"/>
                  </a:lnTo>
                  <a:lnTo>
                    <a:pt x="842" y="242"/>
                  </a:lnTo>
                  <a:lnTo>
                    <a:pt x="824" y="247"/>
                  </a:lnTo>
                  <a:lnTo>
                    <a:pt x="804" y="250"/>
                  </a:lnTo>
                  <a:lnTo>
                    <a:pt x="786" y="251"/>
                  </a:lnTo>
                  <a:lnTo>
                    <a:pt x="762" y="251"/>
                  </a:lnTo>
                  <a:lnTo>
                    <a:pt x="739" y="249"/>
                  </a:lnTo>
                  <a:lnTo>
                    <a:pt x="721" y="247"/>
                  </a:lnTo>
                  <a:lnTo>
                    <a:pt x="697" y="246"/>
                  </a:lnTo>
                  <a:lnTo>
                    <a:pt x="671" y="243"/>
                  </a:lnTo>
                  <a:lnTo>
                    <a:pt x="643" y="243"/>
                  </a:lnTo>
                  <a:lnTo>
                    <a:pt x="619" y="246"/>
                  </a:lnTo>
                  <a:lnTo>
                    <a:pt x="595" y="249"/>
                  </a:lnTo>
                  <a:lnTo>
                    <a:pt x="570" y="256"/>
                  </a:lnTo>
                  <a:lnTo>
                    <a:pt x="551" y="266"/>
                  </a:lnTo>
                  <a:lnTo>
                    <a:pt x="532" y="278"/>
                  </a:lnTo>
                  <a:lnTo>
                    <a:pt x="519" y="295"/>
                  </a:lnTo>
                  <a:lnTo>
                    <a:pt x="506" y="314"/>
                  </a:lnTo>
                  <a:lnTo>
                    <a:pt x="501" y="332"/>
                  </a:lnTo>
                  <a:lnTo>
                    <a:pt x="498" y="353"/>
                  </a:lnTo>
                  <a:lnTo>
                    <a:pt x="501" y="374"/>
                  </a:lnTo>
                  <a:lnTo>
                    <a:pt x="502" y="397"/>
                  </a:lnTo>
                  <a:lnTo>
                    <a:pt x="501" y="421"/>
                  </a:lnTo>
                  <a:lnTo>
                    <a:pt x="496" y="439"/>
                  </a:lnTo>
                  <a:lnTo>
                    <a:pt x="491" y="459"/>
                  </a:lnTo>
                  <a:lnTo>
                    <a:pt x="482" y="477"/>
                  </a:lnTo>
                  <a:lnTo>
                    <a:pt x="471" y="490"/>
                  </a:lnTo>
                  <a:lnTo>
                    <a:pt x="453" y="503"/>
                  </a:lnTo>
                  <a:lnTo>
                    <a:pt x="430" y="511"/>
                  </a:lnTo>
                  <a:lnTo>
                    <a:pt x="407" y="518"/>
                  </a:lnTo>
                  <a:lnTo>
                    <a:pt x="386" y="524"/>
                  </a:lnTo>
                  <a:lnTo>
                    <a:pt x="364" y="530"/>
                  </a:lnTo>
                  <a:lnTo>
                    <a:pt x="334" y="535"/>
                  </a:lnTo>
                  <a:lnTo>
                    <a:pt x="311" y="540"/>
                  </a:lnTo>
                  <a:lnTo>
                    <a:pt x="287" y="547"/>
                  </a:lnTo>
                  <a:lnTo>
                    <a:pt x="268" y="554"/>
                  </a:lnTo>
                  <a:lnTo>
                    <a:pt x="248" y="562"/>
                  </a:lnTo>
                  <a:lnTo>
                    <a:pt x="232" y="573"/>
                  </a:lnTo>
                  <a:lnTo>
                    <a:pt x="218" y="585"/>
                  </a:lnTo>
                  <a:lnTo>
                    <a:pt x="203" y="603"/>
                  </a:lnTo>
                  <a:lnTo>
                    <a:pt x="193" y="620"/>
                  </a:lnTo>
                  <a:lnTo>
                    <a:pt x="184" y="640"/>
                  </a:lnTo>
                  <a:lnTo>
                    <a:pt x="180" y="664"/>
                  </a:lnTo>
                  <a:lnTo>
                    <a:pt x="183" y="686"/>
                  </a:lnTo>
                  <a:lnTo>
                    <a:pt x="186" y="709"/>
                  </a:lnTo>
                  <a:lnTo>
                    <a:pt x="193" y="736"/>
                  </a:lnTo>
                  <a:lnTo>
                    <a:pt x="200" y="765"/>
                  </a:lnTo>
                  <a:lnTo>
                    <a:pt x="206" y="792"/>
                  </a:lnTo>
                  <a:lnTo>
                    <a:pt x="208" y="813"/>
                  </a:lnTo>
                  <a:lnTo>
                    <a:pt x="208" y="833"/>
                  </a:lnTo>
                  <a:lnTo>
                    <a:pt x="206" y="860"/>
                  </a:lnTo>
                  <a:lnTo>
                    <a:pt x="199" y="883"/>
                  </a:lnTo>
                  <a:lnTo>
                    <a:pt x="193" y="902"/>
                  </a:lnTo>
                  <a:lnTo>
                    <a:pt x="184" y="921"/>
                  </a:lnTo>
                  <a:lnTo>
                    <a:pt x="173" y="945"/>
                  </a:lnTo>
                  <a:lnTo>
                    <a:pt x="158" y="972"/>
                  </a:lnTo>
                  <a:lnTo>
                    <a:pt x="141" y="991"/>
                  </a:lnTo>
                  <a:lnTo>
                    <a:pt x="124" y="1007"/>
                  </a:lnTo>
                  <a:lnTo>
                    <a:pt x="108" y="1021"/>
                  </a:lnTo>
                  <a:lnTo>
                    <a:pt x="91" y="1032"/>
                  </a:lnTo>
                  <a:lnTo>
                    <a:pt x="74" y="1039"/>
                  </a:lnTo>
                  <a:lnTo>
                    <a:pt x="50" y="1045"/>
                  </a:lnTo>
                  <a:lnTo>
                    <a:pt x="23" y="1049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8E710A55-886B-415F-81CB-08A97296B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2076"/>
              <a:ext cx="1627" cy="1584"/>
            </a:xfrm>
            <a:custGeom>
              <a:avLst/>
              <a:gdLst>
                <a:gd name="T0" fmla="*/ 1627 w 1628"/>
                <a:gd name="T1" fmla="*/ 1584 h 1584"/>
                <a:gd name="T2" fmla="*/ 0 w 1628"/>
                <a:gd name="T3" fmla="*/ 319 h 1584"/>
                <a:gd name="T4" fmla="*/ 147 w 1628"/>
                <a:gd name="T5" fmla="*/ 308 h 1584"/>
                <a:gd name="T6" fmla="*/ 151 w 1628"/>
                <a:gd name="T7" fmla="*/ 280 h 1584"/>
                <a:gd name="T8" fmla="*/ 144 w 1628"/>
                <a:gd name="T9" fmla="*/ 244 h 1584"/>
                <a:gd name="T10" fmla="*/ 133 w 1628"/>
                <a:gd name="T11" fmla="*/ 202 h 1584"/>
                <a:gd name="T12" fmla="*/ 126 w 1628"/>
                <a:gd name="T13" fmla="*/ 161 h 1584"/>
                <a:gd name="T14" fmla="*/ 127 w 1628"/>
                <a:gd name="T15" fmla="*/ 123 h 1584"/>
                <a:gd name="T16" fmla="*/ 140 w 1628"/>
                <a:gd name="T17" fmla="*/ 85 h 1584"/>
                <a:gd name="T18" fmla="*/ 166 w 1628"/>
                <a:gd name="T19" fmla="*/ 54 h 1584"/>
                <a:gd name="T20" fmla="*/ 196 w 1628"/>
                <a:gd name="T21" fmla="*/ 28 h 1584"/>
                <a:gd name="T22" fmla="*/ 233 w 1628"/>
                <a:gd name="T23" fmla="*/ 10 h 1584"/>
                <a:gd name="T24" fmla="*/ 279 w 1628"/>
                <a:gd name="T25" fmla="*/ 2 h 1584"/>
                <a:gd name="T26" fmla="*/ 320 w 1628"/>
                <a:gd name="T27" fmla="*/ 0 h 1584"/>
                <a:gd name="T28" fmla="*/ 356 w 1628"/>
                <a:gd name="T29" fmla="*/ 4 h 1584"/>
                <a:gd name="T30" fmla="*/ 392 w 1628"/>
                <a:gd name="T31" fmla="*/ 16 h 1584"/>
                <a:gd name="T32" fmla="*/ 422 w 1628"/>
                <a:gd name="T33" fmla="*/ 36 h 1584"/>
                <a:gd name="T34" fmla="*/ 450 w 1628"/>
                <a:gd name="T35" fmla="*/ 65 h 1584"/>
                <a:gd name="T36" fmla="*/ 473 w 1628"/>
                <a:gd name="T37" fmla="*/ 98 h 1584"/>
                <a:gd name="T38" fmla="*/ 485 w 1628"/>
                <a:gd name="T39" fmla="*/ 143 h 1584"/>
                <a:gd name="T40" fmla="*/ 480 w 1628"/>
                <a:gd name="T41" fmla="*/ 188 h 1584"/>
                <a:gd name="T42" fmla="*/ 469 w 1628"/>
                <a:gd name="T43" fmla="*/ 233 h 1584"/>
                <a:gd name="T44" fmla="*/ 457 w 1628"/>
                <a:gd name="T45" fmla="*/ 278 h 1584"/>
                <a:gd name="T46" fmla="*/ 460 w 1628"/>
                <a:gd name="T47" fmla="*/ 300 h 1584"/>
                <a:gd name="T48" fmla="*/ 734 w 1628"/>
                <a:gd name="T49" fmla="*/ 311 h 1584"/>
                <a:gd name="T50" fmla="*/ 727 w 1628"/>
                <a:gd name="T51" fmla="*/ 394 h 1584"/>
                <a:gd name="T52" fmla="*/ 730 w 1628"/>
                <a:gd name="T53" fmla="*/ 444 h 1584"/>
                <a:gd name="T54" fmla="*/ 737 w 1628"/>
                <a:gd name="T55" fmla="*/ 494 h 1584"/>
                <a:gd name="T56" fmla="*/ 755 w 1628"/>
                <a:gd name="T57" fmla="*/ 525 h 1584"/>
                <a:gd name="T58" fmla="*/ 785 w 1628"/>
                <a:gd name="T59" fmla="*/ 548 h 1584"/>
                <a:gd name="T60" fmla="*/ 820 w 1628"/>
                <a:gd name="T61" fmla="*/ 558 h 1584"/>
                <a:gd name="T62" fmla="*/ 863 w 1628"/>
                <a:gd name="T63" fmla="*/ 559 h 1584"/>
                <a:gd name="T64" fmla="*/ 904 w 1628"/>
                <a:gd name="T65" fmla="*/ 555 h 1584"/>
                <a:gd name="T66" fmla="*/ 955 w 1628"/>
                <a:gd name="T67" fmla="*/ 549 h 1584"/>
                <a:gd name="T68" fmla="*/ 1007 w 1628"/>
                <a:gd name="T69" fmla="*/ 552 h 1584"/>
                <a:gd name="T70" fmla="*/ 1055 w 1628"/>
                <a:gd name="T71" fmla="*/ 565 h 1584"/>
                <a:gd name="T72" fmla="*/ 1094 w 1628"/>
                <a:gd name="T73" fmla="*/ 588 h 1584"/>
                <a:gd name="T74" fmla="*/ 1118 w 1628"/>
                <a:gd name="T75" fmla="*/ 621 h 1584"/>
                <a:gd name="T76" fmla="*/ 1128 w 1628"/>
                <a:gd name="T77" fmla="*/ 661 h 1584"/>
                <a:gd name="T78" fmla="*/ 1124 w 1628"/>
                <a:gd name="T79" fmla="*/ 706 h 1584"/>
                <a:gd name="T80" fmla="*/ 1128 w 1628"/>
                <a:gd name="T81" fmla="*/ 749 h 1584"/>
                <a:gd name="T82" fmla="*/ 1144 w 1628"/>
                <a:gd name="T83" fmla="*/ 785 h 1584"/>
                <a:gd name="T84" fmla="*/ 1172 w 1628"/>
                <a:gd name="T85" fmla="*/ 811 h 1584"/>
                <a:gd name="T86" fmla="*/ 1219 w 1628"/>
                <a:gd name="T87" fmla="*/ 826 h 1584"/>
                <a:gd name="T88" fmla="*/ 1262 w 1628"/>
                <a:gd name="T89" fmla="*/ 837 h 1584"/>
                <a:gd name="T90" fmla="*/ 1315 w 1628"/>
                <a:gd name="T91" fmla="*/ 847 h 1584"/>
                <a:gd name="T92" fmla="*/ 1358 w 1628"/>
                <a:gd name="T93" fmla="*/ 861 h 1584"/>
                <a:gd name="T94" fmla="*/ 1394 w 1628"/>
                <a:gd name="T95" fmla="*/ 881 h 1584"/>
                <a:gd name="T96" fmla="*/ 1423 w 1628"/>
                <a:gd name="T97" fmla="*/ 911 h 1584"/>
                <a:gd name="T98" fmla="*/ 1442 w 1628"/>
                <a:gd name="T99" fmla="*/ 946 h 1584"/>
                <a:gd name="T100" fmla="*/ 1443 w 1628"/>
                <a:gd name="T101" fmla="*/ 996 h 1584"/>
                <a:gd name="T102" fmla="*/ 1433 w 1628"/>
                <a:gd name="T103" fmla="*/ 1044 h 1584"/>
                <a:gd name="T104" fmla="*/ 1419 w 1628"/>
                <a:gd name="T105" fmla="*/ 1100 h 1584"/>
                <a:gd name="T106" fmla="*/ 1416 w 1628"/>
                <a:gd name="T107" fmla="*/ 1141 h 1584"/>
                <a:gd name="T108" fmla="*/ 1426 w 1628"/>
                <a:gd name="T109" fmla="*/ 1190 h 1584"/>
                <a:gd name="T110" fmla="*/ 1444 w 1628"/>
                <a:gd name="T111" fmla="*/ 1224 h 1584"/>
                <a:gd name="T112" fmla="*/ 1474 w 1628"/>
                <a:gd name="T113" fmla="*/ 1261 h 1584"/>
                <a:gd name="T114" fmla="*/ 1514 w 1628"/>
                <a:gd name="T115" fmla="*/ 1289 h 1584"/>
                <a:gd name="T116" fmla="*/ 1555 w 1628"/>
                <a:gd name="T117" fmla="*/ 1302 h 1584"/>
                <a:gd name="T118" fmla="*/ 1601 w 1628"/>
                <a:gd name="T119" fmla="*/ 1306 h 15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28"/>
                <a:gd name="T181" fmla="*/ 0 h 1584"/>
                <a:gd name="T182" fmla="*/ 1628 w 1628"/>
                <a:gd name="T183" fmla="*/ 1584 h 15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28" h="1584">
                  <a:moveTo>
                    <a:pt x="1628" y="1305"/>
                  </a:moveTo>
                  <a:lnTo>
                    <a:pt x="1628" y="1584"/>
                  </a:lnTo>
                  <a:lnTo>
                    <a:pt x="1" y="1584"/>
                  </a:lnTo>
                  <a:lnTo>
                    <a:pt x="0" y="319"/>
                  </a:lnTo>
                  <a:lnTo>
                    <a:pt x="141" y="319"/>
                  </a:lnTo>
                  <a:lnTo>
                    <a:pt x="147" y="308"/>
                  </a:lnTo>
                  <a:lnTo>
                    <a:pt x="151" y="292"/>
                  </a:lnTo>
                  <a:lnTo>
                    <a:pt x="151" y="280"/>
                  </a:lnTo>
                  <a:lnTo>
                    <a:pt x="150" y="264"/>
                  </a:lnTo>
                  <a:lnTo>
                    <a:pt x="144" y="244"/>
                  </a:lnTo>
                  <a:lnTo>
                    <a:pt x="138" y="219"/>
                  </a:lnTo>
                  <a:lnTo>
                    <a:pt x="133" y="202"/>
                  </a:lnTo>
                  <a:lnTo>
                    <a:pt x="127" y="181"/>
                  </a:lnTo>
                  <a:lnTo>
                    <a:pt x="126" y="161"/>
                  </a:lnTo>
                  <a:lnTo>
                    <a:pt x="126" y="141"/>
                  </a:lnTo>
                  <a:lnTo>
                    <a:pt x="127" y="123"/>
                  </a:lnTo>
                  <a:lnTo>
                    <a:pt x="133" y="103"/>
                  </a:lnTo>
                  <a:lnTo>
                    <a:pt x="140" y="85"/>
                  </a:lnTo>
                  <a:lnTo>
                    <a:pt x="151" y="71"/>
                  </a:lnTo>
                  <a:lnTo>
                    <a:pt x="166" y="54"/>
                  </a:lnTo>
                  <a:lnTo>
                    <a:pt x="181" y="41"/>
                  </a:lnTo>
                  <a:lnTo>
                    <a:pt x="196" y="28"/>
                  </a:lnTo>
                  <a:lnTo>
                    <a:pt x="213" y="19"/>
                  </a:lnTo>
                  <a:lnTo>
                    <a:pt x="233" y="10"/>
                  </a:lnTo>
                  <a:lnTo>
                    <a:pt x="255" y="4"/>
                  </a:lnTo>
                  <a:lnTo>
                    <a:pt x="279" y="2"/>
                  </a:lnTo>
                  <a:lnTo>
                    <a:pt x="299" y="0"/>
                  </a:lnTo>
                  <a:lnTo>
                    <a:pt x="320" y="0"/>
                  </a:lnTo>
                  <a:lnTo>
                    <a:pt x="340" y="2"/>
                  </a:lnTo>
                  <a:lnTo>
                    <a:pt x="356" y="4"/>
                  </a:lnTo>
                  <a:lnTo>
                    <a:pt x="374" y="10"/>
                  </a:lnTo>
                  <a:lnTo>
                    <a:pt x="392" y="16"/>
                  </a:lnTo>
                  <a:lnTo>
                    <a:pt x="406" y="24"/>
                  </a:lnTo>
                  <a:lnTo>
                    <a:pt x="422" y="36"/>
                  </a:lnTo>
                  <a:lnTo>
                    <a:pt x="436" y="50"/>
                  </a:lnTo>
                  <a:lnTo>
                    <a:pt x="450" y="65"/>
                  </a:lnTo>
                  <a:lnTo>
                    <a:pt x="463" y="81"/>
                  </a:lnTo>
                  <a:lnTo>
                    <a:pt x="473" y="98"/>
                  </a:lnTo>
                  <a:lnTo>
                    <a:pt x="480" y="119"/>
                  </a:lnTo>
                  <a:lnTo>
                    <a:pt x="485" y="143"/>
                  </a:lnTo>
                  <a:lnTo>
                    <a:pt x="485" y="165"/>
                  </a:lnTo>
                  <a:lnTo>
                    <a:pt x="480" y="188"/>
                  </a:lnTo>
                  <a:lnTo>
                    <a:pt x="474" y="211"/>
                  </a:lnTo>
                  <a:lnTo>
                    <a:pt x="469" y="233"/>
                  </a:lnTo>
                  <a:lnTo>
                    <a:pt x="461" y="259"/>
                  </a:lnTo>
                  <a:lnTo>
                    <a:pt x="457" y="278"/>
                  </a:lnTo>
                  <a:lnTo>
                    <a:pt x="457" y="290"/>
                  </a:lnTo>
                  <a:lnTo>
                    <a:pt x="460" y="300"/>
                  </a:lnTo>
                  <a:lnTo>
                    <a:pt x="464" y="311"/>
                  </a:lnTo>
                  <a:lnTo>
                    <a:pt x="734" y="311"/>
                  </a:lnTo>
                  <a:lnTo>
                    <a:pt x="728" y="363"/>
                  </a:lnTo>
                  <a:lnTo>
                    <a:pt x="727" y="394"/>
                  </a:lnTo>
                  <a:lnTo>
                    <a:pt x="728" y="420"/>
                  </a:lnTo>
                  <a:lnTo>
                    <a:pt x="730" y="444"/>
                  </a:lnTo>
                  <a:lnTo>
                    <a:pt x="733" y="469"/>
                  </a:lnTo>
                  <a:lnTo>
                    <a:pt x="737" y="494"/>
                  </a:lnTo>
                  <a:lnTo>
                    <a:pt x="745" y="511"/>
                  </a:lnTo>
                  <a:lnTo>
                    <a:pt x="755" y="525"/>
                  </a:lnTo>
                  <a:lnTo>
                    <a:pt x="768" y="538"/>
                  </a:lnTo>
                  <a:lnTo>
                    <a:pt x="785" y="548"/>
                  </a:lnTo>
                  <a:lnTo>
                    <a:pt x="803" y="555"/>
                  </a:lnTo>
                  <a:lnTo>
                    <a:pt x="821" y="558"/>
                  </a:lnTo>
                  <a:lnTo>
                    <a:pt x="841" y="559"/>
                  </a:lnTo>
                  <a:lnTo>
                    <a:pt x="864" y="559"/>
                  </a:lnTo>
                  <a:lnTo>
                    <a:pt x="888" y="556"/>
                  </a:lnTo>
                  <a:lnTo>
                    <a:pt x="905" y="555"/>
                  </a:lnTo>
                  <a:lnTo>
                    <a:pt x="930" y="552"/>
                  </a:lnTo>
                  <a:lnTo>
                    <a:pt x="956" y="549"/>
                  </a:lnTo>
                  <a:lnTo>
                    <a:pt x="984" y="549"/>
                  </a:lnTo>
                  <a:lnTo>
                    <a:pt x="1008" y="552"/>
                  </a:lnTo>
                  <a:lnTo>
                    <a:pt x="1032" y="556"/>
                  </a:lnTo>
                  <a:lnTo>
                    <a:pt x="1056" y="565"/>
                  </a:lnTo>
                  <a:lnTo>
                    <a:pt x="1076" y="573"/>
                  </a:lnTo>
                  <a:lnTo>
                    <a:pt x="1095" y="588"/>
                  </a:lnTo>
                  <a:lnTo>
                    <a:pt x="1108" y="603"/>
                  </a:lnTo>
                  <a:lnTo>
                    <a:pt x="1119" y="621"/>
                  </a:lnTo>
                  <a:lnTo>
                    <a:pt x="1126" y="641"/>
                  </a:lnTo>
                  <a:lnTo>
                    <a:pt x="1129" y="661"/>
                  </a:lnTo>
                  <a:lnTo>
                    <a:pt x="1126" y="684"/>
                  </a:lnTo>
                  <a:lnTo>
                    <a:pt x="1125" y="706"/>
                  </a:lnTo>
                  <a:lnTo>
                    <a:pt x="1126" y="729"/>
                  </a:lnTo>
                  <a:lnTo>
                    <a:pt x="1129" y="749"/>
                  </a:lnTo>
                  <a:lnTo>
                    <a:pt x="1136" y="767"/>
                  </a:lnTo>
                  <a:lnTo>
                    <a:pt x="1145" y="785"/>
                  </a:lnTo>
                  <a:lnTo>
                    <a:pt x="1156" y="798"/>
                  </a:lnTo>
                  <a:lnTo>
                    <a:pt x="1173" y="811"/>
                  </a:lnTo>
                  <a:lnTo>
                    <a:pt x="1196" y="819"/>
                  </a:lnTo>
                  <a:lnTo>
                    <a:pt x="1220" y="826"/>
                  </a:lnTo>
                  <a:lnTo>
                    <a:pt x="1239" y="832"/>
                  </a:lnTo>
                  <a:lnTo>
                    <a:pt x="1263" y="837"/>
                  </a:lnTo>
                  <a:lnTo>
                    <a:pt x="1292" y="843"/>
                  </a:lnTo>
                  <a:lnTo>
                    <a:pt x="1316" y="847"/>
                  </a:lnTo>
                  <a:lnTo>
                    <a:pt x="1340" y="854"/>
                  </a:lnTo>
                  <a:lnTo>
                    <a:pt x="1359" y="861"/>
                  </a:lnTo>
                  <a:lnTo>
                    <a:pt x="1379" y="870"/>
                  </a:lnTo>
                  <a:lnTo>
                    <a:pt x="1395" y="881"/>
                  </a:lnTo>
                  <a:lnTo>
                    <a:pt x="1407" y="893"/>
                  </a:lnTo>
                  <a:lnTo>
                    <a:pt x="1424" y="911"/>
                  </a:lnTo>
                  <a:lnTo>
                    <a:pt x="1434" y="928"/>
                  </a:lnTo>
                  <a:lnTo>
                    <a:pt x="1443" y="946"/>
                  </a:lnTo>
                  <a:lnTo>
                    <a:pt x="1447" y="972"/>
                  </a:lnTo>
                  <a:lnTo>
                    <a:pt x="1444" y="996"/>
                  </a:lnTo>
                  <a:lnTo>
                    <a:pt x="1440" y="1017"/>
                  </a:lnTo>
                  <a:lnTo>
                    <a:pt x="1434" y="1044"/>
                  </a:lnTo>
                  <a:lnTo>
                    <a:pt x="1427" y="1073"/>
                  </a:lnTo>
                  <a:lnTo>
                    <a:pt x="1420" y="1100"/>
                  </a:lnTo>
                  <a:lnTo>
                    <a:pt x="1417" y="1123"/>
                  </a:lnTo>
                  <a:lnTo>
                    <a:pt x="1417" y="1141"/>
                  </a:lnTo>
                  <a:lnTo>
                    <a:pt x="1421" y="1168"/>
                  </a:lnTo>
                  <a:lnTo>
                    <a:pt x="1427" y="1190"/>
                  </a:lnTo>
                  <a:lnTo>
                    <a:pt x="1436" y="1207"/>
                  </a:lnTo>
                  <a:lnTo>
                    <a:pt x="1445" y="1224"/>
                  </a:lnTo>
                  <a:lnTo>
                    <a:pt x="1460" y="1243"/>
                  </a:lnTo>
                  <a:lnTo>
                    <a:pt x="1475" y="1261"/>
                  </a:lnTo>
                  <a:lnTo>
                    <a:pt x="1493" y="1277"/>
                  </a:lnTo>
                  <a:lnTo>
                    <a:pt x="1515" y="1289"/>
                  </a:lnTo>
                  <a:lnTo>
                    <a:pt x="1534" y="1296"/>
                  </a:lnTo>
                  <a:lnTo>
                    <a:pt x="1556" y="1302"/>
                  </a:lnTo>
                  <a:lnTo>
                    <a:pt x="1577" y="1305"/>
                  </a:lnTo>
                  <a:lnTo>
                    <a:pt x="1602" y="1306"/>
                  </a:lnTo>
                  <a:lnTo>
                    <a:pt x="1628" y="1305"/>
                  </a:lnTo>
                  <a:close/>
                </a:path>
              </a:pathLst>
            </a:custGeom>
            <a:solidFill>
              <a:srgbClr val="B8E0EC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8B225056-C958-420D-8DC7-8ACBF5667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1070"/>
              <a:ext cx="1634" cy="1327"/>
            </a:xfrm>
            <a:custGeom>
              <a:avLst/>
              <a:gdLst>
                <a:gd name="T0" fmla="*/ 1630 w 1635"/>
                <a:gd name="T1" fmla="*/ 0 h 1327"/>
                <a:gd name="T2" fmla="*/ 1 w 1635"/>
                <a:gd name="T3" fmla="*/ 1327 h 1327"/>
                <a:gd name="T4" fmla="*/ 154 w 1635"/>
                <a:gd name="T5" fmla="*/ 1301 h 1327"/>
                <a:gd name="T6" fmla="*/ 150 w 1635"/>
                <a:gd name="T7" fmla="*/ 1258 h 1327"/>
                <a:gd name="T8" fmla="*/ 133 w 1635"/>
                <a:gd name="T9" fmla="*/ 1198 h 1327"/>
                <a:gd name="T10" fmla="*/ 127 w 1635"/>
                <a:gd name="T11" fmla="*/ 1150 h 1327"/>
                <a:gd name="T12" fmla="*/ 138 w 1635"/>
                <a:gd name="T13" fmla="*/ 1101 h 1327"/>
                <a:gd name="T14" fmla="*/ 172 w 1635"/>
                <a:gd name="T15" fmla="*/ 1058 h 1327"/>
                <a:gd name="T16" fmla="*/ 214 w 1635"/>
                <a:gd name="T17" fmla="*/ 1027 h 1327"/>
                <a:gd name="T18" fmla="*/ 265 w 1635"/>
                <a:gd name="T19" fmla="*/ 1012 h 1327"/>
                <a:gd name="T20" fmla="*/ 339 w 1635"/>
                <a:gd name="T21" fmla="*/ 1013 h 1327"/>
                <a:gd name="T22" fmla="*/ 387 w 1635"/>
                <a:gd name="T23" fmla="*/ 1023 h 1327"/>
                <a:gd name="T24" fmla="*/ 435 w 1635"/>
                <a:gd name="T25" fmla="*/ 1057 h 1327"/>
                <a:gd name="T26" fmla="*/ 467 w 1635"/>
                <a:gd name="T27" fmla="*/ 1098 h 1327"/>
                <a:gd name="T28" fmla="*/ 481 w 1635"/>
                <a:gd name="T29" fmla="*/ 1142 h 1327"/>
                <a:gd name="T30" fmla="*/ 478 w 1635"/>
                <a:gd name="T31" fmla="*/ 1190 h 1327"/>
                <a:gd name="T32" fmla="*/ 467 w 1635"/>
                <a:gd name="T33" fmla="*/ 1234 h 1327"/>
                <a:gd name="T34" fmla="*/ 456 w 1635"/>
                <a:gd name="T35" fmla="*/ 1279 h 1327"/>
                <a:gd name="T36" fmla="*/ 461 w 1635"/>
                <a:gd name="T37" fmla="*/ 1321 h 1327"/>
                <a:gd name="T38" fmla="*/ 733 w 1635"/>
                <a:gd name="T39" fmla="*/ 1274 h 1327"/>
                <a:gd name="T40" fmla="*/ 735 w 1635"/>
                <a:gd name="T41" fmla="*/ 1215 h 1327"/>
                <a:gd name="T42" fmla="*/ 740 w 1635"/>
                <a:gd name="T43" fmla="*/ 1166 h 1327"/>
                <a:gd name="T44" fmla="*/ 752 w 1635"/>
                <a:gd name="T45" fmla="*/ 1123 h 1327"/>
                <a:gd name="T46" fmla="*/ 776 w 1635"/>
                <a:gd name="T47" fmla="*/ 1095 h 1327"/>
                <a:gd name="T48" fmla="*/ 810 w 1635"/>
                <a:gd name="T49" fmla="*/ 1080 h 1327"/>
                <a:gd name="T50" fmla="*/ 843 w 1635"/>
                <a:gd name="T51" fmla="*/ 1075 h 1327"/>
                <a:gd name="T52" fmla="*/ 890 w 1635"/>
                <a:gd name="T53" fmla="*/ 1077 h 1327"/>
                <a:gd name="T54" fmla="*/ 932 w 1635"/>
                <a:gd name="T55" fmla="*/ 1081 h 1327"/>
                <a:gd name="T56" fmla="*/ 986 w 1635"/>
                <a:gd name="T57" fmla="*/ 1084 h 1327"/>
                <a:gd name="T58" fmla="*/ 1034 w 1635"/>
                <a:gd name="T59" fmla="*/ 1077 h 1327"/>
                <a:gd name="T60" fmla="*/ 1078 w 1635"/>
                <a:gd name="T61" fmla="*/ 1061 h 1327"/>
                <a:gd name="T62" fmla="*/ 1110 w 1635"/>
                <a:gd name="T63" fmla="*/ 1032 h 1327"/>
                <a:gd name="T64" fmla="*/ 1128 w 1635"/>
                <a:gd name="T65" fmla="*/ 995 h 1327"/>
                <a:gd name="T66" fmla="*/ 1128 w 1635"/>
                <a:gd name="T67" fmla="*/ 953 h 1327"/>
                <a:gd name="T68" fmla="*/ 1128 w 1635"/>
                <a:gd name="T69" fmla="*/ 906 h 1327"/>
                <a:gd name="T70" fmla="*/ 1138 w 1635"/>
                <a:gd name="T71" fmla="*/ 868 h 1327"/>
                <a:gd name="T72" fmla="*/ 1158 w 1635"/>
                <a:gd name="T73" fmla="*/ 837 h 1327"/>
                <a:gd name="T74" fmla="*/ 1199 w 1635"/>
                <a:gd name="T75" fmla="*/ 816 h 1327"/>
                <a:gd name="T76" fmla="*/ 1243 w 1635"/>
                <a:gd name="T77" fmla="*/ 803 h 1327"/>
                <a:gd name="T78" fmla="*/ 1295 w 1635"/>
                <a:gd name="T79" fmla="*/ 792 h 1327"/>
                <a:gd name="T80" fmla="*/ 1342 w 1635"/>
                <a:gd name="T81" fmla="*/ 780 h 1327"/>
                <a:gd name="T82" fmla="*/ 1381 w 1635"/>
                <a:gd name="T83" fmla="*/ 765 h 1327"/>
                <a:gd name="T84" fmla="*/ 1411 w 1635"/>
                <a:gd name="T85" fmla="*/ 742 h 1327"/>
                <a:gd name="T86" fmla="*/ 1436 w 1635"/>
                <a:gd name="T87" fmla="*/ 707 h 1327"/>
                <a:gd name="T88" fmla="*/ 1449 w 1635"/>
                <a:gd name="T89" fmla="*/ 662 h 1327"/>
                <a:gd name="T90" fmla="*/ 1443 w 1635"/>
                <a:gd name="T91" fmla="*/ 618 h 1327"/>
                <a:gd name="T92" fmla="*/ 1429 w 1635"/>
                <a:gd name="T93" fmla="*/ 561 h 1327"/>
                <a:gd name="T94" fmla="*/ 1421 w 1635"/>
                <a:gd name="T95" fmla="*/ 513 h 1327"/>
                <a:gd name="T96" fmla="*/ 1423 w 1635"/>
                <a:gd name="T97" fmla="*/ 467 h 1327"/>
                <a:gd name="T98" fmla="*/ 1438 w 1635"/>
                <a:gd name="T99" fmla="*/ 427 h 1327"/>
                <a:gd name="T100" fmla="*/ 1462 w 1635"/>
                <a:gd name="T101" fmla="*/ 392 h 1327"/>
                <a:gd name="T102" fmla="*/ 1497 w 1635"/>
                <a:gd name="T103" fmla="*/ 358 h 1327"/>
                <a:gd name="T104" fmla="*/ 1538 w 1635"/>
                <a:gd name="T105" fmla="*/ 338 h 1327"/>
                <a:gd name="T106" fmla="*/ 1579 w 1635"/>
                <a:gd name="T107" fmla="*/ 330 h 1327"/>
                <a:gd name="T108" fmla="*/ 1630 w 1635"/>
                <a:gd name="T109" fmla="*/ 330 h 13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35"/>
                <a:gd name="T166" fmla="*/ 0 h 1327"/>
                <a:gd name="T167" fmla="*/ 1635 w 1635"/>
                <a:gd name="T168" fmla="*/ 1327 h 13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35" h="1327">
                  <a:moveTo>
                    <a:pt x="1635" y="330"/>
                  </a:moveTo>
                  <a:lnTo>
                    <a:pt x="1635" y="0"/>
                  </a:lnTo>
                  <a:lnTo>
                    <a:pt x="0" y="0"/>
                  </a:lnTo>
                  <a:lnTo>
                    <a:pt x="1" y="1327"/>
                  </a:lnTo>
                  <a:lnTo>
                    <a:pt x="147" y="1327"/>
                  </a:lnTo>
                  <a:lnTo>
                    <a:pt x="154" y="1301"/>
                  </a:lnTo>
                  <a:lnTo>
                    <a:pt x="154" y="1283"/>
                  </a:lnTo>
                  <a:lnTo>
                    <a:pt x="150" y="1258"/>
                  </a:lnTo>
                  <a:lnTo>
                    <a:pt x="141" y="1231"/>
                  </a:lnTo>
                  <a:lnTo>
                    <a:pt x="133" y="1198"/>
                  </a:lnTo>
                  <a:lnTo>
                    <a:pt x="128" y="1173"/>
                  </a:lnTo>
                  <a:lnTo>
                    <a:pt x="127" y="1150"/>
                  </a:lnTo>
                  <a:lnTo>
                    <a:pt x="131" y="1125"/>
                  </a:lnTo>
                  <a:lnTo>
                    <a:pt x="138" y="1101"/>
                  </a:lnTo>
                  <a:lnTo>
                    <a:pt x="154" y="1077"/>
                  </a:lnTo>
                  <a:lnTo>
                    <a:pt x="172" y="1058"/>
                  </a:lnTo>
                  <a:lnTo>
                    <a:pt x="192" y="1040"/>
                  </a:lnTo>
                  <a:lnTo>
                    <a:pt x="214" y="1027"/>
                  </a:lnTo>
                  <a:lnTo>
                    <a:pt x="241" y="1016"/>
                  </a:lnTo>
                  <a:lnTo>
                    <a:pt x="265" y="1012"/>
                  </a:lnTo>
                  <a:lnTo>
                    <a:pt x="299" y="1010"/>
                  </a:lnTo>
                  <a:lnTo>
                    <a:pt x="339" y="1013"/>
                  </a:lnTo>
                  <a:lnTo>
                    <a:pt x="364" y="1016"/>
                  </a:lnTo>
                  <a:lnTo>
                    <a:pt x="387" y="1023"/>
                  </a:lnTo>
                  <a:lnTo>
                    <a:pt x="408" y="1036"/>
                  </a:lnTo>
                  <a:lnTo>
                    <a:pt x="435" y="1057"/>
                  </a:lnTo>
                  <a:lnTo>
                    <a:pt x="452" y="1077"/>
                  </a:lnTo>
                  <a:lnTo>
                    <a:pt x="467" y="1098"/>
                  </a:lnTo>
                  <a:lnTo>
                    <a:pt x="476" y="1121"/>
                  </a:lnTo>
                  <a:lnTo>
                    <a:pt x="481" y="1142"/>
                  </a:lnTo>
                  <a:lnTo>
                    <a:pt x="481" y="1166"/>
                  </a:lnTo>
                  <a:lnTo>
                    <a:pt x="478" y="1190"/>
                  </a:lnTo>
                  <a:lnTo>
                    <a:pt x="473" y="1212"/>
                  </a:lnTo>
                  <a:lnTo>
                    <a:pt x="467" y="1234"/>
                  </a:lnTo>
                  <a:lnTo>
                    <a:pt x="460" y="1256"/>
                  </a:lnTo>
                  <a:lnTo>
                    <a:pt x="456" y="1279"/>
                  </a:lnTo>
                  <a:lnTo>
                    <a:pt x="456" y="1298"/>
                  </a:lnTo>
                  <a:lnTo>
                    <a:pt x="461" y="1321"/>
                  </a:lnTo>
                  <a:lnTo>
                    <a:pt x="735" y="1321"/>
                  </a:lnTo>
                  <a:lnTo>
                    <a:pt x="733" y="1274"/>
                  </a:lnTo>
                  <a:lnTo>
                    <a:pt x="735" y="1241"/>
                  </a:lnTo>
                  <a:lnTo>
                    <a:pt x="735" y="1215"/>
                  </a:lnTo>
                  <a:lnTo>
                    <a:pt x="737" y="1191"/>
                  </a:lnTo>
                  <a:lnTo>
                    <a:pt x="740" y="1166"/>
                  </a:lnTo>
                  <a:lnTo>
                    <a:pt x="745" y="1140"/>
                  </a:lnTo>
                  <a:lnTo>
                    <a:pt x="752" y="1123"/>
                  </a:lnTo>
                  <a:lnTo>
                    <a:pt x="762" y="1108"/>
                  </a:lnTo>
                  <a:lnTo>
                    <a:pt x="776" y="1095"/>
                  </a:lnTo>
                  <a:lnTo>
                    <a:pt x="792" y="1085"/>
                  </a:lnTo>
                  <a:lnTo>
                    <a:pt x="810" y="1080"/>
                  </a:lnTo>
                  <a:lnTo>
                    <a:pt x="830" y="1077"/>
                  </a:lnTo>
                  <a:lnTo>
                    <a:pt x="848" y="1075"/>
                  </a:lnTo>
                  <a:lnTo>
                    <a:pt x="872" y="1075"/>
                  </a:lnTo>
                  <a:lnTo>
                    <a:pt x="895" y="1077"/>
                  </a:lnTo>
                  <a:lnTo>
                    <a:pt x="913" y="1080"/>
                  </a:lnTo>
                  <a:lnTo>
                    <a:pt x="937" y="1081"/>
                  </a:lnTo>
                  <a:lnTo>
                    <a:pt x="963" y="1084"/>
                  </a:lnTo>
                  <a:lnTo>
                    <a:pt x="991" y="1084"/>
                  </a:lnTo>
                  <a:lnTo>
                    <a:pt x="1015" y="1081"/>
                  </a:lnTo>
                  <a:lnTo>
                    <a:pt x="1039" y="1077"/>
                  </a:lnTo>
                  <a:lnTo>
                    <a:pt x="1064" y="1071"/>
                  </a:lnTo>
                  <a:lnTo>
                    <a:pt x="1083" y="1061"/>
                  </a:lnTo>
                  <a:lnTo>
                    <a:pt x="1102" y="1049"/>
                  </a:lnTo>
                  <a:lnTo>
                    <a:pt x="1115" y="1032"/>
                  </a:lnTo>
                  <a:lnTo>
                    <a:pt x="1128" y="1013"/>
                  </a:lnTo>
                  <a:lnTo>
                    <a:pt x="1133" y="995"/>
                  </a:lnTo>
                  <a:lnTo>
                    <a:pt x="1136" y="974"/>
                  </a:lnTo>
                  <a:lnTo>
                    <a:pt x="1133" y="953"/>
                  </a:lnTo>
                  <a:lnTo>
                    <a:pt x="1132" y="930"/>
                  </a:lnTo>
                  <a:lnTo>
                    <a:pt x="1133" y="906"/>
                  </a:lnTo>
                  <a:lnTo>
                    <a:pt x="1138" y="888"/>
                  </a:lnTo>
                  <a:lnTo>
                    <a:pt x="1143" y="868"/>
                  </a:lnTo>
                  <a:lnTo>
                    <a:pt x="1152" y="849"/>
                  </a:lnTo>
                  <a:lnTo>
                    <a:pt x="1163" y="837"/>
                  </a:lnTo>
                  <a:lnTo>
                    <a:pt x="1181" y="824"/>
                  </a:lnTo>
                  <a:lnTo>
                    <a:pt x="1204" y="816"/>
                  </a:lnTo>
                  <a:lnTo>
                    <a:pt x="1227" y="809"/>
                  </a:lnTo>
                  <a:lnTo>
                    <a:pt x="1248" y="803"/>
                  </a:lnTo>
                  <a:lnTo>
                    <a:pt x="1270" y="797"/>
                  </a:lnTo>
                  <a:lnTo>
                    <a:pt x="1300" y="792"/>
                  </a:lnTo>
                  <a:lnTo>
                    <a:pt x="1323" y="787"/>
                  </a:lnTo>
                  <a:lnTo>
                    <a:pt x="1347" y="780"/>
                  </a:lnTo>
                  <a:lnTo>
                    <a:pt x="1366" y="773"/>
                  </a:lnTo>
                  <a:lnTo>
                    <a:pt x="1386" y="765"/>
                  </a:lnTo>
                  <a:lnTo>
                    <a:pt x="1402" y="753"/>
                  </a:lnTo>
                  <a:lnTo>
                    <a:pt x="1416" y="742"/>
                  </a:lnTo>
                  <a:lnTo>
                    <a:pt x="1431" y="724"/>
                  </a:lnTo>
                  <a:lnTo>
                    <a:pt x="1441" y="707"/>
                  </a:lnTo>
                  <a:lnTo>
                    <a:pt x="1450" y="687"/>
                  </a:lnTo>
                  <a:lnTo>
                    <a:pt x="1454" y="662"/>
                  </a:lnTo>
                  <a:lnTo>
                    <a:pt x="1451" y="641"/>
                  </a:lnTo>
                  <a:lnTo>
                    <a:pt x="1448" y="618"/>
                  </a:lnTo>
                  <a:lnTo>
                    <a:pt x="1441" y="591"/>
                  </a:lnTo>
                  <a:lnTo>
                    <a:pt x="1434" y="561"/>
                  </a:lnTo>
                  <a:lnTo>
                    <a:pt x="1427" y="535"/>
                  </a:lnTo>
                  <a:lnTo>
                    <a:pt x="1426" y="513"/>
                  </a:lnTo>
                  <a:lnTo>
                    <a:pt x="1426" y="494"/>
                  </a:lnTo>
                  <a:lnTo>
                    <a:pt x="1428" y="467"/>
                  </a:lnTo>
                  <a:lnTo>
                    <a:pt x="1436" y="444"/>
                  </a:lnTo>
                  <a:lnTo>
                    <a:pt x="1443" y="427"/>
                  </a:lnTo>
                  <a:lnTo>
                    <a:pt x="1452" y="410"/>
                  </a:lnTo>
                  <a:lnTo>
                    <a:pt x="1467" y="392"/>
                  </a:lnTo>
                  <a:lnTo>
                    <a:pt x="1482" y="374"/>
                  </a:lnTo>
                  <a:lnTo>
                    <a:pt x="1502" y="358"/>
                  </a:lnTo>
                  <a:lnTo>
                    <a:pt x="1523" y="345"/>
                  </a:lnTo>
                  <a:lnTo>
                    <a:pt x="1543" y="338"/>
                  </a:lnTo>
                  <a:lnTo>
                    <a:pt x="1563" y="333"/>
                  </a:lnTo>
                  <a:lnTo>
                    <a:pt x="1584" y="330"/>
                  </a:lnTo>
                  <a:lnTo>
                    <a:pt x="1609" y="330"/>
                  </a:lnTo>
                  <a:lnTo>
                    <a:pt x="1635" y="33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Mine industrielle &amp; artisanale</a:t>
              </a:r>
            </a:p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04C09C3-DBC3-4B48-97F8-7D0899DB8132}"/>
              </a:ext>
            </a:extLst>
          </p:cNvPr>
          <p:cNvSpPr/>
          <p:nvPr/>
        </p:nvSpPr>
        <p:spPr>
          <a:xfrm>
            <a:off x="4847055" y="3077288"/>
            <a:ext cx="25791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/>
            <a:r>
              <a:rPr lang="fr-FR" sz="24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l" eaLnBrk="0" hangingPunct="0"/>
            <a:endParaRPr lang="fr-FR" sz="2400" dirty="0">
              <a:solidFill>
                <a:srgbClr val="000000"/>
              </a:solidFill>
              <a:latin typeface="Arial" charset="0"/>
            </a:endParaRPr>
          </a:p>
          <a:p>
            <a:pPr algn="l" eaLnBrk="0" hangingPunct="0"/>
            <a:endParaRPr lang="fr-FR" sz="2400" dirty="0">
              <a:solidFill>
                <a:srgbClr val="000000"/>
              </a:solidFill>
              <a:latin typeface="Arial" charset="0"/>
            </a:endParaRPr>
          </a:p>
          <a:p>
            <a:pPr algn="l" eaLnBrk="0" hangingPunct="0"/>
            <a:endParaRPr lang="fr-FR" sz="2400" dirty="0">
              <a:solidFill>
                <a:srgbClr val="000000"/>
              </a:solidFill>
              <a:latin typeface="Arial" charset="0"/>
            </a:endParaRPr>
          </a:p>
          <a:p>
            <a:pPr algn="r" eaLnBrk="0" hangingPunct="0"/>
            <a:r>
              <a:rPr lang="fr-FR" sz="2400" dirty="0">
                <a:solidFill>
                  <a:srgbClr val="000000"/>
                </a:solidFill>
                <a:latin typeface="Arial" charset="0"/>
              </a:rPr>
              <a:t>   </a:t>
            </a:r>
          </a:p>
          <a:p>
            <a:pPr algn="r" eaLnBrk="0" hangingPunct="0"/>
            <a:r>
              <a:rPr lang="fr-FR" sz="2400" b="1" dirty="0">
                <a:solidFill>
                  <a:srgbClr val="FFFFFF"/>
                </a:solidFill>
                <a:latin typeface="Arial" charset="0"/>
              </a:rPr>
              <a:t>Exploitation &amp;</a:t>
            </a:r>
          </a:p>
          <a:p>
            <a:pPr algn="r" eaLnBrk="0" hangingPunct="0"/>
            <a:r>
              <a:rPr lang="fr-FR" sz="2400" b="1" dirty="0">
                <a:solidFill>
                  <a:srgbClr val="FFFFFF"/>
                </a:solidFill>
                <a:latin typeface="Arial" charset="0"/>
              </a:rPr>
              <a:t>exploration  des Hydrocarbures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211CD5-64C1-446B-932B-0D6A1FB284C9}"/>
              </a:ext>
            </a:extLst>
          </p:cNvPr>
          <p:cNvSpPr/>
          <p:nvPr/>
        </p:nvSpPr>
        <p:spPr>
          <a:xfrm>
            <a:off x="1807170" y="4473164"/>
            <a:ext cx="26631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/>
            <a:endParaRPr lang="fr-FR" sz="2400" b="1" dirty="0">
              <a:solidFill>
                <a:srgbClr val="FFFFFF"/>
              </a:solidFill>
              <a:latin typeface="Arial" charset="0"/>
            </a:endParaRPr>
          </a:p>
          <a:p>
            <a:pPr algn="l" eaLnBrk="0" hangingPunct="0"/>
            <a:endParaRPr lang="fr-FR" sz="2400" b="1" dirty="0">
              <a:solidFill>
                <a:srgbClr val="FFFFFF"/>
              </a:solidFill>
              <a:latin typeface="Arial" charset="0"/>
            </a:endParaRPr>
          </a:p>
          <a:p>
            <a:pPr algn="l" eaLnBrk="0" hangingPunct="0"/>
            <a:r>
              <a:rPr lang="fr-FR" sz="2400" b="1" dirty="0">
                <a:solidFill>
                  <a:srgbClr val="FFFFFF"/>
                </a:solidFill>
                <a:latin typeface="Arial" charset="0"/>
              </a:rPr>
              <a:t>Transport des hydrocarbures </a:t>
            </a:r>
            <a:endParaRPr lang="fr-FR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23556" y="323967"/>
            <a:ext cx="8956939" cy="6211507"/>
            <a:chOff x="227" y="225"/>
            <a:chExt cx="6284" cy="4314"/>
          </a:xfrm>
        </p:grpSpPr>
        <p:sp>
          <p:nvSpPr>
            <p:cNvPr id="5125" name="Rectangle 3"/>
            <p:cNvSpPr>
              <a:spLocks noChangeArrowheads="1"/>
            </p:cNvSpPr>
            <p:nvPr/>
          </p:nvSpPr>
          <p:spPr bwMode="auto">
            <a:xfrm>
              <a:off x="227" y="447"/>
              <a:ext cx="6090" cy="3374"/>
            </a:xfrm>
            <a:prstGeom prst="rect">
              <a:avLst/>
            </a:prstGeom>
            <a:solidFill>
              <a:srgbClr val="657C9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 dirty="0"/>
            </a:p>
          </p:txBody>
        </p:sp>
        <p:grpSp>
          <p:nvGrpSpPr>
            <p:cNvPr id="5126" name="Group 4"/>
            <p:cNvGrpSpPr>
              <a:grpSpLocks/>
            </p:cNvGrpSpPr>
            <p:nvPr/>
          </p:nvGrpSpPr>
          <p:grpSpPr bwMode="auto">
            <a:xfrm>
              <a:off x="424" y="225"/>
              <a:ext cx="102" cy="4314"/>
              <a:chOff x="424" y="229"/>
              <a:chExt cx="102" cy="4314"/>
            </a:xfrm>
          </p:grpSpPr>
          <p:grpSp>
            <p:nvGrpSpPr>
              <p:cNvPr id="5130" name="Group 5"/>
              <p:cNvGrpSpPr>
                <a:grpSpLocks/>
              </p:cNvGrpSpPr>
              <p:nvPr/>
            </p:nvGrpSpPr>
            <p:grpSpPr bwMode="auto">
              <a:xfrm>
                <a:off x="424" y="2744"/>
                <a:ext cx="102" cy="1799"/>
                <a:chOff x="424" y="2744"/>
                <a:chExt cx="102" cy="1799"/>
              </a:xfrm>
            </p:grpSpPr>
            <p:grpSp>
              <p:nvGrpSpPr>
                <p:cNvPr id="5132" name="Group 6"/>
                <p:cNvGrpSpPr>
                  <a:grpSpLocks/>
                </p:cNvGrpSpPr>
                <p:nvPr/>
              </p:nvGrpSpPr>
              <p:grpSpPr bwMode="auto">
                <a:xfrm flipH="1" flipV="1">
                  <a:off x="424" y="2896"/>
                  <a:ext cx="102" cy="1647"/>
                  <a:chOff x="181" y="0"/>
                  <a:chExt cx="102" cy="1647"/>
                </a:xfrm>
              </p:grpSpPr>
              <p:sp>
                <p:nvSpPr>
                  <p:cNvPr id="5136" name="Freeform 7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496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  <p:sp>
                <p:nvSpPr>
                  <p:cNvPr id="5137" name="Freeform 8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0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</p:grpSp>
            <p:grpSp>
              <p:nvGrpSpPr>
                <p:cNvPr id="5133" name="Group 9"/>
                <p:cNvGrpSpPr>
                  <a:grpSpLocks/>
                </p:cNvGrpSpPr>
                <p:nvPr/>
              </p:nvGrpSpPr>
              <p:grpSpPr bwMode="auto">
                <a:xfrm flipH="1" flipV="1">
                  <a:off x="424" y="2744"/>
                  <a:ext cx="102" cy="1647"/>
                  <a:chOff x="181" y="0"/>
                  <a:chExt cx="102" cy="1647"/>
                </a:xfrm>
              </p:grpSpPr>
              <p:sp>
                <p:nvSpPr>
                  <p:cNvPr id="5134" name="Freeform 10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496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  <p:sp>
                <p:nvSpPr>
                  <p:cNvPr id="5135" name="Freeform 11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0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</p:grpSp>
          </p:grpSp>
          <p:sp>
            <p:nvSpPr>
              <p:cNvPr id="5131" name="Freeform 12"/>
              <p:cNvSpPr>
                <a:spLocks noChangeAspect="1"/>
              </p:cNvSpPr>
              <p:nvPr/>
            </p:nvSpPr>
            <p:spPr bwMode="gray">
              <a:xfrm flipH="1" flipV="1">
                <a:off x="424" y="229"/>
                <a:ext cx="102" cy="1151"/>
              </a:xfrm>
              <a:custGeom>
                <a:avLst/>
                <a:gdLst>
                  <a:gd name="T0" fmla="*/ 120 w 120"/>
                  <a:gd name="T1" fmla="*/ 0 h 1354"/>
                  <a:gd name="T2" fmla="*/ 120 w 120"/>
                  <a:gd name="T3" fmla="*/ 1354 h 1354"/>
                  <a:gd name="T4" fmla="*/ 0 w 120"/>
                  <a:gd name="T5" fmla="*/ 1354 h 1354"/>
                  <a:gd name="T6" fmla="*/ 0 w 120"/>
                  <a:gd name="T7" fmla="*/ 85 h 1354"/>
                  <a:gd name="T8" fmla="*/ 120 w 120"/>
                  <a:gd name="T9" fmla="*/ 0 h 1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1354"/>
                  <a:gd name="T17" fmla="*/ 120 w 120"/>
                  <a:gd name="T18" fmla="*/ 1354 h 13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1354">
                    <a:moveTo>
                      <a:pt x="120" y="0"/>
                    </a:moveTo>
                    <a:lnTo>
                      <a:pt x="120" y="1354"/>
                    </a:lnTo>
                    <a:lnTo>
                      <a:pt x="0" y="1354"/>
                    </a:lnTo>
                    <a:lnTo>
                      <a:pt x="0" y="85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C1C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dirty="0"/>
              </a:p>
            </p:txBody>
          </p:sp>
        </p:grpSp>
        <p:sp>
          <p:nvSpPr>
            <p:cNvPr id="5127" name="Rectangle 13"/>
            <p:cNvSpPr>
              <a:spLocks noChangeArrowheads="1"/>
            </p:cNvSpPr>
            <p:nvPr/>
          </p:nvSpPr>
          <p:spPr bwMode="auto">
            <a:xfrm>
              <a:off x="227" y="225"/>
              <a:ext cx="6284" cy="4314"/>
            </a:xfrm>
            <a:prstGeom prst="rect">
              <a:avLst/>
            </a:prstGeom>
            <a:noFill/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 dirty="0"/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25091ECC-0FA1-463A-9491-65F09B91F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86" y="2654060"/>
            <a:ext cx="7112528" cy="43704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33763" lvl="1" indent="-232372" algn="l" defTabSz="914179">
              <a:lnSpc>
                <a:spcPct val="85000"/>
              </a:lnSpc>
              <a:spcBef>
                <a:spcPct val="45000"/>
              </a:spcBef>
            </a:pPr>
            <a:r>
              <a:rPr lang="fr-FR" sz="3200" b="1" dirty="0">
                <a:solidFill>
                  <a:schemeClr val="bg1"/>
                </a:solidFill>
                <a:latin typeface="Kohinoor Devanagari" panose="02000000000000000000" pitchFamily="50" charset="0"/>
                <a:cs typeface="Kohinoor Devanagari" panose="02000000000000000000" pitchFamily="50" charset="0"/>
              </a:rPr>
              <a:t>Chiffres clés</a:t>
            </a:r>
            <a:endParaRPr lang="en-US" sz="3200" b="1" dirty="0">
              <a:solidFill>
                <a:schemeClr val="bg1"/>
              </a:solidFill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1AF605-DD59-485E-B2AE-C15BB70F9331}"/>
              </a:ext>
            </a:extLst>
          </p:cNvPr>
          <p:cNvSpPr/>
          <p:nvPr/>
        </p:nvSpPr>
        <p:spPr bwMode="auto">
          <a:xfrm>
            <a:off x="382432" y="2478176"/>
            <a:ext cx="720000" cy="7200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>
                <a:solidFill>
                  <a:schemeClr val="bg1"/>
                </a:solidFill>
                <a:latin typeface="Kohinoor Devanagari" panose="02000000000000000000" pitchFamily="50" charset="0"/>
                <a:ea typeface="+mj-ea"/>
                <a:cs typeface="Kohinoor Devanagari" panose="02000000000000000000" pitchFamily="50" charset="0"/>
              </a:rPr>
              <a:t>3</a:t>
            </a:r>
            <a:r>
              <a:rPr lang="fr-FR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269E312-5305-4165-B064-9186EF8F7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98" y="643379"/>
            <a:ext cx="3200228" cy="48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5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649" y="598978"/>
            <a:ext cx="8405327" cy="637097"/>
          </a:xfrm>
        </p:spPr>
        <p:txBody>
          <a:bodyPr/>
          <a:lstStyle/>
          <a:p>
            <a:pPr eaLnBrk="1" hangingPunct="1"/>
            <a:r>
              <a:rPr lang="en-GB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PAIEMENTS DES ENTREPRISES PAR SECTEUR</a:t>
            </a:r>
            <a:br>
              <a:rPr lang="en-GB" dirty="0"/>
            </a:br>
            <a:endParaRPr lang="en-GB" sz="2100" dirty="0"/>
          </a:p>
        </p:txBody>
      </p:sp>
      <p:sp>
        <p:nvSpPr>
          <p:cNvPr id="10273" name="Text Box 32"/>
          <p:cNvSpPr txBox="1">
            <a:spLocks noChangeArrowheads="1"/>
          </p:cNvSpPr>
          <p:nvPr/>
        </p:nvSpPr>
        <p:spPr bwMode="auto">
          <a:xfrm>
            <a:off x="4310279" y="2842263"/>
            <a:ext cx="1565041" cy="2217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47331" tIns="47331" rIns="47331" bIns="47331">
            <a:spAutoFit/>
          </a:bodyPr>
          <a:lstStyle/>
          <a:p>
            <a:pPr marL="0" marR="0" lvl="0" indent="0" algn="ctr" defTabSz="91417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3434321" y="2177133"/>
            <a:ext cx="95651" cy="2186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47331" tIns="47331" rIns="47331" bIns="47331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BBC2E-9200-435F-8FC3-5D45C0457A0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787C4F0-7420-190B-26D9-A845025CC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151183"/>
              </p:ext>
            </p:extLst>
          </p:nvPr>
        </p:nvGraphicFramePr>
        <p:xfrm>
          <a:off x="522449" y="1343433"/>
          <a:ext cx="8573925" cy="2558044"/>
        </p:xfrm>
        <a:graphic>
          <a:graphicData uri="http://schemas.openxmlformats.org/drawingml/2006/table">
            <a:tbl>
              <a:tblPr/>
              <a:tblGrid>
                <a:gridCol w="2572623">
                  <a:extLst>
                    <a:ext uri="{9D8B030D-6E8A-4147-A177-3AD203B41FA5}">
                      <a16:colId xmlns:a16="http://schemas.microsoft.com/office/drawing/2014/main" val="586533700"/>
                    </a:ext>
                  </a:extLst>
                </a:gridCol>
                <a:gridCol w="1108889">
                  <a:extLst>
                    <a:ext uri="{9D8B030D-6E8A-4147-A177-3AD203B41FA5}">
                      <a16:colId xmlns:a16="http://schemas.microsoft.com/office/drawing/2014/main" val="2935245243"/>
                    </a:ext>
                  </a:extLst>
                </a:gridCol>
                <a:gridCol w="891545">
                  <a:extLst>
                    <a:ext uri="{9D8B030D-6E8A-4147-A177-3AD203B41FA5}">
                      <a16:colId xmlns:a16="http://schemas.microsoft.com/office/drawing/2014/main" val="913139930"/>
                    </a:ext>
                  </a:extLst>
                </a:gridCol>
                <a:gridCol w="1108889">
                  <a:extLst>
                    <a:ext uri="{9D8B030D-6E8A-4147-A177-3AD203B41FA5}">
                      <a16:colId xmlns:a16="http://schemas.microsoft.com/office/drawing/2014/main" val="3938653106"/>
                    </a:ext>
                  </a:extLst>
                </a:gridCol>
                <a:gridCol w="891545">
                  <a:extLst>
                    <a:ext uri="{9D8B030D-6E8A-4147-A177-3AD203B41FA5}">
                      <a16:colId xmlns:a16="http://schemas.microsoft.com/office/drawing/2014/main" val="3105396963"/>
                    </a:ext>
                  </a:extLst>
                </a:gridCol>
                <a:gridCol w="1108889">
                  <a:extLst>
                    <a:ext uri="{9D8B030D-6E8A-4147-A177-3AD203B41FA5}">
                      <a16:colId xmlns:a16="http://schemas.microsoft.com/office/drawing/2014/main" val="3880081410"/>
                    </a:ext>
                  </a:extLst>
                </a:gridCol>
                <a:gridCol w="891545">
                  <a:extLst>
                    <a:ext uri="{9D8B030D-6E8A-4147-A177-3AD203B41FA5}">
                      <a16:colId xmlns:a16="http://schemas.microsoft.com/office/drawing/2014/main" val="1583796599"/>
                    </a:ext>
                  </a:extLst>
                </a:gridCol>
              </a:tblGrid>
              <a:tr h="414777"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2019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2020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Évolution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874539"/>
                  </a:ext>
                </a:extLst>
              </a:tr>
              <a:tr h="4198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(En milliards de FCFA)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Montant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En % 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Montant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En % 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Montant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En %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25113"/>
                  </a:ext>
                </a:extLst>
              </a:tr>
              <a:tr h="4198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Extraction d’hydrocarbures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849,97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93,58%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614,61 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92,70%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(235,36) 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(27,69%)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220179"/>
                  </a:ext>
                </a:extLst>
              </a:tr>
              <a:tr h="4042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Transport d’hydrocarbures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42,2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4,65%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46,35 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6,99%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4,15 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9,82%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595138"/>
                  </a:ext>
                </a:extLst>
              </a:tr>
              <a:tr h="44401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Mines et Carrières industrielles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16,11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1,77%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2,09 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0,32%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(14,02) 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(87,03%)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128461"/>
                  </a:ext>
                </a:extLst>
              </a:tr>
              <a:tr h="4042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Total 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908,28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100,00%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663,05 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100%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(245,23) 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(27,00%)</a:t>
                      </a:r>
                    </a:p>
                  </a:txBody>
                  <a:tcPr marL="7455" marR="7455" marT="74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781825"/>
                  </a:ext>
                </a:extLst>
              </a:tr>
            </a:tbl>
          </a:graphicData>
        </a:graphic>
      </p:graphicFrame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B9725F07-BE66-59A9-A12F-6990EF341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072678"/>
              </p:ext>
            </p:extLst>
          </p:nvPr>
        </p:nvGraphicFramePr>
        <p:xfrm>
          <a:off x="2771462" y="3893470"/>
          <a:ext cx="4642674" cy="2691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013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649" y="598978"/>
            <a:ext cx="8405327" cy="637097"/>
          </a:xfrm>
        </p:spPr>
        <p:txBody>
          <a:bodyPr/>
          <a:lstStyle/>
          <a:p>
            <a:pPr eaLnBrk="1" hangingPunct="1"/>
            <a:r>
              <a:rPr lang="en-GB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PAIEMENTS DES ENTREPRISES PAR DESTINATION</a:t>
            </a:r>
            <a:br>
              <a:rPr lang="en-GB" dirty="0"/>
            </a:br>
            <a:endParaRPr lang="en-GB" sz="2100" dirty="0"/>
          </a:p>
        </p:txBody>
      </p:sp>
      <p:sp>
        <p:nvSpPr>
          <p:cNvPr id="10273" name="Text Box 32"/>
          <p:cNvSpPr txBox="1">
            <a:spLocks noChangeArrowheads="1"/>
          </p:cNvSpPr>
          <p:nvPr/>
        </p:nvSpPr>
        <p:spPr bwMode="auto">
          <a:xfrm>
            <a:off x="4310279" y="2842263"/>
            <a:ext cx="1565041" cy="2217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47331" tIns="47331" rIns="47331" bIns="47331">
            <a:spAutoFit/>
          </a:bodyPr>
          <a:lstStyle/>
          <a:p>
            <a:pPr marL="0" marR="0" lvl="0" indent="0" algn="ctr" defTabSz="91417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3434321" y="2177133"/>
            <a:ext cx="95651" cy="2186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47331" tIns="47331" rIns="47331" bIns="47331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BBC2E-9200-435F-8FC3-5D45C0457A0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DD2C09E-C3E7-4B1B-8114-F9F09AB40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788" y="1663700"/>
            <a:ext cx="9601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9418B1D-BC56-FD90-8059-EA6D832E4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883048"/>
              </p:ext>
            </p:extLst>
          </p:nvPr>
        </p:nvGraphicFramePr>
        <p:xfrm>
          <a:off x="1235876" y="1420175"/>
          <a:ext cx="6765124" cy="4266951"/>
        </p:xfrm>
        <a:graphic>
          <a:graphicData uri="http://schemas.openxmlformats.org/drawingml/2006/table">
            <a:tbl>
              <a:tblPr/>
              <a:tblGrid>
                <a:gridCol w="3657794">
                  <a:extLst>
                    <a:ext uri="{9D8B030D-6E8A-4147-A177-3AD203B41FA5}">
                      <a16:colId xmlns:a16="http://schemas.microsoft.com/office/drawing/2014/main" val="1605480950"/>
                    </a:ext>
                  </a:extLst>
                </a:gridCol>
                <a:gridCol w="1945183">
                  <a:extLst>
                    <a:ext uri="{9D8B030D-6E8A-4147-A177-3AD203B41FA5}">
                      <a16:colId xmlns:a16="http://schemas.microsoft.com/office/drawing/2014/main" val="420439430"/>
                    </a:ext>
                  </a:extLst>
                </a:gridCol>
                <a:gridCol w="1162147">
                  <a:extLst>
                    <a:ext uri="{9D8B030D-6E8A-4147-A177-3AD203B41FA5}">
                      <a16:colId xmlns:a16="http://schemas.microsoft.com/office/drawing/2014/main" val="3095207575"/>
                    </a:ext>
                  </a:extLst>
                </a:gridCol>
              </a:tblGrid>
              <a:tr h="31791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Organisme collecteur/Secteur 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Total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Part en %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032928"/>
                  </a:ext>
                </a:extLst>
              </a:tr>
              <a:tr h="2498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SNH – Mandat 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374,70 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56,51%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297"/>
                  </a:ext>
                </a:extLst>
              </a:tr>
              <a:tr h="2498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SNH - Fonctionnement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30,35 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4,58%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202066"/>
                  </a:ext>
                </a:extLst>
              </a:tr>
              <a:tr h="2498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Total SNH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405,05 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61,09%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429309"/>
                  </a:ext>
                </a:extLst>
              </a:tr>
              <a:tr h="2498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DGI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162,87 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24,56%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298681"/>
                  </a:ext>
                </a:extLst>
              </a:tr>
              <a:tr h="2498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DGD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42,59 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6,42%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167529"/>
                  </a:ext>
                </a:extLst>
              </a:tr>
              <a:tr h="2498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DGTCFM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8,35 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1,26%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070812"/>
                  </a:ext>
                </a:extLst>
              </a:tr>
              <a:tr h="2498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CNPS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2,65 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0,40%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846474"/>
                  </a:ext>
                </a:extLst>
              </a:tr>
              <a:tr h="2498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CAPAM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1,08 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0,16%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770500"/>
                  </a:ext>
                </a:extLst>
              </a:tr>
              <a:tr h="2498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MINMIDT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   -   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0,00%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08814"/>
                  </a:ext>
                </a:extLst>
              </a:tr>
              <a:tr h="2498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SNI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 0,38 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0,06%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672088"/>
                  </a:ext>
                </a:extLst>
              </a:tr>
              <a:tr h="2498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Paiements sociaux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   1,21 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0,18%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789106"/>
                  </a:ext>
                </a:extLst>
              </a:tr>
              <a:tr h="36486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Paiements environnementaux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38,88 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5,86%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085263"/>
                  </a:ext>
                </a:extLst>
              </a:tr>
              <a:tr h="2498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Total secteur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663,05 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100,00%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105563"/>
                  </a:ext>
                </a:extLst>
              </a:tr>
              <a:tr h="2498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 Part en % </a:t>
                      </a:r>
                    </a:p>
                  </a:txBody>
                  <a:tcPr marL="1386" marR="1386" marT="1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376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93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8762" y="56775"/>
            <a:ext cx="8405327" cy="284693"/>
          </a:xfrm>
        </p:spPr>
        <p:txBody>
          <a:bodyPr/>
          <a:lstStyle/>
          <a:p>
            <a:pPr eaLnBrk="1" hangingPunct="1"/>
            <a:r>
              <a:rPr lang="en-GB" sz="2000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REVENUS DU SECTEUR EXTRACTIF</a:t>
            </a:r>
            <a:endParaRPr lang="en-GB" sz="1800" dirty="0">
              <a:highlight>
                <a:srgbClr val="FFFF00"/>
              </a:highlight>
              <a:latin typeface="Kohinoor Devanagari" panose="02000000000000000000" pitchFamily="50" charset="0"/>
              <a:cs typeface="Kohinoor Devanagari" panose="02000000000000000000" pitchFamily="50" charset="0"/>
            </a:endParaRPr>
          </a:p>
        </p:txBody>
      </p:sp>
      <p:sp>
        <p:nvSpPr>
          <p:cNvPr id="10378" name="Rounded Rectangle 4">
            <a:extLst>
              <a:ext uri="{FF2B5EF4-FFF2-40B4-BE49-F238E27FC236}">
                <a16:creationId xmlns:a16="http://schemas.microsoft.com/office/drawing/2014/main" id="{4DF4DD3C-D008-8653-F745-53CB88012164}"/>
              </a:ext>
            </a:extLst>
          </p:cNvPr>
          <p:cNvSpPr/>
          <p:nvPr/>
        </p:nvSpPr>
        <p:spPr>
          <a:xfrm>
            <a:off x="166989" y="243178"/>
            <a:ext cx="870148" cy="6443973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N" sz="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Paiements sociétés extractives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663,05</a:t>
            </a:r>
            <a:endParaRPr kumimoji="0" lang="en-TN" sz="1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379" name="Rounded Rectangle 5">
            <a:extLst>
              <a:ext uri="{FF2B5EF4-FFF2-40B4-BE49-F238E27FC236}">
                <a16:creationId xmlns:a16="http://schemas.microsoft.com/office/drawing/2014/main" id="{62337C46-7B81-87E8-0AC1-40CFC74DA268}"/>
              </a:ext>
            </a:extLst>
          </p:cNvPr>
          <p:cNvSpPr/>
          <p:nvPr/>
        </p:nvSpPr>
        <p:spPr>
          <a:xfrm>
            <a:off x="218763" y="1171127"/>
            <a:ext cx="750868" cy="62081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Mines &amp; carrières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2,09</a:t>
            </a:r>
            <a:endParaRPr kumimoji="0" lang="en-TN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380" name="Rounded Rectangle 6">
            <a:extLst>
              <a:ext uri="{FF2B5EF4-FFF2-40B4-BE49-F238E27FC236}">
                <a16:creationId xmlns:a16="http://schemas.microsoft.com/office/drawing/2014/main" id="{C97DA41F-5CC2-D19B-BEFA-8208BE4E55D0}"/>
              </a:ext>
            </a:extLst>
          </p:cNvPr>
          <p:cNvSpPr/>
          <p:nvPr/>
        </p:nvSpPr>
        <p:spPr>
          <a:xfrm>
            <a:off x="218764" y="1882970"/>
            <a:ext cx="750868" cy="3730260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Hydrocarbures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614,61</a:t>
            </a:r>
            <a:endParaRPr kumimoji="0" lang="en-TN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381" name="Rounded Rectangle 7">
            <a:extLst>
              <a:ext uri="{FF2B5EF4-FFF2-40B4-BE49-F238E27FC236}">
                <a16:creationId xmlns:a16="http://schemas.microsoft.com/office/drawing/2014/main" id="{F82849A9-97A3-84C6-5EFD-9E6612561881}"/>
              </a:ext>
            </a:extLst>
          </p:cNvPr>
          <p:cNvSpPr/>
          <p:nvPr/>
        </p:nvSpPr>
        <p:spPr>
          <a:xfrm>
            <a:off x="218762" y="5686873"/>
            <a:ext cx="750868" cy="926635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Transport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46,35</a:t>
            </a:r>
            <a:endParaRPr kumimoji="0" lang="en-TN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382" name="Rounded Rectangle 8">
            <a:extLst>
              <a:ext uri="{FF2B5EF4-FFF2-40B4-BE49-F238E27FC236}">
                <a16:creationId xmlns:a16="http://schemas.microsoft.com/office/drawing/2014/main" id="{56FCC8E0-1058-BF94-9B0B-A2549F01E394}"/>
              </a:ext>
            </a:extLst>
          </p:cNvPr>
          <p:cNvSpPr/>
          <p:nvPr/>
        </p:nvSpPr>
        <p:spPr>
          <a:xfrm>
            <a:off x="8026678" y="243178"/>
            <a:ext cx="946859" cy="671903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Commune (CAC)</a:t>
            </a:r>
          </a:p>
        </p:txBody>
      </p:sp>
      <p:sp>
        <p:nvSpPr>
          <p:cNvPr id="10383" name="Rounded Rectangle 9">
            <a:extLst>
              <a:ext uri="{FF2B5EF4-FFF2-40B4-BE49-F238E27FC236}">
                <a16:creationId xmlns:a16="http://schemas.microsoft.com/office/drawing/2014/main" id="{728EBED7-4453-794C-BB8B-6B14FB5BFE4C}"/>
              </a:ext>
            </a:extLst>
          </p:cNvPr>
          <p:cNvSpPr/>
          <p:nvPr/>
        </p:nvSpPr>
        <p:spPr>
          <a:xfrm>
            <a:off x="8028858" y="1035805"/>
            <a:ext cx="946859" cy="671903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FEICOM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(CAC)</a:t>
            </a:r>
          </a:p>
        </p:txBody>
      </p:sp>
      <p:sp>
        <p:nvSpPr>
          <p:cNvPr id="10384" name="Rounded Rectangle 10">
            <a:extLst>
              <a:ext uri="{FF2B5EF4-FFF2-40B4-BE49-F238E27FC236}">
                <a16:creationId xmlns:a16="http://schemas.microsoft.com/office/drawing/2014/main" id="{D9C663AE-5223-3242-1125-DC1CD0166594}"/>
              </a:ext>
            </a:extLst>
          </p:cNvPr>
          <p:cNvSpPr/>
          <p:nvPr/>
        </p:nvSpPr>
        <p:spPr>
          <a:xfrm>
            <a:off x="8028858" y="1828432"/>
            <a:ext cx="946859" cy="671903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CFC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9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0,61</a:t>
            </a:r>
          </a:p>
        </p:txBody>
      </p:sp>
      <p:sp>
        <p:nvSpPr>
          <p:cNvPr id="10385" name="Rounded Rectangle 11">
            <a:extLst>
              <a:ext uri="{FF2B5EF4-FFF2-40B4-BE49-F238E27FC236}">
                <a16:creationId xmlns:a16="http://schemas.microsoft.com/office/drawing/2014/main" id="{98A3C236-B801-9254-13B9-F19F4ADF93BD}"/>
              </a:ext>
            </a:extLst>
          </p:cNvPr>
          <p:cNvSpPr/>
          <p:nvPr/>
        </p:nvSpPr>
        <p:spPr>
          <a:xfrm>
            <a:off x="8028858" y="2613341"/>
            <a:ext cx="946859" cy="671903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FNE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0,42</a:t>
            </a:r>
            <a:endParaRPr kumimoji="0" lang="en-TN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386" name="Rounded Rectangle 12">
            <a:extLst>
              <a:ext uri="{FF2B5EF4-FFF2-40B4-BE49-F238E27FC236}">
                <a16:creationId xmlns:a16="http://schemas.microsoft.com/office/drawing/2014/main" id="{08F55D23-8A80-5A84-7A64-C0C810C57D1D}"/>
              </a:ext>
            </a:extLst>
          </p:cNvPr>
          <p:cNvSpPr/>
          <p:nvPr/>
        </p:nvSpPr>
        <p:spPr>
          <a:xfrm>
            <a:off x="8028858" y="3401739"/>
            <a:ext cx="946859" cy="671903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Commune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(TE &amp; TAV)</a:t>
            </a:r>
          </a:p>
        </p:txBody>
      </p:sp>
      <p:sp>
        <p:nvSpPr>
          <p:cNvPr id="10387" name="Rounded Rectangle 13">
            <a:extLst>
              <a:ext uri="{FF2B5EF4-FFF2-40B4-BE49-F238E27FC236}">
                <a16:creationId xmlns:a16="http://schemas.microsoft.com/office/drawing/2014/main" id="{6098DC70-C023-0EB2-4994-0A189BE4F7DC}"/>
              </a:ext>
            </a:extLst>
          </p:cNvPr>
          <p:cNvSpPr/>
          <p:nvPr/>
        </p:nvSpPr>
        <p:spPr>
          <a:xfrm>
            <a:off x="8028858" y="4188446"/>
            <a:ext cx="946859" cy="671903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MINMIDT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(TE &amp; TAV)</a:t>
            </a:r>
          </a:p>
        </p:txBody>
      </p:sp>
      <p:sp>
        <p:nvSpPr>
          <p:cNvPr id="10388" name="Rounded Rectangle 16">
            <a:extLst>
              <a:ext uri="{FF2B5EF4-FFF2-40B4-BE49-F238E27FC236}">
                <a16:creationId xmlns:a16="http://schemas.microsoft.com/office/drawing/2014/main" id="{409D7AF1-D75A-22A4-C894-E6BEB98C35A6}"/>
              </a:ext>
            </a:extLst>
          </p:cNvPr>
          <p:cNvSpPr/>
          <p:nvPr/>
        </p:nvSpPr>
        <p:spPr>
          <a:xfrm>
            <a:off x="8030152" y="4975153"/>
            <a:ext cx="946859" cy="1711998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N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389" name="Rounded Rectangle 17">
            <a:extLst>
              <a:ext uri="{FF2B5EF4-FFF2-40B4-BE49-F238E27FC236}">
                <a16:creationId xmlns:a16="http://schemas.microsoft.com/office/drawing/2014/main" id="{1ACE0037-9A00-3183-AF95-B002310FFD6C}"/>
              </a:ext>
            </a:extLst>
          </p:cNvPr>
          <p:cNvSpPr/>
          <p:nvPr/>
        </p:nvSpPr>
        <p:spPr>
          <a:xfrm>
            <a:off x="6940850" y="243178"/>
            <a:ext cx="810071" cy="4617171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N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Budget de l’État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535,19</a:t>
            </a:r>
            <a:endParaRPr kumimoji="0" lang="en-TN" sz="105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390" name="Rounded Rectangle 18">
            <a:extLst>
              <a:ext uri="{FF2B5EF4-FFF2-40B4-BE49-F238E27FC236}">
                <a16:creationId xmlns:a16="http://schemas.microsoft.com/office/drawing/2014/main" id="{D1C8A771-BE0A-94AB-5D02-25C631088D22}"/>
              </a:ext>
            </a:extLst>
          </p:cNvPr>
          <p:cNvSpPr/>
          <p:nvPr/>
        </p:nvSpPr>
        <p:spPr>
          <a:xfrm>
            <a:off x="3133646" y="1171127"/>
            <a:ext cx="1775883" cy="620813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CAPAM</a:t>
            </a:r>
          </a:p>
        </p:txBody>
      </p:sp>
      <p:sp>
        <p:nvSpPr>
          <p:cNvPr id="10391" name="Rounded Rectangle 19">
            <a:extLst>
              <a:ext uri="{FF2B5EF4-FFF2-40B4-BE49-F238E27FC236}">
                <a16:creationId xmlns:a16="http://schemas.microsoft.com/office/drawing/2014/main" id="{233A1F5A-27DB-9391-7F80-3F50BAA14AF8}"/>
              </a:ext>
            </a:extLst>
          </p:cNvPr>
          <p:cNvSpPr/>
          <p:nvPr/>
        </p:nvSpPr>
        <p:spPr>
          <a:xfrm>
            <a:off x="3133647" y="1882971"/>
            <a:ext cx="1775882" cy="3730259"/>
          </a:xfrm>
          <a:prstGeom prst="roundRect">
            <a:avLst>
              <a:gd name="adj" fmla="val 7337"/>
            </a:avLst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N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392" name="Chevron 29">
            <a:extLst>
              <a:ext uri="{FF2B5EF4-FFF2-40B4-BE49-F238E27FC236}">
                <a16:creationId xmlns:a16="http://schemas.microsoft.com/office/drawing/2014/main" id="{C061930B-CC71-E7E9-E64B-0A0AE4E2B020}"/>
              </a:ext>
            </a:extLst>
          </p:cNvPr>
          <p:cNvSpPr/>
          <p:nvPr/>
        </p:nvSpPr>
        <p:spPr>
          <a:xfrm>
            <a:off x="1141466" y="294573"/>
            <a:ext cx="5695055" cy="165696"/>
          </a:xfrm>
          <a:prstGeom prst="chevron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TE / RS / TAV  </a:t>
            </a:r>
            <a:r>
              <a:rPr kumimoji="0" lang="en-TN" sz="11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0,90</a:t>
            </a:r>
          </a:p>
        </p:txBody>
      </p:sp>
      <p:sp>
        <p:nvSpPr>
          <p:cNvPr id="10393" name="Chevron 32">
            <a:extLst>
              <a:ext uri="{FF2B5EF4-FFF2-40B4-BE49-F238E27FC236}">
                <a16:creationId xmlns:a16="http://schemas.microsoft.com/office/drawing/2014/main" id="{3E3F64B4-4CF8-F13C-C157-9BC8869C6D21}"/>
              </a:ext>
            </a:extLst>
          </p:cNvPr>
          <p:cNvSpPr/>
          <p:nvPr/>
        </p:nvSpPr>
        <p:spPr>
          <a:xfrm>
            <a:off x="1141464" y="564343"/>
            <a:ext cx="5695055" cy="165696"/>
          </a:xfrm>
          <a:prstGeom prst="chevron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Autres paiements fiscaux  </a:t>
            </a:r>
            <a:r>
              <a:rPr kumimoji="0" lang="en-TN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1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31,13</a:t>
            </a:r>
            <a:endParaRPr kumimoji="0" lang="en-TN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394" name="Chevron 33">
            <a:extLst>
              <a:ext uri="{FF2B5EF4-FFF2-40B4-BE49-F238E27FC236}">
                <a16:creationId xmlns:a16="http://schemas.microsoft.com/office/drawing/2014/main" id="{4DF4FBC9-0415-56EC-3126-67C5498AD0FD}"/>
              </a:ext>
            </a:extLst>
          </p:cNvPr>
          <p:cNvSpPr/>
          <p:nvPr/>
        </p:nvSpPr>
        <p:spPr>
          <a:xfrm>
            <a:off x="1141464" y="834113"/>
            <a:ext cx="5695055" cy="165696"/>
          </a:xfrm>
          <a:prstGeom prst="chevron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Droit de transit (COTCO)  </a:t>
            </a:r>
            <a:r>
              <a:rPr kumimoji="0" lang="en-TN" sz="11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36,82</a:t>
            </a:r>
          </a:p>
        </p:txBody>
      </p:sp>
      <p:sp>
        <p:nvSpPr>
          <p:cNvPr id="10395" name="Chevron 34">
            <a:extLst>
              <a:ext uri="{FF2B5EF4-FFF2-40B4-BE49-F238E27FC236}">
                <a16:creationId xmlns:a16="http://schemas.microsoft.com/office/drawing/2014/main" id="{0BF59EC3-BF79-1401-8F6E-CBF6872D913A}"/>
              </a:ext>
            </a:extLst>
          </p:cNvPr>
          <p:cNvSpPr/>
          <p:nvPr/>
        </p:nvSpPr>
        <p:spPr>
          <a:xfrm>
            <a:off x="1123053" y="1305325"/>
            <a:ext cx="1924676" cy="328657"/>
          </a:xfrm>
          <a:prstGeom prst="chevron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Prélèvement or  </a:t>
            </a:r>
            <a:r>
              <a:rPr kumimoji="0" lang="en-TN" sz="11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1,08</a:t>
            </a:r>
          </a:p>
          <a:p>
            <a:pPr marL="48895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58,30 kg</a:t>
            </a:r>
          </a:p>
        </p:txBody>
      </p:sp>
      <p:sp>
        <p:nvSpPr>
          <p:cNvPr id="10396" name="Chevron 35">
            <a:extLst>
              <a:ext uri="{FF2B5EF4-FFF2-40B4-BE49-F238E27FC236}">
                <a16:creationId xmlns:a16="http://schemas.microsoft.com/office/drawing/2014/main" id="{09A72E46-F204-5C24-F8F1-70DFDEE091EC}"/>
              </a:ext>
            </a:extLst>
          </p:cNvPr>
          <p:cNvSpPr/>
          <p:nvPr/>
        </p:nvSpPr>
        <p:spPr>
          <a:xfrm>
            <a:off x="4977035" y="1258490"/>
            <a:ext cx="1859484" cy="620813"/>
          </a:xfrm>
          <a:prstGeom prst="chevron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Rétrocession or  </a:t>
            </a:r>
            <a:endParaRPr kumimoji="0" lang="en-TN" sz="105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05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 </a:t>
            </a:r>
            <a:r>
              <a:rPr kumimoji="0" lang="en-TN" sz="10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38,45 kg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05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(non monétisé dans le budget)</a:t>
            </a:r>
          </a:p>
        </p:txBody>
      </p:sp>
      <p:sp>
        <p:nvSpPr>
          <p:cNvPr id="10397" name="Chevron 36">
            <a:extLst>
              <a:ext uri="{FF2B5EF4-FFF2-40B4-BE49-F238E27FC236}">
                <a16:creationId xmlns:a16="http://schemas.microsoft.com/office/drawing/2014/main" id="{AE79AE47-4E20-3551-3A28-D8F4A8F48211}"/>
              </a:ext>
            </a:extLst>
          </p:cNvPr>
          <p:cNvSpPr/>
          <p:nvPr/>
        </p:nvSpPr>
        <p:spPr>
          <a:xfrm>
            <a:off x="1123053" y="5302788"/>
            <a:ext cx="1924676" cy="226569"/>
          </a:xfrm>
          <a:prstGeom prst="chevron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Dividendes  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34,84</a:t>
            </a:r>
            <a:endParaRPr kumimoji="0" lang="en-TN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398" name="Chevron 37">
            <a:extLst>
              <a:ext uri="{FF2B5EF4-FFF2-40B4-BE49-F238E27FC236}">
                <a16:creationId xmlns:a16="http://schemas.microsoft.com/office/drawing/2014/main" id="{DBA4733E-035A-4520-F93A-4DFD5ABD97B9}"/>
              </a:ext>
            </a:extLst>
          </p:cNvPr>
          <p:cNvSpPr/>
          <p:nvPr/>
        </p:nvSpPr>
        <p:spPr>
          <a:xfrm>
            <a:off x="1114332" y="4723627"/>
            <a:ext cx="1924676" cy="411910"/>
          </a:xfrm>
          <a:prstGeom prst="chevron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Parts SNH-Associé  </a:t>
            </a:r>
            <a:r>
              <a:rPr kumimoji="0" lang="en-TN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3,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85</a:t>
            </a:r>
            <a:endParaRPr kumimoji="0" lang="en-TN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9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1</a:t>
            </a: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93 606</a:t>
            </a:r>
            <a:r>
              <a:rPr kumimoji="0" lang="en-TN" sz="9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 bbl (pétrole)</a:t>
            </a:r>
          </a:p>
        </p:txBody>
      </p:sp>
      <p:sp>
        <p:nvSpPr>
          <p:cNvPr id="10399" name="Chevron 38">
            <a:extLst>
              <a:ext uri="{FF2B5EF4-FFF2-40B4-BE49-F238E27FC236}">
                <a16:creationId xmlns:a16="http://schemas.microsoft.com/office/drawing/2014/main" id="{5E8A9906-A3CA-3B29-F4AC-CABFE5386C00}"/>
              </a:ext>
            </a:extLst>
          </p:cNvPr>
          <p:cNvSpPr/>
          <p:nvPr/>
        </p:nvSpPr>
        <p:spPr>
          <a:xfrm>
            <a:off x="1118826" y="4305288"/>
            <a:ext cx="1924676" cy="248293"/>
          </a:xfrm>
          <a:prstGeom prst="chevron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Autres paiements  </a:t>
            </a:r>
            <a:r>
              <a:rPr kumimoji="0" lang="fr-FR" sz="11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0,2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7</a:t>
            </a:r>
            <a:endParaRPr kumimoji="0" lang="en-TN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400" name="Chevron 39">
            <a:extLst>
              <a:ext uri="{FF2B5EF4-FFF2-40B4-BE49-F238E27FC236}">
                <a16:creationId xmlns:a16="http://schemas.microsoft.com/office/drawing/2014/main" id="{70736CA3-5E53-285A-290D-82B1A1E1093B}"/>
              </a:ext>
            </a:extLst>
          </p:cNvPr>
          <p:cNvSpPr/>
          <p:nvPr/>
        </p:nvSpPr>
        <p:spPr>
          <a:xfrm>
            <a:off x="1115141" y="3894592"/>
            <a:ext cx="1924676" cy="248294"/>
          </a:xfrm>
          <a:prstGeom prst="chevron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Frais de formation  </a:t>
            </a:r>
            <a:r>
              <a:rPr kumimoji="0" lang="en-TN" sz="11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0,74</a:t>
            </a:r>
            <a:r>
              <a:rPr kumimoji="0" lang="en-TN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 </a:t>
            </a:r>
            <a:endParaRPr kumimoji="0" lang="en-TN" sz="11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401" name="Chevron 40">
            <a:extLst>
              <a:ext uri="{FF2B5EF4-FFF2-40B4-BE49-F238E27FC236}">
                <a16:creationId xmlns:a16="http://schemas.microsoft.com/office/drawing/2014/main" id="{C24DDE51-4CC9-16F6-35D2-F1C9490DA4B9}"/>
              </a:ext>
            </a:extLst>
          </p:cNvPr>
          <p:cNvSpPr/>
          <p:nvPr/>
        </p:nvSpPr>
        <p:spPr>
          <a:xfrm>
            <a:off x="1101979" y="3400657"/>
            <a:ext cx="1924676" cy="417483"/>
          </a:xfrm>
          <a:prstGeom prst="chevron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Redevance minière proportionnelle</a:t>
            </a:r>
            <a:br>
              <a:rPr kumimoji="0" lang="en-T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</a:br>
            <a:r>
              <a:rPr kumimoji="0" lang="en-TN" sz="1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11,24</a:t>
            </a:r>
            <a:r>
              <a:rPr kumimoji="0" lang="en-T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 </a:t>
            </a:r>
            <a:endParaRPr kumimoji="0" lang="en-TN" sz="1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402" name="Chevron 41">
            <a:extLst>
              <a:ext uri="{FF2B5EF4-FFF2-40B4-BE49-F238E27FC236}">
                <a16:creationId xmlns:a16="http://schemas.microsoft.com/office/drawing/2014/main" id="{699903E7-5831-E717-62A5-FB523B711287}"/>
              </a:ext>
            </a:extLst>
          </p:cNvPr>
          <p:cNvSpPr/>
          <p:nvPr/>
        </p:nvSpPr>
        <p:spPr>
          <a:xfrm>
            <a:off x="1141462" y="5727294"/>
            <a:ext cx="6756741" cy="210021"/>
          </a:xfrm>
          <a:prstGeom prst="chevron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Contributions CNPS  </a:t>
            </a:r>
            <a:r>
              <a:rPr kumimoji="0" lang="en-TN" sz="11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2,22</a:t>
            </a:r>
            <a:r>
              <a:rPr kumimoji="0" lang="en-TN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 </a:t>
            </a:r>
            <a:endParaRPr kumimoji="0" lang="en-TN" sz="11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403" name="Chevron 42">
            <a:extLst>
              <a:ext uri="{FF2B5EF4-FFF2-40B4-BE49-F238E27FC236}">
                <a16:creationId xmlns:a16="http://schemas.microsoft.com/office/drawing/2014/main" id="{BBB5E0C3-188A-A333-50B6-DD006EBC5D4D}"/>
              </a:ext>
            </a:extLst>
          </p:cNvPr>
          <p:cNvSpPr/>
          <p:nvPr/>
        </p:nvSpPr>
        <p:spPr>
          <a:xfrm>
            <a:off x="1141463" y="6060242"/>
            <a:ext cx="6756741" cy="204137"/>
          </a:xfrm>
          <a:prstGeom prst="chevron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    Paiements sociaux &amp; environnementaux  </a:t>
            </a:r>
            <a:r>
              <a:rPr kumimoji="0" lang="en-TN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40,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09</a:t>
            </a:r>
            <a:endParaRPr kumimoji="0" lang="en-TN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404" name="Chevron 43">
            <a:extLst>
              <a:ext uri="{FF2B5EF4-FFF2-40B4-BE49-F238E27FC236}">
                <a16:creationId xmlns:a16="http://schemas.microsoft.com/office/drawing/2014/main" id="{58880536-34C0-2034-E1A5-C2CDB40FD911}"/>
              </a:ext>
            </a:extLst>
          </p:cNvPr>
          <p:cNvSpPr/>
          <p:nvPr/>
        </p:nvSpPr>
        <p:spPr>
          <a:xfrm>
            <a:off x="1141464" y="6397730"/>
            <a:ext cx="6756741" cy="204137"/>
          </a:xfrm>
          <a:prstGeom prst="chevron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Dividendes SNI  </a:t>
            </a:r>
            <a:r>
              <a:rPr kumimoji="0" lang="en-TN" sz="11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0,38</a:t>
            </a:r>
            <a:r>
              <a:rPr kumimoji="0" lang="en-TN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 </a:t>
            </a:r>
            <a:endParaRPr kumimoji="0" lang="en-TN" sz="11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405" name="Chevron 45">
            <a:extLst>
              <a:ext uri="{FF2B5EF4-FFF2-40B4-BE49-F238E27FC236}">
                <a16:creationId xmlns:a16="http://schemas.microsoft.com/office/drawing/2014/main" id="{FE007AA7-F988-DD97-444A-2346157AED5F}"/>
              </a:ext>
            </a:extLst>
          </p:cNvPr>
          <p:cNvSpPr/>
          <p:nvPr/>
        </p:nvSpPr>
        <p:spPr>
          <a:xfrm>
            <a:off x="1111406" y="2963408"/>
            <a:ext cx="1924676" cy="355898"/>
          </a:xfrm>
          <a:prstGeom prst="chevron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Redevance minière négative  </a:t>
            </a:r>
            <a:r>
              <a:rPr kumimoji="0" lang="en-TN" sz="10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(27,84</a:t>
            </a:r>
            <a:r>
              <a:rPr kumimoji="0" lang="en-TN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)</a:t>
            </a:r>
            <a:r>
              <a:rPr kumimoji="0" lang="en-T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 </a:t>
            </a:r>
            <a:endParaRPr kumimoji="0" lang="en-TN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406" name="Chevron 47">
            <a:extLst>
              <a:ext uri="{FF2B5EF4-FFF2-40B4-BE49-F238E27FC236}">
                <a16:creationId xmlns:a16="http://schemas.microsoft.com/office/drawing/2014/main" id="{9A0951C7-3817-4AA3-D590-480E3E6F4A11}"/>
              </a:ext>
            </a:extLst>
          </p:cNvPr>
          <p:cNvSpPr/>
          <p:nvPr/>
        </p:nvSpPr>
        <p:spPr>
          <a:xfrm>
            <a:off x="1112690" y="2649162"/>
            <a:ext cx="1924676" cy="252778"/>
          </a:xfrm>
          <a:prstGeom prst="chevron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TSR 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36,62</a:t>
            </a:r>
            <a:endParaRPr kumimoji="0" lang="en-TN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407" name="Chevron 48">
            <a:extLst>
              <a:ext uri="{FF2B5EF4-FFF2-40B4-BE49-F238E27FC236}">
                <a16:creationId xmlns:a16="http://schemas.microsoft.com/office/drawing/2014/main" id="{9361D585-C784-EFA5-F00C-924AD211ABF8}"/>
              </a:ext>
            </a:extLst>
          </p:cNvPr>
          <p:cNvSpPr/>
          <p:nvPr/>
        </p:nvSpPr>
        <p:spPr>
          <a:xfrm>
            <a:off x="1113848" y="1889941"/>
            <a:ext cx="1924676" cy="594516"/>
          </a:xfrm>
          <a:prstGeom prst="chevron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Part État en nature  </a:t>
            </a:r>
            <a:r>
              <a:rPr kumimoji="0" lang="en-TN" sz="9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3</a:t>
            </a:r>
            <a:r>
              <a:rPr kumimoji="0" lang="fr-FR" sz="9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90,28</a:t>
            </a:r>
            <a:endParaRPr kumimoji="0" lang="en-TN" sz="9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  <a:p>
            <a:pPr marL="138113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15 992 256</a:t>
            </a:r>
            <a:r>
              <a:rPr kumimoji="0" lang="en-TN" sz="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 bbl (pétrole)</a:t>
            </a:r>
          </a:p>
          <a:p>
            <a:pPr marL="138113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8,62</a:t>
            </a:r>
            <a:r>
              <a:rPr kumimoji="0" lang="en-TN" sz="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 Bcf (GNL)</a:t>
            </a:r>
          </a:p>
          <a:p>
            <a:pPr marL="138113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6 921</a:t>
            </a:r>
            <a:r>
              <a:rPr kumimoji="0" lang="en-TN" sz="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 TM (GPL)</a:t>
            </a:r>
          </a:p>
        </p:txBody>
      </p:sp>
      <p:sp>
        <p:nvSpPr>
          <p:cNvPr id="10408" name="Chevron 49">
            <a:extLst>
              <a:ext uri="{FF2B5EF4-FFF2-40B4-BE49-F238E27FC236}">
                <a16:creationId xmlns:a16="http://schemas.microsoft.com/office/drawing/2014/main" id="{9D24C0AE-5E4C-6876-61A3-8C70B4C90BC3}"/>
              </a:ext>
            </a:extLst>
          </p:cNvPr>
          <p:cNvSpPr/>
          <p:nvPr/>
        </p:nvSpPr>
        <p:spPr>
          <a:xfrm>
            <a:off x="4977035" y="5320765"/>
            <a:ext cx="2921168" cy="226569"/>
          </a:xfrm>
          <a:prstGeom prst="chevron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Contribution CNPS  </a:t>
            </a:r>
            <a:r>
              <a:rPr kumimoji="0" lang="en-TN" sz="11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0,43</a:t>
            </a:r>
            <a:r>
              <a:rPr kumimoji="0" lang="en-TN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 </a:t>
            </a:r>
            <a:endParaRPr kumimoji="0" lang="en-TN" sz="11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409" name="Chevron 55">
            <a:extLst>
              <a:ext uri="{FF2B5EF4-FFF2-40B4-BE49-F238E27FC236}">
                <a16:creationId xmlns:a16="http://schemas.microsoft.com/office/drawing/2014/main" id="{0157C254-0542-070E-F66F-376C6AC30D1C}"/>
              </a:ext>
            </a:extLst>
          </p:cNvPr>
          <p:cNvSpPr/>
          <p:nvPr/>
        </p:nvSpPr>
        <p:spPr>
          <a:xfrm>
            <a:off x="5003359" y="2131491"/>
            <a:ext cx="1859484" cy="328657"/>
          </a:xfrm>
          <a:prstGeom prst="chevron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Dividendes  </a:t>
            </a:r>
            <a:r>
              <a:rPr kumimoji="0" lang="en-TN" sz="11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8,35</a:t>
            </a:r>
            <a:r>
              <a:rPr kumimoji="0" lang="en-TN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 </a:t>
            </a:r>
            <a:endParaRPr kumimoji="0" lang="en-TN" sz="11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410" name="Chevron 56">
            <a:extLst>
              <a:ext uri="{FF2B5EF4-FFF2-40B4-BE49-F238E27FC236}">
                <a16:creationId xmlns:a16="http://schemas.microsoft.com/office/drawing/2014/main" id="{4173DDF6-1270-0A7A-5FF5-5934B1D9B7CD}"/>
              </a:ext>
            </a:extLst>
          </p:cNvPr>
          <p:cNvSpPr/>
          <p:nvPr/>
        </p:nvSpPr>
        <p:spPr>
          <a:xfrm>
            <a:off x="4995447" y="2765124"/>
            <a:ext cx="1859484" cy="328657"/>
          </a:xfrm>
          <a:prstGeom prst="chevron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Transferts directs  </a:t>
            </a:r>
            <a:r>
              <a:rPr kumimoji="0" lang="en-TN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127,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08</a:t>
            </a:r>
            <a:endParaRPr kumimoji="0" lang="en-TN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411" name="Chevron 57">
            <a:extLst>
              <a:ext uri="{FF2B5EF4-FFF2-40B4-BE49-F238E27FC236}">
                <a16:creationId xmlns:a16="http://schemas.microsoft.com/office/drawing/2014/main" id="{0C2C8604-B6A8-29FD-F97D-B0535EB7711B}"/>
              </a:ext>
            </a:extLst>
          </p:cNvPr>
          <p:cNvSpPr/>
          <p:nvPr/>
        </p:nvSpPr>
        <p:spPr>
          <a:xfrm>
            <a:off x="4977035" y="3391064"/>
            <a:ext cx="1859484" cy="328657"/>
          </a:xfrm>
          <a:prstGeom prst="chevron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Transfert indirects  </a:t>
            </a:r>
            <a:r>
              <a:rPr kumimoji="0" lang="en-TN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194,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29</a:t>
            </a:r>
            <a:r>
              <a:rPr kumimoji="0" lang="en-T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 </a:t>
            </a:r>
            <a:endParaRPr kumimoji="0" lang="en-TN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412" name="Chevron 58">
            <a:extLst>
              <a:ext uri="{FF2B5EF4-FFF2-40B4-BE49-F238E27FC236}">
                <a16:creationId xmlns:a16="http://schemas.microsoft.com/office/drawing/2014/main" id="{FACFE2D2-292B-C1B1-BCB5-67B9F922BBF4}"/>
              </a:ext>
            </a:extLst>
          </p:cNvPr>
          <p:cNvSpPr/>
          <p:nvPr/>
        </p:nvSpPr>
        <p:spPr>
          <a:xfrm>
            <a:off x="4977035" y="4020860"/>
            <a:ext cx="1859484" cy="328657"/>
          </a:xfrm>
          <a:prstGeom prst="chevron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TSR  </a:t>
            </a:r>
            <a:r>
              <a:rPr kumimoji="0" lang="en-TN" sz="11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36,62</a:t>
            </a:r>
          </a:p>
        </p:txBody>
      </p:sp>
      <p:sp>
        <p:nvSpPr>
          <p:cNvPr id="10413" name="Rounded Rectangle 59">
            <a:extLst>
              <a:ext uri="{FF2B5EF4-FFF2-40B4-BE49-F238E27FC236}">
                <a16:creationId xmlns:a16="http://schemas.microsoft.com/office/drawing/2014/main" id="{C50F27D2-2EE0-B0B1-55F5-8EA146523325}"/>
              </a:ext>
            </a:extLst>
          </p:cNvPr>
          <p:cNvSpPr/>
          <p:nvPr/>
        </p:nvSpPr>
        <p:spPr>
          <a:xfrm>
            <a:off x="7026765" y="4158651"/>
            <a:ext cx="638239" cy="595467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DGD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1" kern="0" dirty="0">
                <a:solidFill>
                  <a:srgbClr val="C00000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42,59</a:t>
            </a:r>
            <a:endParaRPr kumimoji="0" lang="en-TN" sz="9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414" name="Rounded Rectangle 60">
            <a:extLst>
              <a:ext uri="{FF2B5EF4-FFF2-40B4-BE49-F238E27FC236}">
                <a16:creationId xmlns:a16="http://schemas.microsoft.com/office/drawing/2014/main" id="{82BE007A-0DAC-0276-B97B-2771A7C019E6}"/>
              </a:ext>
            </a:extLst>
          </p:cNvPr>
          <p:cNvSpPr/>
          <p:nvPr/>
        </p:nvSpPr>
        <p:spPr>
          <a:xfrm>
            <a:off x="7026765" y="3421417"/>
            <a:ext cx="638239" cy="595467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DGI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162,88</a:t>
            </a:r>
            <a:endParaRPr kumimoji="0" lang="en-TN" sz="1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415" name="Rounded Rectangle 61">
            <a:extLst>
              <a:ext uri="{FF2B5EF4-FFF2-40B4-BE49-F238E27FC236}">
                <a16:creationId xmlns:a16="http://schemas.microsoft.com/office/drawing/2014/main" id="{2B0FD4DB-0A7D-193B-811C-E5936633B19A}"/>
              </a:ext>
            </a:extLst>
          </p:cNvPr>
          <p:cNvSpPr/>
          <p:nvPr/>
        </p:nvSpPr>
        <p:spPr>
          <a:xfrm>
            <a:off x="7026765" y="1171128"/>
            <a:ext cx="638239" cy="2102982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DGTCFM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329,72</a:t>
            </a:r>
            <a:endParaRPr kumimoji="0" lang="en-TN" sz="9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416" name="Rounded Rectangle 1">
            <a:extLst>
              <a:ext uri="{FF2B5EF4-FFF2-40B4-BE49-F238E27FC236}">
                <a16:creationId xmlns:a16="http://schemas.microsoft.com/office/drawing/2014/main" id="{176BEA69-EBC7-3A8F-1B5D-79642523F03C}"/>
              </a:ext>
            </a:extLst>
          </p:cNvPr>
          <p:cNvSpPr/>
          <p:nvPr/>
        </p:nvSpPr>
        <p:spPr>
          <a:xfrm>
            <a:off x="3240290" y="1977771"/>
            <a:ext cx="1571050" cy="2210675"/>
          </a:xfrm>
          <a:prstGeom prst="roundRect">
            <a:avLst>
              <a:gd name="adj" fmla="val 8464"/>
            </a:avLst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N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N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N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SNH-Mandat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N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417" name="Rounded Rectangle 2">
            <a:extLst>
              <a:ext uri="{FF2B5EF4-FFF2-40B4-BE49-F238E27FC236}">
                <a16:creationId xmlns:a16="http://schemas.microsoft.com/office/drawing/2014/main" id="{90243F40-CB76-F682-70FC-E11BF6CE08D7}"/>
              </a:ext>
            </a:extLst>
          </p:cNvPr>
          <p:cNvSpPr/>
          <p:nvPr/>
        </p:nvSpPr>
        <p:spPr>
          <a:xfrm>
            <a:off x="3238633" y="4291845"/>
            <a:ext cx="1571050" cy="1217985"/>
          </a:xfrm>
          <a:prstGeom prst="roundRect">
            <a:avLst>
              <a:gd name="adj" fmla="val 12132"/>
            </a:avLst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b" anchorCtr="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SNH-Fontionnement</a:t>
            </a:r>
          </a:p>
        </p:txBody>
      </p:sp>
      <p:sp>
        <p:nvSpPr>
          <p:cNvPr id="10418" name="Rounded Rectangle 3">
            <a:extLst>
              <a:ext uri="{FF2B5EF4-FFF2-40B4-BE49-F238E27FC236}">
                <a16:creationId xmlns:a16="http://schemas.microsoft.com/office/drawing/2014/main" id="{A5F5133D-C9A6-5D6F-4024-DBDC16E00BF3}"/>
              </a:ext>
            </a:extLst>
          </p:cNvPr>
          <p:cNvSpPr/>
          <p:nvPr/>
        </p:nvSpPr>
        <p:spPr>
          <a:xfrm>
            <a:off x="3327739" y="2059261"/>
            <a:ext cx="1377735" cy="1034519"/>
          </a:xfrm>
          <a:prstGeom prst="roundRect">
            <a:avLst>
              <a:gd name="adj" fmla="val 10621"/>
            </a:avLst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Commercialisation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369,80</a:t>
            </a:r>
          </a:p>
        </p:txBody>
      </p:sp>
      <p:sp>
        <p:nvSpPr>
          <p:cNvPr id="10419" name="Rounded Rectangle 15">
            <a:extLst>
              <a:ext uri="{FF2B5EF4-FFF2-40B4-BE49-F238E27FC236}">
                <a16:creationId xmlns:a16="http://schemas.microsoft.com/office/drawing/2014/main" id="{18CB54FA-F67F-7BE8-1376-43DB203372DB}"/>
              </a:ext>
            </a:extLst>
          </p:cNvPr>
          <p:cNvSpPr/>
          <p:nvPr/>
        </p:nvSpPr>
        <p:spPr>
          <a:xfrm>
            <a:off x="3327738" y="4389030"/>
            <a:ext cx="1377735" cy="524956"/>
          </a:xfrm>
          <a:prstGeom prst="roundRect">
            <a:avLst>
              <a:gd name="adj" fmla="val 10621"/>
            </a:avLst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Commercialisation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3,86</a:t>
            </a:r>
          </a:p>
        </p:txBody>
      </p:sp>
      <p:sp>
        <p:nvSpPr>
          <p:cNvPr id="10420" name="Rounded Rectangle 20">
            <a:extLst>
              <a:ext uri="{FF2B5EF4-FFF2-40B4-BE49-F238E27FC236}">
                <a16:creationId xmlns:a16="http://schemas.microsoft.com/office/drawing/2014/main" id="{7BC60A8F-9E5D-7BCA-526F-7FBFDB618764}"/>
              </a:ext>
            </a:extLst>
          </p:cNvPr>
          <p:cNvSpPr/>
          <p:nvPr/>
        </p:nvSpPr>
        <p:spPr>
          <a:xfrm>
            <a:off x="8106863" y="5044542"/>
            <a:ext cx="793437" cy="479722"/>
          </a:xfrm>
          <a:prstGeom prst="roundRect">
            <a:avLst>
              <a:gd name="adj" fmla="val 26042"/>
            </a:avLst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CNPS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2,65</a:t>
            </a:r>
          </a:p>
        </p:txBody>
      </p:sp>
      <p:sp>
        <p:nvSpPr>
          <p:cNvPr id="10421" name="Rounded Rectangle 21">
            <a:extLst>
              <a:ext uri="{FF2B5EF4-FFF2-40B4-BE49-F238E27FC236}">
                <a16:creationId xmlns:a16="http://schemas.microsoft.com/office/drawing/2014/main" id="{F868DE9F-A96A-B845-C4FB-F60DEA1A5725}"/>
              </a:ext>
            </a:extLst>
          </p:cNvPr>
          <p:cNvSpPr/>
          <p:nvPr/>
        </p:nvSpPr>
        <p:spPr>
          <a:xfrm>
            <a:off x="8102742" y="5595821"/>
            <a:ext cx="793437" cy="479722"/>
          </a:xfrm>
          <a:prstGeom prst="roundRect">
            <a:avLst>
              <a:gd name="adj" fmla="val 26042"/>
            </a:avLst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Autres bénéficiaires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9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40,10</a:t>
            </a:r>
          </a:p>
        </p:txBody>
      </p:sp>
      <p:sp>
        <p:nvSpPr>
          <p:cNvPr id="10422" name="Rounded Rectangle 22">
            <a:extLst>
              <a:ext uri="{FF2B5EF4-FFF2-40B4-BE49-F238E27FC236}">
                <a16:creationId xmlns:a16="http://schemas.microsoft.com/office/drawing/2014/main" id="{14855C59-CD88-E441-D1CB-7C6732C8D12A}"/>
              </a:ext>
            </a:extLst>
          </p:cNvPr>
          <p:cNvSpPr/>
          <p:nvPr/>
        </p:nvSpPr>
        <p:spPr>
          <a:xfrm>
            <a:off x="8102742" y="6150190"/>
            <a:ext cx="793437" cy="479722"/>
          </a:xfrm>
          <a:prstGeom prst="roundRect">
            <a:avLst>
              <a:gd name="adj" fmla="val 26042"/>
            </a:avLst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SNI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N" sz="9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0,38</a:t>
            </a:r>
          </a:p>
        </p:txBody>
      </p:sp>
    </p:spTree>
    <p:extLst>
      <p:ext uri="{BB962C8B-B14F-4D97-AF65-F5344CB8AC3E}">
        <p14:creationId xmlns:p14="http://schemas.microsoft.com/office/powerpoint/2010/main" val="341736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7936" y="220048"/>
            <a:ext cx="8405327" cy="637097"/>
          </a:xfrm>
        </p:spPr>
        <p:txBody>
          <a:bodyPr/>
          <a:lstStyle/>
          <a:p>
            <a:pPr eaLnBrk="1" hangingPunct="1"/>
            <a:r>
              <a:rPr lang="en-GB" dirty="0">
                <a:latin typeface="Kohinoor Devanagari" panose="02000000000000000000" pitchFamily="50" charset="0"/>
                <a:cs typeface="Kohinoor Devanagari" panose="02000000000000000000" pitchFamily="50" charset="0"/>
              </a:rPr>
              <a:t>PAIEMENTS DES ENTREPRISES PAR SECTEUR</a:t>
            </a:r>
            <a:br>
              <a:rPr lang="en-GB" dirty="0"/>
            </a:br>
            <a:endParaRPr lang="en-GB" sz="2100" dirty="0"/>
          </a:p>
        </p:txBody>
      </p:sp>
      <p:sp>
        <p:nvSpPr>
          <p:cNvPr id="10273" name="Text Box 32"/>
          <p:cNvSpPr txBox="1">
            <a:spLocks noChangeArrowheads="1"/>
          </p:cNvSpPr>
          <p:nvPr/>
        </p:nvSpPr>
        <p:spPr bwMode="auto">
          <a:xfrm>
            <a:off x="4310279" y="2842263"/>
            <a:ext cx="1565041" cy="2217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47331" tIns="47331" rIns="47331" bIns="47331">
            <a:spAutoFit/>
          </a:bodyPr>
          <a:lstStyle/>
          <a:p>
            <a:pPr marL="0" marR="0" lvl="0" indent="0" algn="ctr" defTabSz="91417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3434321" y="2177133"/>
            <a:ext cx="95651" cy="2186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47331" tIns="47331" rIns="47331" bIns="47331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868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BBC2E-9200-435F-8FC3-5D45C0457A0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C84F9EB-5193-117E-CCE9-0F3602C92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76513"/>
              </p:ext>
            </p:extLst>
          </p:nvPr>
        </p:nvGraphicFramePr>
        <p:xfrm>
          <a:off x="837652" y="701762"/>
          <a:ext cx="7984171" cy="5454476"/>
        </p:xfrm>
        <a:graphic>
          <a:graphicData uri="http://schemas.openxmlformats.org/drawingml/2006/table">
            <a:tbl>
              <a:tblPr/>
              <a:tblGrid>
                <a:gridCol w="4299173">
                  <a:extLst>
                    <a:ext uri="{9D8B030D-6E8A-4147-A177-3AD203B41FA5}">
                      <a16:colId xmlns:a16="http://schemas.microsoft.com/office/drawing/2014/main" val="2660823699"/>
                    </a:ext>
                  </a:extLst>
                </a:gridCol>
                <a:gridCol w="1842499">
                  <a:extLst>
                    <a:ext uri="{9D8B030D-6E8A-4147-A177-3AD203B41FA5}">
                      <a16:colId xmlns:a16="http://schemas.microsoft.com/office/drawing/2014/main" val="3285523786"/>
                    </a:ext>
                  </a:extLst>
                </a:gridCol>
                <a:gridCol w="1842499">
                  <a:extLst>
                    <a:ext uri="{9D8B030D-6E8A-4147-A177-3AD203B41FA5}">
                      <a16:colId xmlns:a16="http://schemas.microsoft.com/office/drawing/2014/main" val="1755940383"/>
                    </a:ext>
                  </a:extLst>
                </a:gridCol>
              </a:tblGrid>
              <a:tr h="2701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En milliards de FCFA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 Total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Part en 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419274"/>
                  </a:ext>
                </a:extLst>
              </a:tr>
              <a:tr h="24590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PERENCO RDR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   273,97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3A3838"/>
                          </a:solidFill>
                          <a:effectLst/>
                          <a:latin typeface="Kohinoor Devanagari" panose="02000000000000000000" pitchFamily="50" charset="0"/>
                        </a:rPr>
                        <a:t>41,32%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1BC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03020"/>
                  </a:ext>
                </a:extLst>
              </a:tr>
              <a:tr h="1566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APCC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   173,39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3A3838"/>
                          </a:solidFill>
                          <a:effectLst/>
                          <a:latin typeface="Kohinoor Devanagari" panose="02000000000000000000" pitchFamily="50" charset="0"/>
                        </a:rPr>
                        <a:t>26,15%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665132"/>
                  </a:ext>
                </a:extLst>
              </a:tr>
              <a:tr h="16028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PERENCO CAM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70,16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dirty="0">
                          <a:solidFill>
                            <a:srgbClr val="3A3838"/>
                          </a:solidFill>
                          <a:effectLst/>
                          <a:latin typeface="Kohinoor Devanagari" panose="02000000000000000000" pitchFamily="50" charset="0"/>
                        </a:rPr>
                        <a:t>10,58%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18864"/>
                  </a:ext>
                </a:extLst>
              </a:tr>
              <a:tr h="1566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APCL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45,62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3A3838"/>
                          </a:solidFill>
                          <a:effectLst/>
                          <a:latin typeface="Kohinoor Devanagari" panose="02000000000000000000" pitchFamily="50" charset="0"/>
                        </a:rPr>
                        <a:t>6,88%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179521"/>
                  </a:ext>
                </a:extLst>
              </a:tr>
              <a:tr h="11694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GDC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2,35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dirty="0">
                          <a:solidFill>
                            <a:srgbClr val="3A3838"/>
                          </a:solidFill>
                          <a:effectLst/>
                          <a:latin typeface="Kohinoor Devanagari" panose="02000000000000000000" pitchFamily="50" charset="0"/>
                        </a:rPr>
                        <a:t>0,35% 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633781"/>
                  </a:ext>
                </a:extLst>
              </a:tr>
              <a:tr h="1566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SNH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22,54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dirty="0">
                          <a:solidFill>
                            <a:srgbClr val="3A3838"/>
                          </a:solidFill>
                          <a:effectLst/>
                          <a:latin typeface="Kohinoor Devanagari" panose="02000000000000000000" pitchFamily="50" charset="0"/>
                        </a:rPr>
                        <a:t>3,40%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316028"/>
                  </a:ext>
                </a:extLst>
              </a:tr>
              <a:tr h="1566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NEW AGE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0,65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3A3838"/>
                          </a:solidFill>
                          <a:effectLst/>
                          <a:latin typeface="Kohinoor Devanagari" panose="02000000000000000000" pitchFamily="50" charset="0"/>
                        </a:rPr>
                        <a:t>0,10%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074771"/>
                  </a:ext>
                </a:extLst>
              </a:tr>
              <a:tr h="1566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NOBLE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0,27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3A3838"/>
                          </a:solidFill>
                          <a:effectLst/>
                          <a:latin typeface="Kohinoor Devanagari" panose="02000000000000000000" pitchFamily="50" charset="0"/>
                        </a:rPr>
                        <a:t>0,04%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475779"/>
                  </a:ext>
                </a:extLst>
              </a:tr>
              <a:tr h="1566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GLENCORE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0,53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3A3838"/>
                          </a:solidFill>
                          <a:effectLst/>
                          <a:latin typeface="Kohinoor Devanagari" panose="02000000000000000000" pitchFamily="50" charset="0"/>
                        </a:rPr>
                        <a:t>0,08%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71997"/>
                  </a:ext>
                </a:extLst>
              </a:tr>
              <a:tr h="1566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GOLAR SASU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0,25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3A3838"/>
                          </a:solidFill>
                          <a:effectLst/>
                          <a:latin typeface="Kohinoor Devanagari" panose="02000000000000000000" pitchFamily="50" charset="0"/>
                        </a:rPr>
                        <a:t>0,04%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84107"/>
                  </a:ext>
                </a:extLst>
              </a:tr>
              <a:tr h="1566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EUROIL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0,00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3A3838"/>
                          </a:solidFill>
                          <a:effectLst/>
                          <a:latin typeface="Kohinoor Devanagari" panose="02000000000000000000" pitchFamily="50" charset="0"/>
                        </a:rPr>
                        <a:t>0,00%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872025"/>
                  </a:ext>
                </a:extLst>
              </a:tr>
              <a:tr h="1566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TOWER RESOURCES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0,00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3A3838"/>
                          </a:solidFill>
                          <a:effectLst/>
                          <a:latin typeface="Kohinoor Devanagari" panose="02000000000000000000" pitchFamily="50" charset="0"/>
                        </a:rPr>
                        <a:t>0,00%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875030"/>
                  </a:ext>
                </a:extLst>
              </a:tr>
              <a:tr h="1566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STE YAN CHANG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0,00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3A3838"/>
                          </a:solidFill>
                          <a:effectLst/>
                          <a:latin typeface="Kohinoor Devanagari" panose="02000000000000000000" pitchFamily="50" charset="0"/>
                        </a:rPr>
                        <a:t>0,00%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738303"/>
                  </a:ext>
                </a:extLst>
              </a:tr>
              <a:tr h="1566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CAM.OOFSHORE PETROLEUM SA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0,02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3A3838"/>
                          </a:solidFill>
                          <a:effectLst/>
                          <a:latin typeface="Kohinoor Devanagari" panose="02000000000000000000" pitchFamily="50" charset="0"/>
                        </a:rPr>
                        <a:t>0,00%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528669"/>
                  </a:ext>
                </a:extLst>
              </a:tr>
              <a:tr h="1566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Hydrocarbures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8F8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  614,61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8F8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92,70%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8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731297"/>
                  </a:ext>
                </a:extLst>
              </a:tr>
              <a:tr h="1566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COTCO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46,35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6,99%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021715"/>
                  </a:ext>
                </a:extLst>
              </a:tr>
              <a:tr h="1566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Transport pétrolier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8F8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    46,35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8F8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6,99%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8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94644"/>
                  </a:ext>
                </a:extLst>
              </a:tr>
              <a:tr h="1566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DANGOTE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0,03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0,00%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611790"/>
                  </a:ext>
                </a:extLst>
              </a:tr>
              <a:tr h="1566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RAZEL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0,09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0,01%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945092"/>
                  </a:ext>
                </a:extLst>
              </a:tr>
              <a:tr h="1566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Prélèvements d'Or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1,08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0,16%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238173"/>
                  </a:ext>
                </a:extLst>
              </a:tr>
              <a:tr h="1566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CIMENCAM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0,50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0,07%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512122"/>
                  </a:ext>
                </a:extLst>
              </a:tr>
              <a:tr h="1566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515151"/>
                          </a:solidFill>
                          <a:effectLst/>
                          <a:latin typeface="Kohinoor Devanagari" panose="02000000000000000000" pitchFamily="50" charset="0"/>
                        </a:rPr>
                        <a:t>Autres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404040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0,40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ohinoor Devanagari" panose="02000000000000000000" pitchFamily="50" charset="0"/>
                        </a:rPr>
                        <a:t>0,06%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455890"/>
                  </a:ext>
                </a:extLst>
              </a:tr>
              <a:tr h="1566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Mines &amp; carrières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8F8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      2,09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8F8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0,32%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8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547901"/>
                  </a:ext>
                </a:extLst>
              </a:tr>
              <a:tr h="1566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Total global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  663,05 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Kohinoor Devanagari" panose="02000000000000000000" pitchFamily="50" charset="0"/>
                        </a:rPr>
                        <a:t>100,00%</a:t>
                      </a:r>
                    </a:p>
                  </a:txBody>
                  <a:tcPr marL="1355" marR="1355" marT="1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8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058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690035"/>
      </p:ext>
    </p:extLst>
  </p:cSld>
  <p:clrMapOvr>
    <a:masterClrMapping/>
  </p:clrMapOvr>
</p:sld>
</file>

<file path=ppt/theme/theme1.xml><?xml version="1.0" encoding="utf-8"?>
<a:theme xmlns:a="http://schemas.openxmlformats.org/drawingml/2006/main" name="HB@BDO_A4_Landscape_Sep 2008">
  <a:themeElements>
    <a:clrScheme name="HB@BDO_A4_Landscape_Sep 2008 1">
      <a:dk1>
        <a:srgbClr val="786860"/>
      </a:dk1>
      <a:lt1>
        <a:srgbClr val="FFFFFF"/>
      </a:lt1>
      <a:dk2>
        <a:srgbClr val="ED1A3B"/>
      </a:dk2>
      <a:lt2>
        <a:srgbClr val="EEE8E5"/>
      </a:lt2>
      <a:accent1>
        <a:srgbClr val="62CAE3"/>
      </a:accent1>
      <a:accent2>
        <a:srgbClr val="2EB0A4"/>
      </a:accent2>
      <a:accent3>
        <a:srgbClr val="FFFFFF"/>
      </a:accent3>
      <a:accent4>
        <a:srgbClr val="655851"/>
      </a:accent4>
      <a:accent5>
        <a:srgbClr val="B7E1EF"/>
      </a:accent5>
      <a:accent6>
        <a:srgbClr val="299F94"/>
      </a:accent6>
      <a:hlink>
        <a:srgbClr val="7A002E"/>
      </a:hlink>
      <a:folHlink>
        <a:srgbClr val="F6A1A8"/>
      </a:folHlink>
    </a:clrScheme>
    <a:fontScheme name="HB@BDO_A4_Landscape_Sep 200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t" anchorCtr="0" compatLnSpc="1">
        <a:prstTxWarp prst="textNoShape">
          <a:avLst/>
        </a:prstTxWarp>
        <a:spAutoFit/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t" anchorCtr="0" compatLnSpc="1">
        <a:prstTxWarp prst="textNoShape">
          <a:avLst/>
        </a:prstTxWarp>
        <a:spAutoFit/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HB@BDO_A4_Landscape_Sep 2008 1">
        <a:dk1>
          <a:srgbClr val="786860"/>
        </a:dk1>
        <a:lt1>
          <a:srgbClr val="FFFFFF"/>
        </a:lt1>
        <a:dk2>
          <a:srgbClr val="ED1A3B"/>
        </a:dk2>
        <a:lt2>
          <a:srgbClr val="EEE8E5"/>
        </a:lt2>
        <a:accent1>
          <a:srgbClr val="62CAE3"/>
        </a:accent1>
        <a:accent2>
          <a:srgbClr val="2EB0A4"/>
        </a:accent2>
        <a:accent3>
          <a:srgbClr val="FFFFFF"/>
        </a:accent3>
        <a:accent4>
          <a:srgbClr val="655851"/>
        </a:accent4>
        <a:accent5>
          <a:srgbClr val="B7E1EF"/>
        </a:accent5>
        <a:accent6>
          <a:srgbClr val="299F94"/>
        </a:accent6>
        <a:hlink>
          <a:srgbClr val="7A002E"/>
        </a:hlink>
        <a:folHlink>
          <a:srgbClr val="F6A1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@BDO_A4_Landscape_Sep 2008 2">
        <a:dk1>
          <a:srgbClr val="786860"/>
        </a:dk1>
        <a:lt1>
          <a:srgbClr val="FFFFFF"/>
        </a:lt1>
        <a:dk2>
          <a:srgbClr val="ED1A3B"/>
        </a:dk2>
        <a:lt2>
          <a:srgbClr val="EEE8E5"/>
        </a:lt2>
        <a:accent1>
          <a:srgbClr val="2EB0A4"/>
        </a:accent1>
        <a:accent2>
          <a:srgbClr val="62CAE3"/>
        </a:accent2>
        <a:accent3>
          <a:srgbClr val="FFFFFF"/>
        </a:accent3>
        <a:accent4>
          <a:srgbClr val="655851"/>
        </a:accent4>
        <a:accent5>
          <a:srgbClr val="ADD4CF"/>
        </a:accent5>
        <a:accent6>
          <a:srgbClr val="58B7CE"/>
        </a:accent6>
        <a:hlink>
          <a:srgbClr val="7A002E"/>
        </a:hlink>
        <a:folHlink>
          <a:srgbClr val="F6A1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@BDO_A4_Landscape_Sep 2008 3">
        <a:dk1>
          <a:srgbClr val="786860"/>
        </a:dk1>
        <a:lt1>
          <a:srgbClr val="FFFFFF"/>
        </a:lt1>
        <a:dk2>
          <a:srgbClr val="ED1A3B"/>
        </a:dk2>
        <a:lt2>
          <a:srgbClr val="EEE8E5"/>
        </a:lt2>
        <a:accent1>
          <a:srgbClr val="62CAE3"/>
        </a:accent1>
        <a:accent2>
          <a:srgbClr val="FFE39C"/>
        </a:accent2>
        <a:accent3>
          <a:srgbClr val="FFFFFF"/>
        </a:accent3>
        <a:accent4>
          <a:srgbClr val="655851"/>
        </a:accent4>
        <a:accent5>
          <a:srgbClr val="B7E1EF"/>
        </a:accent5>
        <a:accent6>
          <a:srgbClr val="E7CE8D"/>
        </a:accent6>
        <a:hlink>
          <a:srgbClr val="7A002E"/>
        </a:hlink>
        <a:folHlink>
          <a:srgbClr val="F6A1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6x9">
  <a:themeElements>
    <a:clrScheme name="BDOneu">
      <a:dk1>
        <a:srgbClr val="000000"/>
      </a:dk1>
      <a:lt1>
        <a:srgbClr val="FFFFFF"/>
      </a:lt1>
      <a:dk2>
        <a:srgbClr val="404040"/>
      </a:dk2>
      <a:lt2>
        <a:srgbClr val="E7E7E7"/>
      </a:lt2>
      <a:accent1>
        <a:srgbClr val="218F8B"/>
      </a:accent1>
      <a:accent2>
        <a:srgbClr val="98002E"/>
      </a:accent2>
      <a:accent3>
        <a:srgbClr val="DF8639"/>
      </a:accent3>
      <a:accent4>
        <a:srgbClr val="657C91"/>
      </a:accent4>
      <a:accent5>
        <a:srgbClr val="02A5E2"/>
      </a:accent5>
      <a:accent6>
        <a:srgbClr val="ED1A3B"/>
      </a:accent6>
      <a:hlink>
        <a:srgbClr val="02A5E2"/>
      </a:hlink>
      <a:folHlink>
        <a:srgbClr val="02A5E2"/>
      </a:folHlink>
    </a:clrScheme>
    <a:fontScheme name="BDO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6350">
          <a:noFill/>
        </a:ln>
      </a:spPr>
      <a:bodyPr lIns="72000" tIns="72000" rIns="72000" bIns="72000" rtlCol="0" anchor="ctr"/>
      <a:lstStyle>
        <a:defPPr algn="ctr">
          <a:defRPr sz="12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/>
      <a:bodyPr wrap="square" lIns="0" tIns="0" rIns="0" bIns="0" rtlCol="0" anchor="t" anchorCtr="0">
        <a:noAutofit/>
      </a:bodyPr>
      <a:lstStyle>
        <a:defPPr algn="l" defTabSz="685584" rtl="0" eaLnBrk="1" latinLnBrk="0" hangingPunct="1">
          <a:spcBef>
            <a:spcPts val="300"/>
          </a:spcBef>
          <a:buNone/>
          <a:defRPr sz="1200" b="1" kern="1200" baseline="0" smtClean="0">
            <a:solidFill>
              <a:schemeClr val="tx2"/>
            </a:solidFill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B9BD042-D0F6-4FFB-98F1-AE6EE8AFCD90}" vid="{083707F3-6028-4660-9C21-A9E12C11131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7d4b41-2d2b-433b-b291-d8c112f20227">
      <Value>251</Value>
      <Value>249</Value>
      <Value>270</Value>
      <Value>13</Value>
      <Value>45</Value>
    </TaxCatchAll>
    <_dlc_DocId xmlns="ca7d4b41-2d2b-433b-b291-d8c112f20227">BDOI-41-599</_dlc_DocId>
    <_dlc_DocIdUrl xmlns="ca7d4b41-2d2b-433b-b291-d8c112f20227">
      <Url>https://www.bdoconnect.com/doccenter/_layouts/DocIdRedir.aspx?ID=BDOI-41-599</Url>
      <Description>BDOI-41-599</Description>
    </_dlc_DocIdUrl>
    <ContentOwner xmlns="ab1eae00-9e1e-4009-838d-056efcf2cf2b">
      <UserInfo>
        <DisplayName>John Wonfor</DisplayName>
        <AccountId>383</AccountId>
        <AccountType/>
      </UserInfo>
    </ContentOwner>
    <IndustrySectorsNote xmlns="ab1eae00-9e1e-4009-838d-056efcf2cf2b">
      <Terms xmlns="http://schemas.microsoft.com/office/infopath/2007/PartnerControls"/>
    </IndustrySectorsNote>
    <BusinessLineNote xmlns="ab1eae00-9e1e-4009-838d-056efcf2cf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Tax</TermName>
          <TermId xmlns="http://schemas.microsoft.com/office/infopath/2007/PartnerControls">485fdf7e-7219-4054-a3cf-5237d842349a</TermId>
        </TermInfo>
      </Terms>
    </BusinessLineNote>
    <TopicNote xmlns="ab1eae00-9e1e-4009-838d-056efcf2cf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Business development</TermName>
          <TermId xmlns="http://schemas.microsoft.com/office/infopath/2007/PartnerControls">db7c0eb6-cc30-4c67-a27e-10e5c2a2e837</TermId>
        </TermInfo>
      </Terms>
    </TopicNote>
    <MemoInformation xmlns="ab1eae00-9e1e-4009-838d-056efcf2cf2b" xsi:nil="true"/>
    <PublicationDate xmlns="ab1eae00-9e1e-4009-838d-056efcf2cf2b">2012-03-18T23:00:00+00:00</PublicationDate>
    <DocumentTypesNote xmlns="ab1eae00-9e1e-4009-838d-056efcf2cf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87b61197-552c-481e-b4af-6ce02ffde10d</TermId>
        </TermInfo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db4f10b8-91d5-4c2e-9478-b0b37c352796</TermId>
        </TermInfo>
      </Terms>
    </DocumentTypesNote>
    <CountriesNote xmlns="ab1eae00-9e1e-4009-838d-056efcf2cf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International</TermName>
          <TermId xmlns="http://schemas.microsoft.com/office/infopath/2007/PartnerControls">ecc9964e-e831-4520-a201-4fe0d60e727e</TermId>
        </TermInfo>
      </Terms>
    </CountriesNote>
    <_DCDateCreated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BDO Document" ma:contentTypeID="0x010100C38DDC837CFF48959B48807E04068DB8002949A1012F34EE4AA60BB87DA501F84F" ma:contentTypeVersion="33" ma:contentTypeDescription="Content Type used to manage all documents" ma:contentTypeScope="" ma:versionID="a8f4926730f15d032979e2b763f3e84e">
  <xsd:schema xmlns:xsd="http://www.w3.org/2001/XMLSchema" xmlns:xs="http://www.w3.org/2001/XMLSchema" xmlns:p="http://schemas.microsoft.com/office/2006/metadata/properties" xmlns:ns2="ab1eae00-9e1e-4009-838d-056efcf2cf2b" xmlns:ns3="ca7d4b41-2d2b-433b-b291-d8c112f20227" xmlns:ns4="http://schemas.microsoft.com/sharepoint/v3/fields" targetNamespace="http://schemas.microsoft.com/office/2006/metadata/properties" ma:root="true" ma:fieldsID="b430aeb1c660b56fdcb86ce16960e1ab" ns2:_="" ns3:_="" ns4:_="">
    <xsd:import namespace="ab1eae00-9e1e-4009-838d-056efcf2cf2b"/>
    <xsd:import namespace="ca7d4b41-2d2b-433b-b291-d8c112f20227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moInformation" minOccurs="0"/>
                <xsd:element ref="ns2:ContentOwner"/>
                <xsd:element ref="ns2:PublicationDate" minOccurs="0"/>
                <xsd:element ref="ns3:_dlc_DocId" minOccurs="0"/>
                <xsd:element ref="ns3:_dlc_DocIdUrl" minOccurs="0"/>
                <xsd:element ref="ns3:_dlc_DocIdPersistId" minOccurs="0"/>
                <xsd:element ref="ns2:CountriesNote" minOccurs="0"/>
                <xsd:element ref="ns3:TaxCatchAll" minOccurs="0"/>
                <xsd:element ref="ns3:TaxCatchAllLabel" minOccurs="0"/>
                <xsd:element ref="ns2:IndustrySectorsNote" minOccurs="0"/>
                <xsd:element ref="ns2:TopicNote" minOccurs="0"/>
                <xsd:element ref="ns2:BusinessLineNote" minOccurs="0"/>
                <xsd:element ref="ns2:DocumentTypesNote" minOccurs="0"/>
                <xsd:element ref="ns4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eae00-9e1e-4009-838d-056efcf2cf2b" elementFormDefault="qualified">
    <xsd:import namespace="http://schemas.microsoft.com/office/2006/documentManagement/types"/>
    <xsd:import namespace="http://schemas.microsoft.com/office/infopath/2007/PartnerControls"/>
    <xsd:element name="MemoInformation" ma:index="3" nillable="true" ma:displayName="Memo/Information" ma:internalName="MemoInformation" ma:readOnly="false">
      <xsd:simpleType>
        <xsd:restriction base="dms:Note">
          <xsd:maxLength value="255"/>
        </xsd:restriction>
      </xsd:simpleType>
    </xsd:element>
    <xsd:element name="ContentOwner" ma:index="4" ma:displayName="Content owner" ma:internalName="ContentOwn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cationDate" ma:index="8" nillable="true" ma:displayName="Publication date" ma:format="DateOnly" ma:internalName="PublicationDate" ma:readOnly="false">
      <xsd:simpleType>
        <xsd:restriction base="dms:DateTime"/>
      </xsd:simpleType>
    </xsd:element>
    <xsd:element name="CountriesNote" ma:index="15" nillable="true" ma:taxonomy="true" ma:internalName="CountriesNote" ma:taxonomyFieldName="Countries" ma:displayName="Countries" ma:fieldId="{42ff1564-ad72-42b7-b7d7-9bccd4525f9c}" ma:taxonomyMulti="true" ma:sspId="dc8b0a30-f401-4546-b899-404971d26d20" ma:termSetId="1db37004-4826-44b4-b50d-613a5b8b38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dustrySectorsNote" ma:index="19" nillable="true" ma:taxonomy="true" ma:internalName="IndustrySectorsNote" ma:taxonomyFieldName="IndustrySectors" ma:displayName="Industry sectors" ma:fieldId="{2e038e36-83e3-45a0-bb76-f3fed5645195}" ma:taxonomyMulti="true" ma:sspId="dc8b0a30-f401-4546-b899-404971d26d20" ma:termSetId="f0317d7f-3ea5-402e-93b9-c53849d79d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opicNote" ma:index="21" nillable="true" ma:taxonomy="true" ma:internalName="TopicNote" ma:taxonomyFieldName="Topic" ma:displayName="Topic" ma:fieldId="{1b49c7a9-e735-47f2-b1a2-2e5dc513503e}" ma:taxonomyMulti="true" ma:sspId="dc8b0a30-f401-4546-b899-404971d26d20" ma:termSetId="6342f4c9-5934-40b7-92c6-43b9035e52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usinessLineNote" ma:index="23" nillable="true" ma:taxonomy="true" ma:internalName="BusinessLineNote" ma:taxonomyFieldName="BusinessLine" ma:displayName="Business line" ma:fieldId="{3efe9999-1dc8-41b3-b499-14c694acec50}" ma:taxonomyMulti="true" ma:sspId="dc8b0a30-f401-4546-b899-404971d26d20" ma:termSetId="123cb0e2-89b2-4f64-9f0d-ea6c568a689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sNote" ma:index="24" nillable="true" ma:taxonomy="true" ma:internalName="DocumentTypesNote" ma:taxonomyFieldName="DocumentTypes" ma:displayName="Document type" ma:fieldId="{624dba61-72eb-41cd-b581-0300e88b5ee3}" ma:taxonomyMulti="true" ma:sspId="dc8b0a30-f401-4546-b899-404971d26d20" ma:termSetId="8bddbb3d-e62f-43d5-ada8-89f2a626546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d4b41-2d2b-433b-b291-d8c112f20227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6" nillable="true" ma:displayName="Taxonomy Catch All Column" ma:description="" ma:hidden="true" ma:list="{b274bd24-8e7f-4844-b175-d1e34064c5b9}" ma:internalName="TaxCatchAll" ma:showField="CatchAllData" ma:web="ca7d4b41-2d2b-433b-b291-d8c112f202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description="" ma:hidden="true" ma:list="{b274bd24-8e7f-4844-b175-d1e34064c5b9}" ma:internalName="TaxCatchAllLabel" ma:readOnly="true" ma:showField="CatchAllDataLabel" ma:web="ca7d4b41-2d2b-433b-b291-d8c112f202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26" nillable="true" ma:displayName="Date Created" ma:description="The date on which this resource was created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A769F9-404B-4E32-B4CD-025A45F2185E}">
  <ds:schemaRefs>
    <ds:schemaRef ds:uri="http://schemas.microsoft.com/office/2006/metadata/properties"/>
    <ds:schemaRef ds:uri="http://schemas.microsoft.com/office/infopath/2007/PartnerControls"/>
    <ds:schemaRef ds:uri="ca7d4b41-2d2b-433b-b291-d8c112f20227"/>
    <ds:schemaRef ds:uri="ab1eae00-9e1e-4009-838d-056efcf2cf2b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6A4CDE75-D866-4066-AE26-6F04D9234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23546D-AD47-4DE4-8F96-888C6E41B53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76B9D04-88B5-4FD1-848D-01384073C2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1eae00-9e1e-4009-838d-056efcf2cf2b"/>
    <ds:schemaRef ds:uri="ca7d4b41-2d2b-433b-b291-d8c112f20227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31852</TotalTime>
  <Words>3646</Words>
  <Application>Microsoft Office PowerPoint</Application>
  <PresentationFormat>Personnalisé</PresentationFormat>
  <Paragraphs>1468</Paragraphs>
  <Slides>35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Cambria</vt:lpstr>
      <vt:lpstr>Kohinoor Devanagari</vt:lpstr>
      <vt:lpstr>Times New Roman</vt:lpstr>
      <vt:lpstr>Trebuchet MS</vt:lpstr>
      <vt:lpstr>Wingdings 3</vt:lpstr>
      <vt:lpstr>HB@BDO_A4_Landscape_Sep 2008</vt:lpstr>
      <vt:lpstr>1_16x9</vt:lpstr>
      <vt:lpstr> Initiative pour la Transparence des Industries Extractives au Cameroun   RAPPORT ITIE 2020   </vt:lpstr>
      <vt:lpstr>Présentation PowerPoint</vt:lpstr>
      <vt:lpstr>Présentation PowerPoint</vt:lpstr>
      <vt:lpstr>SECTEURS COUVERTS </vt:lpstr>
      <vt:lpstr>Présentation PowerPoint</vt:lpstr>
      <vt:lpstr>PAIEMENTS DES ENTREPRISES PAR SECTEUR </vt:lpstr>
      <vt:lpstr>PAIEMENTS DES ENTREPRISES PAR DESTINATION </vt:lpstr>
      <vt:lpstr>REVENUS DU SECTEUR EXTRACTIF</vt:lpstr>
      <vt:lpstr>PAIEMENTS DES ENTREPRISES PAR SECTEUR </vt:lpstr>
      <vt:lpstr>PAIEMENTS EN NATURE (Pétrole brut) </vt:lpstr>
      <vt:lpstr>PAIEMENTS EN NATURE (Gaz) </vt:lpstr>
      <vt:lpstr>PAIEMENTS EN NATURE (Or brut) </vt:lpstr>
      <vt:lpstr>CONTRIBUTION PAR SECTEUR AU BUDGET DE L’ETAT</vt:lpstr>
      <vt:lpstr>CONTRIBUTION PAR FLUX AU BUDGET DE L’ETAT</vt:lpstr>
      <vt:lpstr>CONTRIBUTION PAR SOCIETE AU BUDGET DE L’ETAT</vt:lpstr>
      <vt:lpstr>PRODUCTION – PETROLE &amp; CONDENSAT</vt:lpstr>
      <vt:lpstr>PRODUCTION – GAZ</vt:lpstr>
      <vt:lpstr>Présentation PowerPoint</vt:lpstr>
      <vt:lpstr>Présentation PowerPoint</vt:lpstr>
      <vt:lpstr>Présentation PowerPoint</vt:lpstr>
      <vt:lpstr>PRODUCTION – Mines &amp; Carrières </vt:lpstr>
      <vt:lpstr>EXPORTATION - PETROLE &amp; CONDENSAT</vt:lpstr>
      <vt:lpstr>EXPORTATION - PETROLE &amp; CONDENSAT</vt:lpstr>
      <vt:lpstr>EXPORTATION - GAZ</vt:lpstr>
      <vt:lpstr>EXPORTATION - MINES</vt:lpstr>
      <vt:lpstr>CONTRIBUTION DANS L’ECONOMIE</vt:lpstr>
      <vt:lpstr>Présentation PowerPoint</vt:lpstr>
      <vt:lpstr>REVENUS DU TRANSPORT</vt:lpstr>
      <vt:lpstr>DEPENSES SOCIALES </vt:lpstr>
      <vt:lpstr>Présentation PowerPoint</vt:lpstr>
      <vt:lpstr>RAPPROCHEMENT DES PAIEMENTS EN NUMERAIRES</vt:lpstr>
      <vt:lpstr>Présentation PowerPoint</vt:lpstr>
      <vt:lpstr>EXHAUSTIVITE</vt:lpstr>
      <vt:lpstr>Présentation PowerPoint</vt:lpstr>
      <vt:lpstr>Présentation PowerPoint</vt:lpstr>
    </vt:vector>
  </TitlesOfParts>
  <Company>BDO Stoy Hayward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Tax Proposal Template</dc:title>
  <dc:creator>Lori Morelli</dc:creator>
  <cp:lastModifiedBy>Karim Lourimi</cp:lastModifiedBy>
  <cp:revision>844</cp:revision>
  <cp:lastPrinted>2018-12-15T12:09:14Z</cp:lastPrinted>
  <dcterms:created xsi:type="dcterms:W3CDTF">2008-08-11T09:10:58Z</dcterms:created>
  <dcterms:modified xsi:type="dcterms:W3CDTF">2022-12-16T10:15:54Z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Open">
    <vt:lpwstr>1</vt:lpwstr>
  </property>
  <property fmtid="{D5CDD505-2E9C-101B-9397-08002B2CF9AE}" pid="3" name="ContentTypeId">
    <vt:lpwstr>0x010100C38DDC837CFF48959B48807E04068DB8002949A1012F34EE4AA60BB87DA501F84F</vt:lpwstr>
  </property>
  <property fmtid="{D5CDD505-2E9C-101B-9397-08002B2CF9AE}" pid="4" name="_dlc_DocIdItemGuid">
    <vt:lpwstr>6c20589b-a8e2-4854-93a1-0297f960b8bf</vt:lpwstr>
  </property>
  <property fmtid="{D5CDD505-2E9C-101B-9397-08002B2CF9AE}" pid="5" name="IndustrySectors">
    <vt:lpwstr/>
  </property>
  <property fmtid="{D5CDD505-2E9C-101B-9397-08002B2CF9AE}" pid="6" name="Countries">
    <vt:lpwstr>45;#International|ecc9964e-e831-4520-a201-4fe0d60e727e</vt:lpwstr>
  </property>
  <property fmtid="{D5CDD505-2E9C-101B-9397-08002B2CF9AE}" pid="7" name="Topic">
    <vt:lpwstr>249;#Business development|db7c0eb6-cc30-4c67-a27e-10e5c2a2e837</vt:lpwstr>
  </property>
  <property fmtid="{D5CDD505-2E9C-101B-9397-08002B2CF9AE}" pid="8" name="BusinessLine">
    <vt:lpwstr>13;#Tax|485fdf7e-7219-4054-a3cf-5237d842349a</vt:lpwstr>
  </property>
  <property fmtid="{D5CDD505-2E9C-101B-9397-08002B2CF9AE}" pid="9" name="DocumentTypes">
    <vt:lpwstr>251;#Template|87b61197-552c-481e-b4af-6ce02ffde10d;#270;#Presentation|db4f10b8-91d5-4c2e-9478-b0b37c352796</vt:lpwstr>
  </property>
</Properties>
</file>