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62" r:id="rId6"/>
    <p:sldId id="257"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smtClean="0"/>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smtClean="0"/>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smtClean="0"/>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smtClean="0"/>
              <a:t>Modifiez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12/13/2022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smtClean="0"/>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smtClean="0"/>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smtClean="0"/>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smtClean="0"/>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12/13/2022</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12/13/2022</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sz="4800" dirty="0" smtClean="0"/>
              <a:t>PRESENTATION DU GUIDE DE MISE EN ŒUVRE DU STANDARD DU BENEFICIAIRE EFFECTIF AU CAMEROUN</a:t>
            </a:r>
            <a:endParaRPr lang="fr-FR" sz="4800"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1467663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b="1" dirty="0" smtClean="0"/>
              <a:t>SUR LE PLAN INTERNATIONAL </a:t>
            </a:r>
            <a:r>
              <a:rPr lang="fr-FR" dirty="0" smtClean="0"/>
              <a:t>LES REDACTEURS SE SONT APPUYES SUR LES RECOMMANDATIONS 24 ET 25 DU GAFI, SUR LACTE UNIFORME OHADA et sur la NORME ITIE</a:t>
            </a:r>
          </a:p>
          <a:p>
            <a:pPr marL="0" indent="0">
              <a:buNone/>
            </a:pPr>
            <a:endParaRPr lang="fr-FR" dirty="0"/>
          </a:p>
          <a:p>
            <a:pPr marL="0" indent="0" algn="just">
              <a:buNone/>
            </a:pPr>
            <a:r>
              <a:rPr lang="fr-FR" sz="2400" dirty="0" smtClean="0"/>
              <a:t>SUIVANT LES RECOMMANDATIONS DU GAFI, LES PAYS DOIVENT S’ASSURER QUE DES INFORMATIONS  	SATISFAISANTES,EXACTES ET A JOUR SUR LES BENEFICIAIRES EFFECTIFS SONT DISPONIBLES ET 	ACCESSIBLES AUX </a:t>
            </a:r>
            <a:r>
              <a:rPr lang="fr-FR" sz="2400" i="1" u="sng" dirty="0" smtClean="0"/>
              <a:t>AUTORITES COMPETENTES</a:t>
            </a:r>
          </a:p>
          <a:p>
            <a:endParaRPr lang="fr-FR" sz="2400" dirty="0"/>
          </a:p>
        </p:txBody>
      </p:sp>
    </p:spTree>
    <p:extLst>
      <p:ext uri="{BB962C8B-B14F-4D97-AF65-F5344CB8AC3E}">
        <p14:creationId xmlns:p14="http://schemas.microsoft.com/office/powerpoint/2010/main" val="4033505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b="1" dirty="0" smtClean="0"/>
              <a:t>LES PAYS DOIVENT METTRE EN PLACE DES MESURES GARANTISSANT QUE DES PERSONNES MORALES ET CONSTRUCTIONS JURIDIQUES NE SONT PAS UTILISEES A DES FINS ILLICITES TELLES QUE LE BLANCHIMENT DES CAPITAUX, LE FINANCEMENT DU TERRORISME, OU LA FRAUDE FISCALE</a:t>
            </a:r>
            <a:endParaRPr lang="fr-FR" sz="2400" b="1" dirty="0"/>
          </a:p>
        </p:txBody>
      </p:sp>
    </p:spTree>
    <p:extLst>
      <p:ext uri="{BB962C8B-B14F-4D97-AF65-F5344CB8AC3E}">
        <p14:creationId xmlns:p14="http://schemas.microsoft.com/office/powerpoint/2010/main" val="556140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GUIDE </a:t>
            </a:r>
            <a:r>
              <a:rPr lang="fr-FR" dirty="0" smtClean="0"/>
              <a:t>S’INSPIRE </a:t>
            </a:r>
            <a:r>
              <a:rPr lang="fr-FR" dirty="0" smtClean="0"/>
              <a:t>DE TROIS ACTES UNIFORMES SUR </a:t>
            </a:r>
            <a:r>
              <a:rPr lang="fr-FR" dirty="0" smtClean="0"/>
              <a:t>DIX </a:t>
            </a:r>
            <a:r>
              <a:rPr lang="fr-FR" dirty="0" smtClean="0"/>
              <a:t>A SAVOIR</a:t>
            </a:r>
          </a:p>
          <a:p>
            <a:pPr marL="0" indent="0" algn="just">
              <a:buNone/>
            </a:pPr>
            <a:r>
              <a:rPr lang="fr-FR" dirty="0" smtClean="0"/>
              <a:t>- </a:t>
            </a:r>
            <a:r>
              <a:rPr lang="fr-FR" sz="2400" dirty="0" smtClean="0"/>
              <a:t>ACTE UNIFORME REVISE RELATIF AU DROIT DES SOCIETES COMMERCIALES ET DU GROUPEMENT    	D’INTERET ECONOMIQUE</a:t>
            </a:r>
          </a:p>
          <a:p>
            <a:pPr marL="0" indent="0" algn="just">
              <a:buNone/>
            </a:pPr>
            <a:r>
              <a:rPr lang="fr-FR" sz="2400" dirty="0" smtClean="0"/>
              <a:t>- ACTE UNIFORME RELATIF AU DROIT DES SOCIETES COOPERATIVES </a:t>
            </a:r>
          </a:p>
          <a:p>
            <a:pPr marL="0" indent="0" algn="just">
              <a:buNone/>
            </a:pPr>
            <a:r>
              <a:rPr lang="fr-FR" sz="2400" dirty="0" smtClean="0"/>
              <a:t>- ACTE UNIFORME REVISE PORTANT SUR LE DROIT COMMERCIAL GENERAL</a:t>
            </a:r>
            <a:endParaRPr lang="fr-FR" sz="2400" dirty="0"/>
          </a:p>
        </p:txBody>
      </p:sp>
    </p:spTree>
    <p:extLst>
      <p:ext uri="{BB962C8B-B14F-4D97-AF65-F5344CB8AC3E}">
        <p14:creationId xmlns:p14="http://schemas.microsoft.com/office/powerpoint/2010/main" val="82934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2400" dirty="0" smtClean="0"/>
              <a:t>LE GUIDE S’INSPIRE DE LA NORME ITIE 2019 EN SON EXIGENCE 2,5 RELATIVE A LA PROPRIETE </a:t>
            </a:r>
            <a:r>
              <a:rPr lang="fr-FR" sz="2400" dirty="0" smtClean="0"/>
              <a:t>EFFECTIVE</a:t>
            </a:r>
          </a:p>
          <a:p>
            <a:r>
              <a:rPr lang="fr-FR" sz="2400" dirty="0" smtClean="0"/>
              <a:t>CONVERGENCE DE VUE SUR LE PRINCIPE MAIS DIVERGENCE DANS L’APPLICATION MATERIELLE ET L’UTILISATION DES INFORMATIONS COLLECTEES</a:t>
            </a:r>
            <a:endParaRPr lang="fr-FR" sz="2400" dirty="0"/>
          </a:p>
        </p:txBody>
      </p:sp>
    </p:spTree>
    <p:extLst>
      <p:ext uri="{BB962C8B-B14F-4D97-AF65-F5344CB8AC3E}">
        <p14:creationId xmlns:p14="http://schemas.microsoft.com/office/powerpoint/2010/main" val="3892905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a:t>EN L’ABSENCE D’UNE LEGISLATION CLASSIQUE LE </a:t>
            </a:r>
            <a:r>
              <a:rPr lang="fr-FR" dirty="0" smtClean="0"/>
              <a:t>CADRE NATIONAL </a:t>
            </a:r>
            <a:r>
              <a:rPr lang="fr-FR" dirty="0" smtClean="0"/>
              <a:t>EST </a:t>
            </a:r>
            <a:r>
              <a:rPr lang="fr-FR" dirty="0" smtClean="0"/>
              <a:t>FOURNI PAR L’ARTICLE 21 DU REGLEMENT DE LUTTE CONTRE LE BLANCHIMENT DES CAPITAUX ET DU FINANCEMENT DU TERRORISME (LBC/FT)</a:t>
            </a:r>
          </a:p>
          <a:p>
            <a:pPr marL="0" indent="0" algn="just">
              <a:buNone/>
            </a:pPr>
            <a:endParaRPr lang="fr-FR" dirty="0" smtClean="0"/>
          </a:p>
          <a:p>
            <a:pPr algn="just"/>
            <a:r>
              <a:rPr lang="fr-FR" dirty="0" smtClean="0"/>
              <a:t>AVANT D’ENTRER EN RELATION D’AFFAIRE AVEC UN CLIENT, LES ASSUJETTIS SONT TENUS DE S’ASSURER DE L’IDENTITE ET DE L’ADRESSE DE LEUR CLIENT ET DU BENEFICIAIRE EFFECTIF DE LA RELATION D’AFFAIRE</a:t>
            </a:r>
            <a:endParaRPr lang="fr-FR" dirty="0"/>
          </a:p>
        </p:txBody>
      </p:sp>
    </p:spTree>
    <p:extLst>
      <p:ext uri="{BB962C8B-B14F-4D97-AF65-F5344CB8AC3E}">
        <p14:creationId xmlns:p14="http://schemas.microsoft.com/office/powerpoint/2010/main" val="426676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PENDANT TOUTE LA DUREE DE LA RELATION D’AFFAIRE, OBLIGATION EST FAITE AUX ASSUJETTIS DE METTRE A JOUR DES RENSEIGNEMENTS QUI PERMETTENT DE FAVORISER UNE CONNAISSANCE APPROPRIEE DE LEUR CLIENT</a:t>
            </a:r>
          </a:p>
          <a:p>
            <a:pPr algn="just"/>
            <a:endParaRPr lang="fr-FR" dirty="0" smtClean="0"/>
          </a:p>
          <a:p>
            <a:pPr algn="just"/>
            <a:r>
              <a:rPr lang="fr-FR" dirty="0" smtClean="0"/>
              <a:t>LE </a:t>
            </a:r>
            <a:r>
              <a:rPr lang="fr-FR" dirty="0" smtClean="0"/>
              <a:t>REGLEMENT </a:t>
            </a:r>
            <a:r>
              <a:rPr lang="fr-FR" dirty="0" smtClean="0"/>
              <a:t>PRECISE LES CIRCONSTANCES DANS LESQUELLES LES ASSUJETTIS SONT TENUS DE PROCEDER A L’IDENTIFICATION DE LEURS CLIENTS, Y COMPRIS LES AYANTS DROITS ECONOMIQUES</a:t>
            </a:r>
            <a:endParaRPr lang="fr-FR" dirty="0"/>
          </a:p>
        </p:txBody>
      </p:sp>
    </p:spTree>
    <p:extLst>
      <p:ext uri="{BB962C8B-B14F-4D97-AF65-F5344CB8AC3E}">
        <p14:creationId xmlns:p14="http://schemas.microsoft.com/office/powerpoint/2010/main" val="4223530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III OBLIGATIONS DES ASSUJETTIS</a:t>
            </a:r>
            <a:endParaRPr lang="fr-FR" dirty="0"/>
          </a:p>
        </p:txBody>
      </p:sp>
      <p:sp>
        <p:nvSpPr>
          <p:cNvPr id="3" name="Espace réservé du contenu 2"/>
          <p:cNvSpPr>
            <a:spLocks noGrp="1"/>
          </p:cNvSpPr>
          <p:nvPr>
            <p:ph idx="1"/>
          </p:nvPr>
        </p:nvSpPr>
        <p:spPr/>
        <p:txBody>
          <a:bodyPr>
            <a:normAutofit/>
          </a:bodyPr>
          <a:lstStyle/>
          <a:p>
            <a:pPr algn="just"/>
            <a:r>
              <a:rPr lang="fr-FR" sz="2400" b="1" dirty="0" smtClean="0"/>
              <a:t>LE GUIDE PRESCRIT L’OBLIGATION D’IDENTIFICATION ET DE VERIFICATION DE L’IDENTITE DU </a:t>
            </a:r>
            <a:r>
              <a:rPr lang="fr-FR" sz="2400" b="1" u="sng" dirty="0" smtClean="0"/>
              <a:t>CLIENT</a:t>
            </a:r>
            <a:r>
              <a:rPr lang="fr-FR" sz="2400" b="1" dirty="0" smtClean="0"/>
              <a:t> ET DU </a:t>
            </a:r>
            <a:r>
              <a:rPr lang="fr-FR" sz="2400" b="1" u="sng" dirty="0" smtClean="0"/>
              <a:t>BENEFICIAIRE EFFECTIF</a:t>
            </a:r>
          </a:p>
          <a:p>
            <a:pPr algn="just"/>
            <a:r>
              <a:rPr lang="fr-FR" sz="2400" b="1" dirty="0" smtClean="0"/>
              <a:t>POUR LE CLIENT, L’IDENTIFICATION SE FAIT SUR UNE BASE DECLARATIVE</a:t>
            </a:r>
          </a:p>
          <a:p>
            <a:pPr algn="just"/>
            <a:r>
              <a:rPr lang="fr-FR" sz="2400" b="1" dirty="0" smtClean="0"/>
              <a:t>POUR LES PERSONNES MORALES LES SATUTS FONT FOI</a:t>
            </a:r>
            <a:endParaRPr lang="fr-FR" sz="2400" b="1" dirty="0"/>
          </a:p>
        </p:txBody>
      </p:sp>
    </p:spTree>
    <p:extLst>
      <p:ext uri="{BB962C8B-B14F-4D97-AF65-F5344CB8AC3E}">
        <p14:creationId xmlns:p14="http://schemas.microsoft.com/office/powerpoint/2010/main" val="239216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b="1" dirty="0" smtClean="0"/>
              <a:t>EN OUTRE L’ASSUJETTI DOIT RECCUEILLIR LA DENOMINATION ET LA RAISION SOCIALE, L’ADRESSE DU SIEGE SOCIAL,LA FORME JURIDIQUE, EXTRAIT DU REGISTRE DU COMMERCE, NATURE DE L’ACTIVITE,NOMS DES DIRIGEANTS SOCIAUX,IDENTITES DES ACTINNAIRES ET ASSOCIES, LES MANDATS ET </a:t>
            </a:r>
            <a:r>
              <a:rPr lang="fr-FR" sz="2400" b="1" dirty="0" smtClean="0"/>
              <a:t>POUVOIRS</a:t>
            </a:r>
            <a:endParaRPr lang="fr-FR" sz="2400" b="1" dirty="0" smtClean="0"/>
          </a:p>
        </p:txBody>
      </p:sp>
    </p:spTree>
    <p:extLst>
      <p:ext uri="{BB962C8B-B14F-4D97-AF65-F5344CB8AC3E}">
        <p14:creationId xmlns:p14="http://schemas.microsoft.com/office/powerpoint/2010/main" val="2614142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b="1" dirty="0" smtClean="0"/>
              <a:t>S’AGISSANT DU BENEFICIAIRE EFFECTIF QUI NE PEUT ETRE QU’UNE PERSONNE PHYSIQUE, IL S’AGIT POUR L’ASSUJETTI DE PROCEDER A SON IDENTIFICATION AU MOYEN DE PIECES OFFICIELLES EN COURS DE VALIDITE</a:t>
            </a:r>
          </a:p>
          <a:p>
            <a:pPr algn="just"/>
            <a:endParaRPr lang="fr-FR" sz="2400" b="1" dirty="0" smtClean="0"/>
          </a:p>
          <a:p>
            <a:pPr algn="just"/>
            <a:r>
              <a:rPr lang="fr-FR" sz="2400" b="1" dirty="0" smtClean="0"/>
              <a:t>L’IDENTIFICATION DOIT FOURNIR NOM PRENOM DATE DE NAISSANCE ADRESSE COMPLETE NUMERO DE CARTE OU DE PIECE SERVANT A L’IDENTIFICATION ET PORTANT UNE PHOTOGRAPHIE</a:t>
            </a:r>
            <a:endParaRPr lang="fr-FR" sz="2400" b="1" dirty="0"/>
          </a:p>
        </p:txBody>
      </p:sp>
    </p:spTree>
    <p:extLst>
      <p:ext uri="{BB962C8B-B14F-4D97-AF65-F5344CB8AC3E}">
        <p14:creationId xmlns:p14="http://schemas.microsoft.com/office/powerpoint/2010/main" val="1420417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IV DETERMINATION DU BENEFICIAIRE EFFECTIF DANS LE GUIDE</a:t>
            </a:r>
            <a:endParaRPr lang="fr-FR" dirty="0"/>
          </a:p>
        </p:txBody>
      </p:sp>
      <p:sp>
        <p:nvSpPr>
          <p:cNvPr id="3" name="Espace réservé du contenu 2"/>
          <p:cNvSpPr>
            <a:spLocks noGrp="1"/>
          </p:cNvSpPr>
          <p:nvPr>
            <p:ph idx="1"/>
          </p:nvPr>
        </p:nvSpPr>
        <p:spPr/>
        <p:txBody>
          <a:bodyPr/>
          <a:lstStyle/>
          <a:p>
            <a:r>
              <a:rPr lang="fr-FR" dirty="0" smtClean="0"/>
              <a:t>S’AGISSANT DES SOCIETES </a:t>
            </a:r>
          </a:p>
          <a:p>
            <a:endParaRPr lang="fr-FR" dirty="0" smtClean="0"/>
          </a:p>
          <a:p>
            <a:r>
              <a:rPr lang="fr-FR" dirty="0" smtClean="0"/>
              <a:t>DES ORGANISMES DE PLACEMENT EN VALEUR MOBILIERE</a:t>
            </a:r>
          </a:p>
          <a:p>
            <a:endParaRPr lang="fr-FR" dirty="0" smtClean="0"/>
          </a:p>
          <a:p>
            <a:r>
              <a:rPr lang="fr-FR" dirty="0" smtClean="0"/>
              <a:t>DES TRUST</a:t>
            </a:r>
          </a:p>
        </p:txBody>
      </p:sp>
    </p:spTree>
    <p:extLst>
      <p:ext uri="{BB962C8B-B14F-4D97-AF65-F5344CB8AC3E}">
        <p14:creationId xmlns:p14="http://schemas.microsoft.com/office/powerpoint/2010/main" val="341968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C’EST UN DOCUMENT DE DIX NEUF (19) PAGES SIGNE LE 21 OCTOBRE 2022 PAR LE MINISTRE DES FINANCES</a:t>
            </a:r>
          </a:p>
          <a:p>
            <a:endParaRPr lang="fr-FR" dirty="0" smtClean="0"/>
          </a:p>
          <a:p>
            <a:r>
              <a:rPr lang="fr-FR" dirty="0" smtClean="0"/>
              <a:t>IL S’ARTICULE EN TROIS PARTIES AVEC NOTAMMENT LES DEFINITIONS; LE CADRE JURIDIQUE DE LA TRANSPARENCE EN MATIERE DE BENEFICIAIRE EFFECTIF; ET LES OBLIGATIONS DES ASSUJETTIS</a:t>
            </a:r>
            <a:endParaRPr lang="fr-FR" dirty="0"/>
          </a:p>
        </p:txBody>
      </p:sp>
    </p:spTree>
    <p:extLst>
      <p:ext uri="{BB962C8B-B14F-4D97-AF65-F5344CB8AC3E}">
        <p14:creationId xmlns:p14="http://schemas.microsoft.com/office/powerpoint/2010/main" val="1235247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2400" b="1" dirty="0"/>
              <a:t>LE BENEFICIAIRE EFFECTIF C’EST CELUI QUI DETIENT AU MOINS 20% DU DROIT DE CONTRÔLE</a:t>
            </a:r>
          </a:p>
          <a:p>
            <a:endParaRPr lang="fr-FR" sz="2400" b="1" dirty="0"/>
          </a:p>
          <a:p>
            <a:r>
              <a:rPr lang="fr-FR" sz="2400" b="1" dirty="0" smtClean="0"/>
              <a:t>CE POURCENTAGE CONTRASTE AVEC CELUI PROPOSE PAR ITIE SOIT 5% </a:t>
            </a:r>
            <a:endParaRPr lang="fr-FR" sz="2400" b="1" dirty="0"/>
          </a:p>
        </p:txBody>
      </p:sp>
    </p:spTree>
    <p:extLst>
      <p:ext uri="{BB962C8B-B14F-4D97-AF65-F5344CB8AC3E}">
        <p14:creationId xmlns:p14="http://schemas.microsoft.com/office/powerpoint/2010/main" val="275168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b="1" dirty="0" smtClean="0"/>
              <a:t>LES INFORMATION COLLECTEES SUR LE BENEFICIAIRE EFFECTIF SONT CONSERVEES PAR L’ASSUJETTI ET L’ADMINISTRATION UTILISATRICE SANS POSSIBILITE DE PARTAGE </a:t>
            </a:r>
          </a:p>
          <a:p>
            <a:pPr algn="just"/>
            <a:endParaRPr lang="fr-FR" sz="2400" b="1" dirty="0" smtClean="0"/>
          </a:p>
          <a:p>
            <a:pPr algn="just"/>
            <a:r>
              <a:rPr lang="fr-FR" sz="2400" b="1" dirty="0" smtClean="0"/>
              <a:t>L’IDEE D’UN REGISTRE DU BENEFICIAIRE EFFECTIF JAILLI AU SEIN DE L’ADMINISTRATION FISCALE AVEC LA PARTICULARITE QU’IL NE SERA NI </a:t>
            </a:r>
            <a:r>
              <a:rPr lang="fr-FR" sz="2400" b="1" dirty="0" smtClean="0"/>
              <a:t>ACCESSIBLE AU PUBLIC </a:t>
            </a:r>
            <a:r>
              <a:rPr lang="fr-FR" sz="2400" b="1" dirty="0" smtClean="0"/>
              <a:t>NI </a:t>
            </a:r>
            <a:r>
              <a:rPr lang="fr-FR" sz="2400" b="1" dirty="0" smtClean="0"/>
              <a:t>MEME PARTAGE AVEC D’AUTRES ADMINISTRATIONS</a:t>
            </a:r>
            <a:endParaRPr lang="fr-FR" sz="2400" b="1" dirty="0"/>
          </a:p>
        </p:txBody>
      </p:sp>
    </p:spTree>
    <p:extLst>
      <p:ext uri="{BB962C8B-B14F-4D97-AF65-F5344CB8AC3E}">
        <p14:creationId xmlns:p14="http://schemas.microsoft.com/office/powerpoint/2010/main" val="2688280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LECONS A TIRER</a:t>
            </a:r>
            <a:endParaRPr lang="fr-FR" dirty="0"/>
          </a:p>
        </p:txBody>
      </p:sp>
      <p:sp>
        <p:nvSpPr>
          <p:cNvPr id="3" name="Espace réservé du contenu 2"/>
          <p:cNvSpPr>
            <a:spLocks noGrp="1"/>
          </p:cNvSpPr>
          <p:nvPr>
            <p:ph idx="1"/>
          </p:nvPr>
        </p:nvSpPr>
        <p:spPr/>
        <p:txBody>
          <a:bodyPr>
            <a:normAutofit/>
          </a:bodyPr>
          <a:lstStyle/>
          <a:p>
            <a:r>
              <a:rPr lang="fr-FR" sz="2400" dirty="0" smtClean="0"/>
              <a:t>LE GUIDE EST UNE OPPORTUNITE POUR </a:t>
            </a:r>
            <a:r>
              <a:rPr lang="fr-FR" sz="2400" dirty="0" smtClean="0"/>
              <a:t>ITIE QUI DEVRAIT SE PENCHER SUR UN EXERCICE SIMILAIRE POUR LE SECTEUR QU’IL COUVRE</a:t>
            </a:r>
            <a:endParaRPr lang="fr-FR" sz="2400" dirty="0" smtClean="0"/>
          </a:p>
          <a:p>
            <a:r>
              <a:rPr lang="fr-FR" sz="2400" dirty="0" smtClean="0"/>
              <a:t>LE GUIDE EST CONFORTEE DANS SA MISE EN ŒUVRE PAR UNE DECISION DU MINFI</a:t>
            </a:r>
          </a:p>
          <a:p>
            <a:r>
              <a:rPr lang="fr-FR" sz="2400" dirty="0" smtClean="0"/>
              <a:t>LE GUIDE EST </a:t>
            </a:r>
            <a:r>
              <a:rPr lang="fr-FR" sz="2400" dirty="0" smtClean="0"/>
              <a:t>INCORPORE DANS </a:t>
            </a:r>
            <a:r>
              <a:rPr lang="fr-FR" sz="2400" dirty="0" smtClean="0"/>
              <a:t>LE DISPOSITIF LEGISLATIF </a:t>
            </a:r>
            <a:r>
              <a:rPr lang="fr-FR" sz="2400" dirty="0" smtClean="0"/>
              <a:t>NATIONAL AU MOYEN DE LA LOI DE FINANCE</a:t>
            </a:r>
            <a:endParaRPr lang="fr-FR" sz="2400" dirty="0"/>
          </a:p>
        </p:txBody>
      </p:sp>
    </p:spTree>
    <p:extLst>
      <p:ext uri="{BB962C8B-B14F-4D97-AF65-F5344CB8AC3E}">
        <p14:creationId xmlns:p14="http://schemas.microsoft.com/office/powerpoint/2010/main" val="20300592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b="1" dirty="0" smtClean="0"/>
              <a:t>LE GUIDE NE REGLE PAS LA PROBLEMATIQUE CHERE A L’ITIE DE PERSONNE POLITIQUEMENT EXPOSEE</a:t>
            </a:r>
          </a:p>
          <a:p>
            <a:pPr algn="just"/>
            <a:r>
              <a:rPr lang="fr-FR" sz="2400" b="1" dirty="0" smtClean="0"/>
              <a:t>IL NE REGLE PAS DE FACON SATISFAISANTE LA QUESTION DU REGISTRE PUBLIC ET ACCESSIBLE DES BENEFICIAIRES EFFECTIFS</a:t>
            </a:r>
            <a:endParaRPr lang="fr-FR" sz="2400" b="1" dirty="0"/>
          </a:p>
        </p:txBody>
      </p:sp>
    </p:spTree>
    <p:extLst>
      <p:ext uri="{BB962C8B-B14F-4D97-AF65-F5344CB8AC3E}">
        <p14:creationId xmlns:p14="http://schemas.microsoft.com/office/powerpoint/2010/main" val="302788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b="1" dirty="0" smtClean="0"/>
              <a:t>LA QUESTION DU SEUIL DE DECLARATION FIXEE A 20% ET INSPIRE DANS LE GUIDE PAR L’ACTE UNIFORME OHADA NE SATISFAIT PAS L’EXIGENCE D’EXHAUSTIVITE CHERE A L’ITIE</a:t>
            </a:r>
          </a:p>
          <a:p>
            <a:pPr algn="just"/>
            <a:r>
              <a:rPr lang="fr-FR" sz="2400" b="1" dirty="0" smtClean="0"/>
              <a:t>CE CADRE LEGAL DE CIRCONSTANCE ET DE CRISE INTERPELLE LE COMITE ITIE A UNE REFLEXION RAPIDE VERS UN CORPUS JURIDIQUE SPECIFIQUE ET DEDIE AU SECTEUR EXTRACTIF</a:t>
            </a:r>
            <a:endParaRPr lang="fr-FR" sz="2400" b="1" dirty="0"/>
          </a:p>
        </p:txBody>
      </p:sp>
    </p:spTree>
    <p:extLst>
      <p:ext uri="{BB962C8B-B14F-4D97-AF65-F5344CB8AC3E}">
        <p14:creationId xmlns:p14="http://schemas.microsoft.com/office/powerpoint/2010/main" val="1190782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FIN</a:t>
            </a:r>
            <a:endParaRPr lang="fr-FR" dirty="0"/>
          </a:p>
        </p:txBody>
      </p:sp>
      <p:sp>
        <p:nvSpPr>
          <p:cNvPr id="3" name="Espace réservé du contenu 2"/>
          <p:cNvSpPr>
            <a:spLocks noGrp="1"/>
          </p:cNvSpPr>
          <p:nvPr>
            <p:ph idx="1"/>
          </p:nvPr>
        </p:nvSpPr>
        <p:spPr/>
        <p:txBody>
          <a:bodyPr>
            <a:normAutofit/>
          </a:bodyPr>
          <a:lstStyle/>
          <a:p>
            <a:pPr algn="ctr"/>
            <a:r>
              <a:rPr lang="fr-FR" sz="3600" b="1" dirty="0" smtClean="0"/>
              <a:t>MERCI </a:t>
            </a:r>
            <a:endParaRPr lang="fr-FR" sz="3600" b="1" dirty="0"/>
          </a:p>
        </p:txBody>
      </p:sp>
    </p:spTree>
    <p:extLst>
      <p:ext uri="{BB962C8B-B14F-4D97-AF65-F5344CB8AC3E}">
        <p14:creationId xmlns:p14="http://schemas.microsoft.com/office/powerpoint/2010/main" val="1517538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CONTEXTE DE SON ELABORATION</a:t>
            </a:r>
            <a:endParaRPr lang="fr-FR" dirty="0"/>
          </a:p>
        </p:txBody>
      </p:sp>
      <p:sp>
        <p:nvSpPr>
          <p:cNvPr id="3" name="Espace réservé du contenu 2"/>
          <p:cNvSpPr>
            <a:spLocks noGrp="1"/>
          </p:cNvSpPr>
          <p:nvPr>
            <p:ph idx="1"/>
          </p:nvPr>
        </p:nvSpPr>
        <p:spPr/>
        <p:txBody>
          <a:bodyPr/>
          <a:lstStyle/>
          <a:p>
            <a:r>
              <a:rPr lang="fr-FR" dirty="0" smtClean="0"/>
              <a:t>LE CAMEROUN EST MEMBRE DU FORUM MONDIAL SUR LA TRANSPARENCE ET L’ECHANGE DE RENSEIGNEMENT A DES FINS FISCALES</a:t>
            </a:r>
          </a:p>
          <a:p>
            <a:endParaRPr lang="fr-FR" dirty="0" smtClean="0"/>
          </a:p>
          <a:p>
            <a:r>
              <a:rPr lang="fr-FR" dirty="0" smtClean="0"/>
              <a:t>UNE EVALUATION PERIODIQUE DES ENGAGEMENTS PRIS DANS CE CADRE EST EFFECTUEE SOUS LE LEADERSHIP DE L’ADMINISTRATION FISCALE</a:t>
            </a:r>
          </a:p>
        </p:txBody>
      </p:sp>
    </p:spTree>
    <p:extLst>
      <p:ext uri="{BB962C8B-B14F-4D97-AF65-F5344CB8AC3E}">
        <p14:creationId xmlns:p14="http://schemas.microsoft.com/office/powerpoint/2010/main" val="388577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a:t>CES ENGAGEMENTS COMME DANS L’ITIE SE </a:t>
            </a:r>
            <a:r>
              <a:rPr lang="fr-FR" dirty="0" smtClean="0"/>
              <a:t>RESUMENT </a:t>
            </a:r>
            <a:r>
              <a:rPr lang="fr-FR" dirty="0"/>
              <a:t>POUR L’ESSENTIEL EN </a:t>
            </a:r>
            <a:r>
              <a:rPr lang="fr-FR" dirty="0" smtClean="0"/>
              <a:t>RECOMMANDATIONS</a:t>
            </a:r>
          </a:p>
          <a:p>
            <a:pPr algn="just"/>
            <a:endParaRPr lang="fr-FR" dirty="0"/>
          </a:p>
          <a:p>
            <a:pPr algn="just"/>
            <a:r>
              <a:rPr lang="fr-FR" dirty="0"/>
              <a:t>PARMIS CES RECOMMANDATIONS FIGURE EN BONNE PLACE UNE </a:t>
            </a:r>
            <a:r>
              <a:rPr lang="fr-FR" dirty="0" smtClean="0"/>
              <a:t>SERIE </a:t>
            </a:r>
            <a:r>
              <a:rPr lang="fr-FR" dirty="0"/>
              <a:t>DE REFORMES PARTAGEES AVEC L’ITIE NOTAMMENT </a:t>
            </a:r>
            <a:r>
              <a:rPr lang="fr-FR" dirty="0" smtClean="0"/>
              <a:t> LE CADRE JURIDIQUE</a:t>
            </a:r>
          </a:p>
          <a:p>
            <a:endParaRPr lang="fr-FR" dirty="0"/>
          </a:p>
        </p:txBody>
      </p:sp>
    </p:spTree>
    <p:extLst>
      <p:ext uri="{BB962C8B-B14F-4D97-AF65-F5344CB8AC3E}">
        <p14:creationId xmlns:p14="http://schemas.microsoft.com/office/powerpoint/2010/main" val="374133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a:t>LE GUIDE EST DONC LA REPONSE A UNE RECOMMANDATION </a:t>
            </a:r>
            <a:r>
              <a:rPr lang="fr-FR" dirty="0" smtClean="0"/>
              <a:t>DU FORUM MONDIAL PRESCRIVANT L’ELABORATION D’UN </a:t>
            </a:r>
            <a:r>
              <a:rPr lang="fr-FR" dirty="0"/>
              <a:t>CADRE JURIDIQUE PROPICE A LA DIVULGATION DES BENEFICIARES EFFECTIFS AU </a:t>
            </a:r>
            <a:r>
              <a:rPr lang="fr-FR" dirty="0" smtClean="0"/>
              <a:t>CAMEROUN DANS LE CADRE DE </a:t>
            </a:r>
            <a:r>
              <a:rPr lang="fr-FR" b="1" dirty="0" smtClean="0"/>
              <a:t>L’ECHANGE DE RENSEIGNEMENTS EN MATIERE FISCALE</a:t>
            </a:r>
            <a:endParaRPr lang="fr-FR" b="1" dirty="0" smtClean="0"/>
          </a:p>
          <a:p>
            <a:pPr algn="just"/>
            <a:endParaRPr lang="fr-FR" dirty="0" smtClean="0"/>
          </a:p>
          <a:p>
            <a:pPr algn="just"/>
            <a:r>
              <a:rPr lang="fr-FR" dirty="0" smtClean="0"/>
              <a:t>SON ELABORATION AU SEIN D’UN COMITE INTERMINISTERIEL A CONNU LA PARTICIPATION TRES ACTIVE DU SECRETARIAT PERMANENT ITIE CAMEROUN AUX COTES D’AUTRES INSTITUTIONS SPECIALISEES ( </a:t>
            </a:r>
            <a:r>
              <a:rPr lang="fr-FR" dirty="0" smtClean="0"/>
              <a:t>ANIF, BEAC, CAA, APECCAM, ONECCA, ONCFC </a:t>
            </a:r>
            <a:r>
              <a:rPr lang="fr-FR" dirty="0" err="1" smtClean="0"/>
              <a:t>etc</a:t>
            </a:r>
            <a:r>
              <a:rPr lang="fr-FR" dirty="0" smtClean="0"/>
              <a:t> </a:t>
            </a:r>
            <a:r>
              <a:rPr lang="fr-FR" dirty="0" smtClean="0"/>
              <a:t>)</a:t>
            </a:r>
            <a:endParaRPr lang="fr-FR" dirty="0"/>
          </a:p>
          <a:p>
            <a:endParaRPr lang="fr-FR" dirty="0"/>
          </a:p>
        </p:txBody>
      </p:sp>
    </p:spTree>
    <p:extLst>
      <p:ext uri="{BB962C8B-B14F-4D97-AF65-F5344CB8AC3E}">
        <p14:creationId xmlns:p14="http://schemas.microsoft.com/office/powerpoint/2010/main" val="1295375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 DEFINITIONS</a:t>
            </a:r>
            <a:endParaRPr lang="fr-FR" dirty="0"/>
          </a:p>
        </p:txBody>
      </p:sp>
      <p:sp>
        <p:nvSpPr>
          <p:cNvPr id="3" name="Espace réservé du contenu 2"/>
          <p:cNvSpPr>
            <a:spLocks noGrp="1"/>
          </p:cNvSpPr>
          <p:nvPr>
            <p:ph idx="1"/>
          </p:nvPr>
        </p:nvSpPr>
        <p:spPr/>
        <p:txBody>
          <a:bodyPr/>
          <a:lstStyle/>
          <a:p>
            <a:pPr algn="just"/>
            <a:r>
              <a:rPr lang="fr-FR" b="1" dirty="0" smtClean="0"/>
              <a:t>BENEFICIAIRE EFFECTIF</a:t>
            </a:r>
            <a:r>
              <a:rPr lang="fr-FR" dirty="0" smtClean="0"/>
              <a:t>: </a:t>
            </a:r>
            <a:r>
              <a:rPr lang="fr-FR" sz="2400" dirty="0" smtClean="0"/>
              <a:t>c’est la ou les personnes physiques qui en dernier lieu possèdent ou contrôlent un client et/ou la personne physique ou morale pour le compte de laquelle une opération est effectuée, Cela comprend également les personnes qui exercent en dernier lieu un contrôle effectif sur une personne morale ou une construction juridique</a:t>
            </a:r>
            <a:r>
              <a:rPr lang="fr-FR" dirty="0" smtClean="0"/>
              <a:t>,  </a:t>
            </a:r>
            <a:endParaRPr lang="fr-FR" dirty="0"/>
          </a:p>
        </p:txBody>
      </p:sp>
    </p:spTree>
    <p:extLst>
      <p:ext uri="{BB962C8B-B14F-4D97-AF65-F5344CB8AC3E}">
        <p14:creationId xmlns:p14="http://schemas.microsoft.com/office/powerpoint/2010/main" val="4145958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2400" b="1" dirty="0" smtClean="0"/>
              <a:t>Le GROUPE D’ACTION FINANCIERE (GAFI) </a:t>
            </a:r>
            <a:r>
              <a:rPr lang="fr-FR" sz="2400" b="1" dirty="0"/>
              <a:t>A DEFINI LE BENEFICIAIRE EFFECTIF </a:t>
            </a:r>
            <a:r>
              <a:rPr lang="fr-FR" sz="2400" b="1" dirty="0" smtClean="0"/>
              <a:t>DANS SES RECOMMANDATIONS EN 2012 ET LE FORUM MONDIAL A ADOPTE CETTE DEFINITION </a:t>
            </a:r>
          </a:p>
          <a:p>
            <a:pPr algn="just"/>
            <a:endParaRPr lang="fr-FR" sz="2400" b="1" dirty="0" smtClean="0"/>
          </a:p>
          <a:p>
            <a:pPr algn="just"/>
            <a:r>
              <a:rPr lang="fr-FR" sz="2400" b="1" dirty="0" smtClean="0"/>
              <a:t>CETTE DEFINITION EST CONFORME A CELLE DONNEE PAR L’EXIGENCE 2,5 f (i) DE LA NORME ITIE 2019</a:t>
            </a:r>
          </a:p>
          <a:p>
            <a:pPr algn="just"/>
            <a:endParaRPr lang="fr-FR" b="1" dirty="0"/>
          </a:p>
        </p:txBody>
      </p:sp>
    </p:spTree>
    <p:extLst>
      <p:ext uri="{BB962C8B-B14F-4D97-AF65-F5344CB8AC3E}">
        <p14:creationId xmlns:p14="http://schemas.microsoft.com/office/powerpoint/2010/main" val="3817820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endParaRPr lang="fr-FR" dirty="0"/>
          </a:p>
        </p:txBody>
      </p:sp>
      <p:sp>
        <p:nvSpPr>
          <p:cNvPr id="3" name="Espace réservé du contenu 2"/>
          <p:cNvSpPr>
            <a:spLocks noGrp="1"/>
          </p:cNvSpPr>
          <p:nvPr>
            <p:ph idx="1"/>
          </p:nvPr>
        </p:nvSpPr>
        <p:spPr/>
        <p:txBody>
          <a:bodyPr/>
          <a:lstStyle/>
          <a:p>
            <a:pPr algn="just"/>
            <a:r>
              <a:rPr lang="fr-FR" b="1" dirty="0" smtClean="0"/>
              <a:t>ASSUJETTIS</a:t>
            </a:r>
            <a:r>
              <a:rPr lang="fr-FR" dirty="0" smtClean="0"/>
              <a:t>: </a:t>
            </a:r>
            <a:r>
              <a:rPr lang="fr-FR" sz="2000" dirty="0" smtClean="0"/>
              <a:t>CE SONT LES PROFESSIONS AU SENS DE LA REGLEMENTATION SUR LE BLANCHIMENT DES CAPITAUX QUI ONT L’OBLIGATION DE COLLECTER LES INFORMATIONS SUR LES BENEFICIAIRES EFFECTIFS</a:t>
            </a:r>
          </a:p>
          <a:p>
            <a:pPr algn="just"/>
            <a:endParaRPr lang="fr-FR" sz="2000" dirty="0" smtClean="0"/>
          </a:p>
          <a:p>
            <a:pPr algn="just"/>
            <a:r>
              <a:rPr lang="fr-FR" sz="2000" dirty="0" smtClean="0"/>
              <a:t>IL S’AGIT SANS ETRE EXHAUSTIF DES BANQUIERS, AVOCATS, NOTAIRES, EXPERTS COMPTABLES, PROMOTEURS IMMOBILIERS, CONCESSIONNAIRES AUTOMOBILES, CASINOS, ENTREPRISES DE TRANSFERTS DE FONDS, ORGANISMES A BUTS NON LUCRATIFS </a:t>
            </a:r>
            <a:r>
              <a:rPr lang="fr-FR" sz="2000" dirty="0" err="1" smtClean="0"/>
              <a:t>etc</a:t>
            </a:r>
            <a:endParaRPr lang="fr-FR" sz="2000" dirty="0" smtClean="0"/>
          </a:p>
          <a:p>
            <a:pPr marL="0" indent="0" algn="just">
              <a:buNone/>
            </a:pPr>
            <a:endParaRPr lang="fr-FR" sz="2000" dirty="0"/>
          </a:p>
        </p:txBody>
      </p:sp>
    </p:spTree>
    <p:extLst>
      <p:ext uri="{BB962C8B-B14F-4D97-AF65-F5344CB8AC3E}">
        <p14:creationId xmlns:p14="http://schemas.microsoft.com/office/powerpoint/2010/main" val="1229642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dirty="0" smtClean="0"/>
              <a:t>CADRE JURIDIQUE DE LA TRANSPARENCE EN MATIERE DE BENEFICIAIRE EFFECTIF</a:t>
            </a:r>
            <a:endParaRPr lang="fr-FR" sz="3600" dirty="0"/>
          </a:p>
        </p:txBody>
      </p:sp>
      <p:sp>
        <p:nvSpPr>
          <p:cNvPr id="3" name="Espace réservé du contenu 2"/>
          <p:cNvSpPr>
            <a:spLocks noGrp="1"/>
          </p:cNvSpPr>
          <p:nvPr>
            <p:ph idx="1"/>
          </p:nvPr>
        </p:nvSpPr>
        <p:spPr/>
        <p:txBody>
          <a:bodyPr/>
          <a:lstStyle/>
          <a:p>
            <a:r>
              <a:rPr lang="fr-FR" b="1" dirty="0" smtClean="0"/>
              <a:t>POUR SON ELABORATION LE </a:t>
            </a:r>
            <a:r>
              <a:rPr lang="fr-FR" b="1" dirty="0" smtClean="0"/>
              <a:t>GUIDE S’EST INSPIRE D’UN CADRE JURIDIQUE A LA FOIS</a:t>
            </a:r>
          </a:p>
          <a:p>
            <a:endParaRPr lang="fr-FR" dirty="0" smtClean="0"/>
          </a:p>
          <a:p>
            <a:pPr marL="0" indent="0">
              <a:buNone/>
            </a:pPr>
            <a:r>
              <a:rPr lang="fr-FR" dirty="0"/>
              <a:t> </a:t>
            </a:r>
            <a:r>
              <a:rPr lang="fr-FR" dirty="0" smtClean="0"/>
              <a:t>    </a:t>
            </a:r>
            <a:r>
              <a:rPr lang="fr-FR" dirty="0" smtClean="0"/>
              <a:t>-  </a:t>
            </a:r>
            <a:r>
              <a:rPr lang="fr-FR" sz="2400" dirty="0" smtClean="0"/>
              <a:t>INTERNATIONAL </a:t>
            </a:r>
          </a:p>
          <a:p>
            <a:pPr marL="0" indent="0">
              <a:buNone/>
            </a:pPr>
            <a:endParaRPr lang="fr-FR" sz="2400" dirty="0" smtClean="0"/>
          </a:p>
          <a:p>
            <a:pPr marL="0" indent="0">
              <a:buNone/>
            </a:pPr>
            <a:r>
              <a:rPr lang="fr-FR" sz="2400" dirty="0"/>
              <a:t> </a:t>
            </a:r>
            <a:r>
              <a:rPr lang="fr-FR" sz="2400" dirty="0" smtClean="0"/>
              <a:t>   </a:t>
            </a:r>
            <a:r>
              <a:rPr lang="fr-FR" sz="2400" dirty="0" smtClean="0"/>
              <a:t>- NATIONAL</a:t>
            </a:r>
            <a:endParaRPr lang="fr-FR" sz="2400" dirty="0"/>
          </a:p>
        </p:txBody>
      </p:sp>
    </p:spTree>
    <p:extLst>
      <p:ext uri="{BB962C8B-B14F-4D97-AF65-F5344CB8AC3E}">
        <p14:creationId xmlns:p14="http://schemas.microsoft.com/office/powerpoint/2010/main" val="17770817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TM03457503[[fn=Concis]]</Template>
  <TotalTime>426</TotalTime>
  <Words>1011</Words>
  <Application>Microsoft Office PowerPoint</Application>
  <PresentationFormat>Grand écran</PresentationFormat>
  <Paragraphs>74</Paragraphs>
  <Slides>25</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25</vt:i4>
      </vt:variant>
    </vt:vector>
  </HeadingPairs>
  <TitlesOfParts>
    <vt:vector size="28" baseType="lpstr">
      <vt:lpstr>Century Gothic</vt:lpstr>
      <vt:lpstr>Wingdings 2</vt:lpstr>
      <vt:lpstr>Concis</vt:lpstr>
      <vt:lpstr>PRESENTATION DU GUIDE DE MISE EN ŒUVRE DU STANDARD DU BENEFICIAIRE EFFECTIF AU CAMEROUN</vt:lpstr>
      <vt:lpstr>Présentation PowerPoint</vt:lpstr>
      <vt:lpstr>CONTEXTE DE SON ELABORATION</vt:lpstr>
      <vt:lpstr>Présentation PowerPoint</vt:lpstr>
      <vt:lpstr>Présentation PowerPoint</vt:lpstr>
      <vt:lpstr>I- DEFINITIONS</vt:lpstr>
      <vt:lpstr>Présentation PowerPoint</vt:lpstr>
      <vt:lpstr>Présentation PowerPoint</vt:lpstr>
      <vt:lpstr>CADRE JURIDIQUE DE LA TRANSPARENCE EN MATIERE DE BENEFICIAIRE EFFECTIF</vt:lpstr>
      <vt:lpstr>Présentation PowerPoint</vt:lpstr>
      <vt:lpstr>Présentation PowerPoint</vt:lpstr>
      <vt:lpstr>Présentation PowerPoint</vt:lpstr>
      <vt:lpstr>Présentation PowerPoint</vt:lpstr>
      <vt:lpstr>Présentation PowerPoint</vt:lpstr>
      <vt:lpstr>Présentation PowerPoint</vt:lpstr>
      <vt:lpstr>III OBLIGATIONS DES ASSUJETTIS</vt:lpstr>
      <vt:lpstr>Présentation PowerPoint</vt:lpstr>
      <vt:lpstr>Présentation PowerPoint</vt:lpstr>
      <vt:lpstr>IV DETERMINATION DU BENEFICIAIRE EFFECTIF DANS LE GUIDE</vt:lpstr>
      <vt:lpstr>Présentation PowerPoint</vt:lpstr>
      <vt:lpstr>Présentation PowerPoint</vt:lpstr>
      <vt:lpstr>LECONS A TIRER</vt:lpstr>
      <vt:lpstr>Présentation PowerPoint</vt:lpstr>
      <vt:lpstr>Présentation PowerPoint</vt:lpstr>
      <vt:lpstr>FIN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DU GUIDE DE MISE EN ŒUVRE DU STANDARD DU BENEFICIAIRE EFFECTIF AU CAMEROUN</dc:title>
  <dc:creator>NDOUOP</dc:creator>
  <cp:lastModifiedBy>NDOUOP</cp:lastModifiedBy>
  <cp:revision>32</cp:revision>
  <dcterms:created xsi:type="dcterms:W3CDTF">2022-12-07T12:59:46Z</dcterms:created>
  <dcterms:modified xsi:type="dcterms:W3CDTF">2022-12-13T14:06:31Z</dcterms:modified>
</cp:coreProperties>
</file>