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63" r:id="rId4"/>
    <p:sldId id="261" r:id="rId5"/>
    <p:sldId id="264" r:id="rId6"/>
    <p:sldId id="260" r:id="rId7"/>
    <p:sldId id="265" r:id="rId8"/>
    <p:sldId id="266" r:id="rId9"/>
    <p:sldId id="267" r:id="rId10"/>
    <p:sldId id="268" r:id="rId11"/>
    <p:sldId id="269" r:id="rId12"/>
    <p:sldId id="272" r:id="rId13"/>
    <p:sldId id="271" r:id="rId14"/>
    <p:sldId id="273" r:id="rId15"/>
    <p:sldId id="274" r:id="rId16"/>
    <p:sldId id="276" r:id="rId17"/>
    <p:sldId id="293" r:id="rId18"/>
    <p:sldId id="278" r:id="rId19"/>
    <p:sldId id="280" r:id="rId20"/>
    <p:sldId id="289" r:id="rId21"/>
    <p:sldId id="284" r:id="rId22"/>
    <p:sldId id="291" r:id="rId23"/>
    <p:sldId id="287" r:id="rId24"/>
    <p:sldId id="29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2584AE87-8F7B-4C3C-AE80-B497D25EFC3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8AE4B-36B3-47AB-AED7-DEC6F9611790}"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84AE87-8F7B-4C3C-AE80-B497D25EFC3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8AE4B-36B3-47AB-AED7-DEC6F961179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84AE87-8F7B-4C3C-AE80-B497D25EFC34}" type="datetimeFigureOut">
              <a:rPr lang="en-US" smtClean="0"/>
              <a:t>5/18/2026</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DDD8AE4B-36B3-47AB-AED7-DEC6F961179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84AE87-8F7B-4C3C-AE80-B497D25EFC3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8AE4B-36B3-47AB-AED7-DEC6F961179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584AE87-8F7B-4C3C-AE80-B497D25EFC34}" type="datetimeFigureOut">
              <a:rPr lang="en-US" smtClean="0"/>
              <a:t>5/18/2026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8AE4B-36B3-47AB-AED7-DEC6F961179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84AE87-8F7B-4C3C-AE80-B497D25EFC34}" type="datetimeFigureOut">
              <a:rPr lang="en-US" smtClean="0"/>
              <a:t>5/18/2026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8AE4B-36B3-47AB-AED7-DEC6F961179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584AE87-8F7B-4C3C-AE80-B497D25EFC34}" type="datetimeFigureOut">
              <a:rPr lang="en-US" smtClean="0"/>
              <a:t>5/18/2026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8AE4B-36B3-47AB-AED7-DEC6F961179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84AE87-8F7B-4C3C-AE80-B497D25EFC34}" type="datetimeFigureOut">
              <a:rPr lang="en-US" smtClean="0"/>
              <a:t>5/18/2026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8AE4B-36B3-47AB-AED7-DEC6F961179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AE87-8F7B-4C3C-AE80-B497D25EFC34}" type="datetimeFigureOut">
              <a:rPr lang="en-US" smtClean="0"/>
              <a:t>5/18/2026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D8AE4B-36B3-47AB-AED7-DEC6F961179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584AE87-8F7B-4C3C-AE80-B497D25EFC34}" type="datetimeFigureOut">
              <a:rPr lang="en-US" smtClean="0"/>
              <a:t>5/18/2026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8AE4B-36B3-47AB-AED7-DEC6F9611790}"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2584AE87-8F7B-4C3C-AE80-B497D25EFC34}" type="datetimeFigureOut">
              <a:rPr lang="en-US" smtClean="0"/>
              <a:t>5/18/2026</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DDD8AE4B-36B3-47AB-AED7-DEC6F961179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2584AE87-8F7B-4C3C-AE80-B497D25EFC34}" type="datetimeFigureOut">
              <a:rPr lang="en-US" smtClean="0"/>
              <a:t>5/18/2026</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DD8AE4B-36B3-47AB-AED7-DEC6F961179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828800"/>
            <a:ext cx="8077200" cy="1673352"/>
          </a:xfrm>
        </p:spPr>
        <p:txBody>
          <a:bodyPr>
            <a:normAutofit fontScale="90000"/>
          </a:bodyPr>
          <a:lstStyle/>
          <a:p>
            <a:pPr algn="ctr"/>
            <a:r>
              <a:rPr lang="fr-FR" sz="2700" dirty="0"/>
              <a:t>C</a:t>
            </a:r>
            <a:r>
              <a:rPr lang="fr-FR" sz="2700" dirty="0" smtClean="0"/>
              <a:t>ONFERENCE-DEBAT </a:t>
            </a:r>
            <a:r>
              <a:rPr lang="fr-FR" sz="2700" dirty="0"/>
              <a:t>SUR LE THEME: L’INITIATIVE POUR LA TRANSPARENCE DANS LES INDUSTRIES EXTRACTIVES (ITIE) SOUS LE PRISME DE LA RESPONSABILITE SOCIALE DES ORGANISATIONS (RSO</a:t>
            </a:r>
            <a:r>
              <a:rPr lang="fr-FR" sz="2700" dirty="0" smtClean="0"/>
              <a:t>)</a:t>
            </a:r>
            <a:br>
              <a:rPr lang="fr-FR" sz="2700" dirty="0" smtClean="0"/>
            </a:br>
            <a:r>
              <a:rPr lang="fr-FR" sz="2700" dirty="0"/>
              <a:t/>
            </a:r>
            <a:br>
              <a:rPr lang="fr-FR" sz="2700" dirty="0"/>
            </a:br>
            <a:r>
              <a:rPr lang="fr-FR" sz="2700" dirty="0" smtClean="0"/>
              <a:t/>
            </a:r>
            <a:br>
              <a:rPr lang="fr-FR" sz="2700" dirty="0" smtClean="0"/>
            </a:br>
            <a:r>
              <a:rPr lang="fr-FR" sz="2700" dirty="0" smtClean="0"/>
              <a:t> </a:t>
            </a:r>
            <a:br>
              <a:rPr lang="fr-FR" sz="2700" dirty="0" smtClean="0"/>
            </a:br>
            <a:r>
              <a:rPr lang="fr-FR" sz="2700" dirty="0"/>
              <a:t/>
            </a:r>
            <a:br>
              <a:rPr lang="fr-FR" sz="2700" dirty="0"/>
            </a:br>
            <a:r>
              <a:rPr lang="fr-FR" sz="2700" dirty="0" smtClean="0"/>
              <a:t/>
            </a:r>
            <a:br>
              <a:rPr lang="fr-FR" sz="2700" dirty="0" smtClean="0"/>
            </a:br>
            <a:r>
              <a:rPr lang="fr-FR" sz="2700" dirty="0"/>
              <a:t/>
            </a:r>
            <a:br>
              <a:rPr lang="fr-FR" sz="2700" dirty="0"/>
            </a:br>
            <a:r>
              <a:rPr lang="fr-FR" sz="2700" dirty="0" smtClean="0"/>
              <a:t/>
            </a:r>
            <a:br>
              <a:rPr lang="fr-FR" sz="2700" dirty="0" smtClean="0"/>
            </a:br>
            <a:r>
              <a:rPr lang="fr-FR" dirty="0" smtClean="0"/>
              <a:t/>
            </a:r>
            <a:br>
              <a:rPr lang="fr-FR" dirty="0" smtClean="0"/>
            </a:br>
            <a:endParaRPr lang="en-US" sz="2700" dirty="0"/>
          </a:p>
        </p:txBody>
      </p:sp>
      <p:sp>
        <p:nvSpPr>
          <p:cNvPr id="4" name="Rectangle 3"/>
          <p:cNvSpPr/>
          <p:nvPr/>
        </p:nvSpPr>
        <p:spPr>
          <a:xfrm>
            <a:off x="1066800" y="5562600"/>
            <a:ext cx="6781800" cy="461665"/>
          </a:xfrm>
          <a:prstGeom prst="rect">
            <a:avLst/>
          </a:prstGeom>
        </p:spPr>
        <p:txBody>
          <a:bodyPr wrap="square">
            <a:spAutoFit/>
          </a:bodyPr>
          <a:lstStyle/>
          <a:p>
            <a:pPr algn="ctr"/>
            <a:r>
              <a:rPr lang="fr-FR" sz="2400" b="1" dirty="0" smtClean="0"/>
              <a:t> </a:t>
            </a:r>
            <a:r>
              <a:rPr lang="fr-FR" sz="2400" b="1" dirty="0" smtClean="0">
                <a:solidFill>
                  <a:schemeClr val="accent1">
                    <a:lumMod val="60000"/>
                    <a:lumOff val="40000"/>
                  </a:schemeClr>
                </a:solidFill>
              </a:rPr>
              <a:t>A’ </a:t>
            </a:r>
            <a:r>
              <a:rPr lang="fr-FR" sz="2400" b="1" dirty="0">
                <a:solidFill>
                  <a:schemeClr val="accent1">
                    <a:lumMod val="60000"/>
                    <a:lumOff val="40000"/>
                  </a:schemeClr>
                </a:solidFill>
              </a:rPr>
              <a:t>LUNIVERSITE DE DOUALA LE 18 MAI 2026</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281253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82341"/>
            <a:ext cx="8382000" cy="4524315"/>
          </a:xfrm>
          <a:prstGeom prst="rect">
            <a:avLst/>
          </a:prstGeom>
        </p:spPr>
        <p:txBody>
          <a:bodyPr wrap="square">
            <a:spAutoFit/>
          </a:bodyPr>
          <a:lstStyle/>
          <a:p>
            <a:r>
              <a:rPr lang="fr-FR" sz="2400" b="1" dirty="0" smtClean="0"/>
              <a:t>Débat public </a:t>
            </a:r>
            <a:r>
              <a:rPr lang="fr-FR" sz="2400" dirty="0" smtClean="0"/>
              <a:t>: </a:t>
            </a:r>
          </a:p>
          <a:p>
            <a:r>
              <a:rPr lang="fr-FR" sz="2400" dirty="0" smtClean="0"/>
              <a:t>Libération de la parole, usage des données par la société civile, encourager mémoires &amp; thèses</a:t>
            </a:r>
          </a:p>
          <a:p>
            <a:endParaRPr lang="fr-FR" sz="2400" dirty="0" smtClean="0"/>
          </a:p>
          <a:p>
            <a:r>
              <a:rPr lang="fr-FR" sz="2400" b="1" dirty="0" smtClean="0"/>
              <a:t>Axes prioritaires (</a:t>
            </a:r>
            <a:r>
              <a:rPr lang="fr-FR" sz="2400" b="1" dirty="0" err="1" smtClean="0"/>
              <a:t>details</a:t>
            </a:r>
            <a:r>
              <a:rPr lang="fr-FR" sz="2400" b="1" dirty="0" smtClean="0"/>
              <a:t> contenus dans le rapport 2023)</a:t>
            </a:r>
          </a:p>
          <a:p>
            <a:r>
              <a:rPr lang="fr-FR" sz="2400" dirty="0" smtClean="0"/>
              <a:t>Transferts </a:t>
            </a:r>
            <a:r>
              <a:rPr lang="fr-FR" sz="2400" dirty="0" smtClean="0"/>
              <a:t>infranationaux (112 85 milliards)</a:t>
            </a:r>
            <a:endParaRPr lang="fr-FR" sz="2400" dirty="0" smtClean="0"/>
          </a:p>
          <a:p>
            <a:r>
              <a:rPr lang="fr-FR" sz="2400" dirty="0" smtClean="0"/>
              <a:t>Fiscalité minière / optimisation</a:t>
            </a:r>
          </a:p>
          <a:p>
            <a:r>
              <a:rPr lang="fr-FR" sz="2400" dirty="0" smtClean="0"/>
              <a:t>Divulgation des contrats extractifs</a:t>
            </a:r>
          </a:p>
          <a:p>
            <a:r>
              <a:rPr lang="fr-FR" sz="2400" dirty="0" smtClean="0"/>
              <a:t>Modernisation et mise en ligne du cadastre minier</a:t>
            </a:r>
          </a:p>
          <a:p>
            <a:r>
              <a:rPr lang="fr-FR" sz="2400" dirty="0" smtClean="0"/>
              <a:t>Bénéficiaires </a:t>
            </a:r>
            <a:r>
              <a:rPr lang="fr-FR" sz="2400" smtClean="0"/>
              <a:t>effectifs </a:t>
            </a:r>
            <a:r>
              <a:rPr lang="fr-FR" sz="2400" smtClean="0"/>
              <a:t>(31)-lutte </a:t>
            </a:r>
            <a:r>
              <a:rPr lang="fr-FR" sz="2400" dirty="0" smtClean="0"/>
              <a:t>contre les flux </a:t>
            </a:r>
            <a:r>
              <a:rPr lang="fr-FR" sz="2400" smtClean="0"/>
              <a:t>financiers </a:t>
            </a:r>
            <a:r>
              <a:rPr lang="fr-FR" sz="2400" smtClean="0"/>
              <a:t>illicites</a:t>
            </a:r>
            <a:endParaRPr lang="fr-FR" sz="2400" dirty="0" smtClean="0"/>
          </a:p>
          <a:p>
            <a:r>
              <a:rPr lang="fr-FR" sz="2400" dirty="0" smtClean="0"/>
              <a:t>Rôle de la mine solide (SONAMINES)</a:t>
            </a:r>
          </a:p>
          <a:p>
            <a:r>
              <a:rPr lang="fr-FR" sz="2400" dirty="0" smtClean="0"/>
              <a:t>Traçabilité et gestion de l’or</a:t>
            </a:r>
            <a:endParaRPr lang="en-US" sz="2400" dirty="0"/>
          </a:p>
        </p:txBody>
      </p:sp>
    </p:spTree>
    <p:extLst>
      <p:ext uri="{BB962C8B-B14F-4D97-AF65-F5344CB8AC3E}">
        <p14:creationId xmlns:p14="http://schemas.microsoft.com/office/powerpoint/2010/main" val="1574213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spcAft>
                <a:spcPct val="0"/>
              </a:spcAft>
            </a:pPr>
            <a:r>
              <a:rPr lang="en-US" sz="800" dirty="0">
                <a:solidFill>
                  <a:srgbClr val="000000"/>
                </a:solidFill>
                <a:latin typeface="Arial" charset="0"/>
                <a:cs typeface="Arial" charset="0"/>
              </a:rPr>
              <a:t>RSE / RSO </a:t>
            </a:r>
            <a:r>
              <a:rPr lang="en-US" sz="800" dirty="0" smtClean="0">
                <a:solidFill>
                  <a:srgbClr val="000000"/>
                </a:solidFill>
                <a:latin typeface="Arial" charset="0"/>
                <a:cs typeface="Arial" charset="0"/>
              </a:rPr>
              <a:t>:</a:t>
            </a:r>
            <a:r>
              <a:rPr lang="en-US" sz="800" dirty="0">
                <a:solidFill>
                  <a:srgbClr val="000000"/>
                </a:solidFill>
                <a:latin typeface="Arial" charset="0"/>
                <a:cs typeface="Arial" charset="0"/>
              </a:rPr>
              <a:t/>
            </a:r>
            <a:br>
              <a:rPr lang="en-US" sz="800" dirty="0">
                <a:solidFill>
                  <a:srgbClr val="000000"/>
                </a:solidFill>
                <a:latin typeface="Arial" charset="0"/>
                <a:cs typeface="Arial" charset="0"/>
              </a:rPr>
            </a:br>
            <a:r>
              <a:rPr lang="en-US" sz="800" dirty="0">
                <a:solidFill>
                  <a:srgbClr val="000000"/>
                </a:solidFill>
                <a:latin typeface="Arial" charset="0"/>
                <a:cs typeface="Arial" charset="0"/>
              </a:rPr>
              <a:t>RSE / RSO </a:t>
            </a:r>
            <a:r>
              <a:rPr lang="en-US" sz="800" dirty="0" smtClean="0">
                <a:solidFill>
                  <a:srgbClr val="000000"/>
                </a:solidFill>
                <a:latin typeface="Arial" charset="0"/>
                <a:cs typeface="Arial" charset="0"/>
              </a:rPr>
              <a:t>:</a:t>
            </a:r>
            <a:r>
              <a:rPr lang="fr-FR" sz="3200" dirty="0">
                <a:latin typeface="Times New Roman" pitchFamily="18" charset="0"/>
                <a:cs typeface="Times New Roman" pitchFamily="18" charset="0"/>
              </a:rPr>
              <a:t>RSE / RSO : </a:t>
            </a:r>
            <a:r>
              <a:rPr lang="fr-FR" sz="3200" dirty="0" smtClean="0">
                <a:latin typeface="Times New Roman" pitchFamily="18" charset="0"/>
                <a:cs typeface="Times New Roman" pitchFamily="18" charset="0"/>
              </a:rPr>
              <a:t>DÉFINITION ET REPÈRES</a:t>
            </a:r>
            <a:r>
              <a:rPr lang="fr-FR" sz="2400" dirty="0"/>
              <a:t/>
            </a:r>
            <a:br>
              <a:rPr lang="fr-FR" sz="2400" dirty="0"/>
            </a:br>
            <a:endParaRPr lang="en-US" sz="2400" dirty="0">
              <a:solidFill>
                <a:srgbClr val="000000"/>
              </a:solidFill>
              <a:latin typeface="Arial" charset="0"/>
              <a:cs typeface="Arial" charset="0"/>
            </a:endParaRPr>
          </a:p>
        </p:txBody>
      </p:sp>
      <p:sp>
        <p:nvSpPr>
          <p:cNvPr id="3" name="Rectangle 1"/>
          <p:cNvSpPr>
            <a:spLocks noChangeArrowheads="1"/>
          </p:cNvSpPr>
          <p:nvPr/>
        </p:nvSpPr>
        <p:spPr bwMode="auto">
          <a:xfrm>
            <a:off x="465667" y="1632466"/>
            <a:ext cx="830580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smtClean="0">
                <a:ln>
                  <a:noFill/>
                </a:ln>
                <a:solidFill>
                  <a:srgbClr val="000000"/>
                </a:solidFill>
                <a:effectLst/>
                <a:latin typeface="Arial" charset="0"/>
                <a:cs typeface="Arial" charset="0"/>
              </a:rPr>
              <a:t>La RSE et la RSO </a:t>
            </a:r>
            <a:r>
              <a:rPr kumimoji="0" lang="en-US" sz="2400" b="0" i="0" u="none" strike="noStrike" cap="none" normalizeH="0" baseline="0" dirty="0" smtClean="0">
                <a:ln>
                  <a:noFill/>
                </a:ln>
                <a:solidFill>
                  <a:srgbClr val="000000"/>
                </a:solidFill>
                <a:effectLst/>
                <a:latin typeface="Arial" charset="0"/>
                <a:cs typeface="Arial" charset="0"/>
              </a:rPr>
              <a:t>: notions </a:t>
            </a:r>
            <a:r>
              <a:rPr kumimoji="0" lang="en-US" sz="2400" b="0" i="0" u="none" strike="noStrike" cap="none" normalizeH="0" baseline="0" dirty="0" err="1" smtClean="0">
                <a:ln>
                  <a:noFill/>
                </a:ln>
                <a:solidFill>
                  <a:srgbClr val="000000"/>
                </a:solidFill>
                <a:effectLst/>
                <a:latin typeface="Arial" charset="0"/>
                <a:cs typeface="Arial" charset="0"/>
              </a:rPr>
              <a:t>liées</a:t>
            </a:r>
            <a:r>
              <a:rPr kumimoji="0" lang="en-US" sz="2400" b="0" i="0" u="none" strike="noStrike" cap="none" normalizeH="0" baseline="0" dirty="0" smtClean="0">
                <a:ln>
                  <a:noFill/>
                </a:ln>
                <a:solidFill>
                  <a:srgbClr val="000000"/>
                </a:solidFill>
                <a:effectLst/>
                <a:latin typeface="Arial" charset="0"/>
                <a:cs typeface="Arial" charset="0"/>
              </a:rPr>
              <a:t>, car </a:t>
            </a:r>
            <a:r>
              <a:rPr kumimoji="0" lang="en-US" sz="2400" b="1" i="0" u="none" strike="noStrike" cap="none" normalizeH="0" baseline="0" dirty="0" err="1" smtClean="0">
                <a:ln>
                  <a:noFill/>
                </a:ln>
                <a:solidFill>
                  <a:srgbClr val="000000"/>
                </a:solidFill>
                <a:effectLst/>
                <a:latin typeface="Arial" charset="0"/>
                <a:cs typeface="Arial" charset="0"/>
              </a:rPr>
              <a:t>entreprises</a:t>
            </a:r>
            <a:r>
              <a:rPr kumimoji="0" lang="en-US" sz="2400" b="1"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err="1" smtClean="0">
                <a:ln>
                  <a:noFill/>
                </a:ln>
                <a:solidFill>
                  <a:srgbClr val="000000"/>
                </a:solidFill>
                <a:effectLst/>
                <a:latin typeface="Arial" charset="0"/>
                <a:cs typeface="Arial" charset="0"/>
              </a:rPr>
              <a:t>organisations</a:t>
            </a:r>
            <a:r>
              <a:rPr kumimoji="0" lang="en-US" sz="2400" b="1" i="0" u="none" strike="noStrike" cap="none" normalizeH="0" baseline="0" dirty="0" smtClean="0">
                <a:ln>
                  <a:noFill/>
                </a:ln>
                <a:solidFill>
                  <a:srgbClr val="000000"/>
                </a:solidFill>
                <a:effectLst/>
                <a:latin typeface="Arial" charset="0"/>
                <a:cs typeface="Arial" charset="0"/>
              </a:rPr>
              <a:t> et institutions</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ont</a:t>
            </a:r>
            <a:r>
              <a:rPr kumimoji="0" lang="en-US" sz="2400" b="0" i="0" u="none" strike="noStrike" cap="none" normalizeH="0" baseline="0" dirty="0" smtClean="0">
                <a:ln>
                  <a:noFill/>
                </a:ln>
                <a:solidFill>
                  <a:srgbClr val="000000"/>
                </a:solidFill>
                <a:effectLst/>
                <a:latin typeface="Arial" charset="0"/>
                <a:cs typeface="Arial" charset="0"/>
              </a:rPr>
              <a:t> des </a:t>
            </a:r>
            <a:r>
              <a:rPr kumimoji="0" lang="en-US" sz="2400" b="1" i="0" u="none" strike="noStrike" cap="none" normalizeH="0" baseline="0" dirty="0" err="1" smtClean="0">
                <a:ln>
                  <a:noFill/>
                </a:ln>
                <a:solidFill>
                  <a:srgbClr val="000000"/>
                </a:solidFill>
                <a:effectLst/>
                <a:latin typeface="Arial" charset="0"/>
                <a:cs typeface="Arial" charset="0"/>
              </a:rPr>
              <a:t>responsabilités</a:t>
            </a:r>
            <a:r>
              <a:rPr kumimoji="0" lang="en-US" sz="2400" b="1"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err="1" smtClean="0">
                <a:ln>
                  <a:noFill/>
                </a:ln>
                <a:solidFill>
                  <a:srgbClr val="000000"/>
                </a:solidFill>
                <a:effectLst/>
                <a:latin typeface="Arial" charset="0"/>
                <a:cs typeface="Arial" charset="0"/>
              </a:rPr>
              <a:t>sociales</a:t>
            </a:r>
            <a:endParaRPr kumimoji="0" lang="en-US" sz="2400" b="1" i="0" u="none" strike="noStrike" cap="none" normalizeH="0" baseline="0" dirty="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400" b="0" i="0" u="none" strike="noStrike" cap="none" normalizeH="0" baseline="0" dirty="0" smtClean="0">
                <a:ln>
                  <a:noFill/>
                </a:ln>
                <a:solidFill>
                  <a:srgbClr val="000000"/>
                </a:solidFill>
                <a:effectLst/>
                <a:latin typeface="Arial" charset="0"/>
                <a:cs typeface="Arial" charset="0"/>
              </a:rPr>
              <a:t>. La contribution vise </a:t>
            </a:r>
            <a:r>
              <a:rPr kumimoji="0" lang="en-US" sz="2400" b="1" i="0" u="none" strike="noStrike" cap="none" normalizeH="0" baseline="0" dirty="0" smtClean="0">
                <a:ln>
                  <a:noFill/>
                </a:ln>
                <a:solidFill>
                  <a:srgbClr val="000000"/>
                </a:solidFill>
                <a:effectLst/>
                <a:latin typeface="Arial" charset="0"/>
                <a:cs typeface="Arial" charset="0"/>
              </a:rPr>
              <a:t>les </a:t>
            </a:r>
            <a:r>
              <a:rPr kumimoji="0" lang="en-US" sz="2400" b="1" i="0" u="none" strike="noStrike" cap="none" normalizeH="0" baseline="0" dirty="0" err="1" smtClean="0">
                <a:ln>
                  <a:noFill/>
                </a:ln>
                <a:solidFill>
                  <a:srgbClr val="000000"/>
                </a:solidFill>
                <a:effectLst/>
                <a:latin typeface="Arial" charset="0"/>
                <a:cs typeface="Arial" charset="0"/>
              </a:rPr>
              <a:t>effets</a:t>
            </a:r>
            <a:r>
              <a:rPr kumimoji="0" lang="en-US" sz="2400" b="1" i="0" u="none" strike="noStrike" cap="none" normalizeH="0" baseline="0" dirty="0" smtClean="0">
                <a:ln>
                  <a:noFill/>
                </a:ln>
                <a:solidFill>
                  <a:srgbClr val="000000"/>
                </a:solidFill>
                <a:effectLst/>
                <a:latin typeface="Arial" charset="0"/>
                <a:cs typeface="Arial" charset="0"/>
              </a:rPr>
              <a:t> de </a:t>
            </a:r>
            <a:r>
              <a:rPr kumimoji="0" lang="en-US" sz="2400" b="1" i="0" u="none" strike="noStrike" cap="none" normalizeH="0" baseline="0" dirty="0" err="1" smtClean="0">
                <a:ln>
                  <a:noFill/>
                </a:ln>
                <a:solidFill>
                  <a:srgbClr val="000000"/>
                </a:solidFill>
                <a:effectLst/>
                <a:latin typeface="Arial" charset="0"/>
                <a:cs typeface="Arial" charset="0"/>
              </a:rPr>
              <a:t>l’organisation</a:t>
            </a:r>
            <a:r>
              <a:rPr kumimoji="0" lang="en-US" sz="2400" b="1"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err="1" smtClean="0">
                <a:ln>
                  <a:noFill/>
                </a:ln>
                <a:solidFill>
                  <a:srgbClr val="000000"/>
                </a:solidFill>
                <a:effectLst/>
                <a:latin typeface="Arial" charset="0"/>
                <a:cs typeface="Arial" charset="0"/>
              </a:rPr>
              <a:t>sur</a:t>
            </a:r>
            <a:r>
              <a:rPr kumimoji="0" lang="en-US" sz="2400" b="1" i="0" u="none" strike="noStrike" cap="none" normalizeH="0" baseline="0" dirty="0" smtClean="0">
                <a:ln>
                  <a:noFill/>
                </a:ln>
                <a:solidFill>
                  <a:srgbClr val="000000"/>
                </a:solidFill>
                <a:effectLst/>
                <a:latin typeface="Arial" charset="0"/>
                <a:cs typeface="Arial" charset="0"/>
              </a:rPr>
              <a:t> la </a:t>
            </a:r>
            <a:r>
              <a:rPr kumimoji="0" lang="en-US" sz="2400" b="1" i="0" u="none" strike="noStrike" cap="none" normalizeH="0" baseline="0" dirty="0" err="1" smtClean="0">
                <a:ln>
                  <a:noFill/>
                </a:ln>
                <a:solidFill>
                  <a:srgbClr val="000000"/>
                </a:solidFill>
                <a:effectLst/>
                <a:latin typeface="Arial" charset="0"/>
                <a:cs typeface="Arial" charset="0"/>
              </a:rPr>
              <a:t>société</a:t>
            </a:r>
            <a:r>
              <a:rPr kumimoji="0" lang="en-US" sz="2400" b="0" i="0" u="none" strike="noStrike" cap="none" normalizeH="0" baseline="0" dirty="0" smtClean="0">
                <a:ln>
                  <a:noFill/>
                </a:ln>
                <a:solidFill>
                  <a:srgbClr val="000000"/>
                </a:solidFill>
                <a:effectLst/>
                <a:latin typeface="Arial" charset="0"/>
                <a:cs typeface="Arial" charset="0"/>
              </a:rPr>
              <a:t> et son </a:t>
            </a:r>
            <a:r>
              <a:rPr kumimoji="0" lang="en-US" sz="2400" b="1" i="0" u="none" strike="noStrike" cap="none" normalizeH="0" baseline="0" dirty="0" smtClean="0">
                <a:ln>
                  <a:noFill/>
                </a:ln>
                <a:solidFill>
                  <a:srgbClr val="000000"/>
                </a:solidFill>
                <a:effectLst/>
                <a:latin typeface="Arial" charset="0"/>
                <a:cs typeface="Arial" charset="0"/>
              </a:rPr>
              <a:t>impact </a:t>
            </a:r>
            <a:r>
              <a:rPr kumimoji="0" lang="en-US" sz="2400" b="1" i="0" u="none" strike="noStrike" cap="none" normalizeH="0" baseline="0" dirty="0" err="1" smtClean="0">
                <a:ln>
                  <a:noFill/>
                </a:ln>
                <a:solidFill>
                  <a:srgbClr val="000000"/>
                </a:solidFill>
                <a:effectLst/>
                <a:latin typeface="Arial" charset="0"/>
                <a:cs typeface="Arial" charset="0"/>
              </a:rPr>
              <a:t>positif</a:t>
            </a:r>
            <a:r>
              <a:rPr kumimoji="0" lang="en-US" sz="2400" b="0" i="0" u="none" strike="noStrike" cap="none" normalizeH="0" baseline="0" dirty="0" smtClean="0">
                <a:ln>
                  <a:noFill/>
                </a:ln>
                <a:solidFill>
                  <a:srgbClr val="000000"/>
                </a:solidFill>
                <a:effectLst/>
                <a:latin typeface="Arial" charset="0"/>
                <a:cs typeface="Arial"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smtClean="0">
                <a:ln>
                  <a:noFill/>
                </a:ln>
                <a:solidFill>
                  <a:srgbClr val="000000"/>
                </a:solidFill>
                <a:effectLst/>
                <a:latin typeface="Arial" charset="0"/>
                <a:cs typeface="Arial" charset="0"/>
              </a:rPr>
              <a:t>Commission </a:t>
            </a:r>
            <a:r>
              <a:rPr kumimoji="0" lang="en-US" sz="2400" b="1" i="0" u="none" strike="noStrike" cap="none" normalizeH="0" baseline="0" dirty="0" err="1" smtClean="0">
                <a:ln>
                  <a:noFill/>
                </a:ln>
                <a:solidFill>
                  <a:srgbClr val="000000"/>
                </a:solidFill>
                <a:effectLst/>
                <a:latin typeface="Arial" charset="0"/>
                <a:cs typeface="Arial" charset="0"/>
              </a:rPr>
              <a:t>européenne</a:t>
            </a:r>
            <a:r>
              <a:rPr kumimoji="0" lang="en-US" sz="2400" b="1" i="0" u="none" strike="noStrike" cap="none" normalizeH="0" baseline="0" dirty="0" smtClean="0">
                <a:ln>
                  <a:noFill/>
                </a:ln>
                <a:solidFill>
                  <a:srgbClr val="000000"/>
                </a:solidFill>
                <a:effectLst/>
                <a:latin typeface="Arial" charset="0"/>
                <a:cs typeface="Arial" charset="0"/>
              </a:rPr>
              <a:t> (idée </a:t>
            </a:r>
            <a:r>
              <a:rPr kumimoji="0" lang="en-US" sz="2400" b="1" i="0" u="none" strike="noStrike" cap="none" normalizeH="0" baseline="0" dirty="0" err="1" smtClean="0">
                <a:ln>
                  <a:noFill/>
                </a:ln>
                <a:solidFill>
                  <a:srgbClr val="000000"/>
                </a:solidFill>
                <a:effectLst/>
                <a:latin typeface="Arial" charset="0"/>
                <a:cs typeface="Arial" charset="0"/>
              </a:rPr>
              <a:t>clé</a:t>
            </a:r>
            <a:r>
              <a:rPr kumimoji="0" lang="en-US" sz="2400" b="1" i="0" u="none" strike="noStrike" cap="none" normalizeH="0" baseline="0" dirty="0" smtClean="0">
                <a:ln>
                  <a:noFill/>
                </a:ln>
                <a:solidFill>
                  <a:srgbClr val="000000"/>
                </a:solidFill>
                <a:effectLst/>
                <a:latin typeface="Arial" charset="0"/>
                <a:cs typeface="Arial" charset="0"/>
              </a:rPr>
              <a:t>)</a:t>
            </a:r>
            <a:r>
              <a:rPr kumimoji="0" lang="en-US" sz="2400" b="0" i="0" u="none" strike="noStrike" cap="none" normalizeH="0" baseline="0" dirty="0" smtClean="0">
                <a:ln>
                  <a:noFill/>
                </a:ln>
                <a:solidFill>
                  <a:srgbClr val="000000"/>
                </a:solidFill>
                <a:effectLst/>
                <a:latin typeface="Arial" charset="0"/>
                <a:cs typeface="Arial" charset="0"/>
              </a:rPr>
              <a:t> : la RSE/RSO = </a:t>
            </a:r>
            <a:r>
              <a:rPr kumimoji="0" lang="en-US" sz="2400" b="0" i="0" u="none" strike="noStrike" cap="none" normalizeH="0" baseline="0" dirty="0" err="1" smtClean="0">
                <a:ln>
                  <a:noFill/>
                </a:ln>
                <a:solidFill>
                  <a:srgbClr val="000000"/>
                </a:solidFill>
                <a:effectLst/>
                <a:latin typeface="Arial" charset="0"/>
                <a:cs typeface="Arial" charset="0"/>
              </a:rPr>
              <a:t>responsabilité</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envers</a:t>
            </a:r>
            <a:r>
              <a:rPr kumimoji="0" lang="en-US" sz="2400" b="0" i="0" u="none" strike="noStrike" cap="none" normalizeH="0" baseline="0" dirty="0" smtClean="0">
                <a:ln>
                  <a:noFill/>
                </a:ln>
                <a:solidFill>
                  <a:srgbClr val="000000"/>
                </a:solidFill>
                <a:effectLst/>
                <a:latin typeface="Arial" charset="0"/>
                <a:cs typeface="Arial" charset="0"/>
              </a:rPr>
              <a:t> les </a:t>
            </a:r>
            <a:r>
              <a:rPr kumimoji="0" lang="en-US" sz="2400" b="1" i="0" u="none" strike="noStrike" cap="none" normalizeH="0" baseline="0" dirty="0" err="1" smtClean="0">
                <a:ln>
                  <a:noFill/>
                </a:ln>
                <a:solidFill>
                  <a:srgbClr val="000000"/>
                </a:solidFill>
                <a:effectLst/>
                <a:latin typeface="Arial" charset="0"/>
                <a:cs typeface="Arial" charset="0"/>
              </a:rPr>
              <a:t>effets</a:t>
            </a:r>
            <a:r>
              <a:rPr kumimoji="0" lang="en-US" sz="2400" b="1"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err="1" smtClean="0">
                <a:ln>
                  <a:noFill/>
                </a:ln>
                <a:solidFill>
                  <a:srgbClr val="000000"/>
                </a:solidFill>
                <a:effectLst/>
                <a:latin typeface="Arial" charset="0"/>
                <a:cs typeface="Arial" charset="0"/>
              </a:rPr>
              <a:t>sociaux</a:t>
            </a:r>
            <a:r>
              <a:rPr kumimoji="0" lang="en-US" sz="2400" b="0" i="0" u="none" strike="noStrike" cap="none" normalizeH="0" baseline="0" dirty="0" smtClean="0">
                <a:ln>
                  <a:noFill/>
                </a:ln>
                <a:solidFill>
                  <a:srgbClr val="000000"/>
                </a:solidFill>
                <a:effectLst/>
                <a:latin typeface="Arial" charset="0"/>
                <a:cs typeface="Arial" charset="0"/>
              </a:rPr>
              <a:t> et </a:t>
            </a:r>
            <a:r>
              <a:rPr kumimoji="0" lang="en-US" sz="2400" b="1" i="0" u="none" strike="noStrike" cap="none" normalizeH="0" baseline="0" dirty="0" err="1" smtClean="0">
                <a:ln>
                  <a:noFill/>
                </a:ln>
                <a:solidFill>
                  <a:srgbClr val="000000"/>
                </a:solidFill>
                <a:effectLst/>
                <a:latin typeface="Arial" charset="0"/>
                <a:cs typeface="Arial" charset="0"/>
              </a:rPr>
              <a:t>environnementaux</a:t>
            </a:r>
            <a:r>
              <a:rPr kumimoji="0" lang="en-US" sz="2400" b="0" i="0" u="none" strike="noStrike" cap="none" normalizeH="0" baseline="0" dirty="0" smtClean="0">
                <a:ln>
                  <a:noFill/>
                </a:ln>
                <a:solidFill>
                  <a:srgbClr val="000000"/>
                </a:solidFill>
                <a:effectLst/>
                <a:latin typeface="Arial" charset="0"/>
                <a:cs typeface="Arial" charset="0"/>
              </a:rPr>
              <a:t>, avec un </a:t>
            </a:r>
            <a:r>
              <a:rPr kumimoji="0" lang="en-US" sz="2400" b="0" i="0" u="none" strike="noStrike" cap="none" normalizeH="0" baseline="0" dirty="0" err="1" smtClean="0">
                <a:ln>
                  <a:noFill/>
                </a:ln>
                <a:solidFill>
                  <a:srgbClr val="000000"/>
                </a:solidFill>
                <a:effectLst/>
                <a:latin typeface="Arial" charset="0"/>
                <a:cs typeface="Arial" charset="0"/>
              </a:rPr>
              <a:t>objectif</a:t>
            </a:r>
            <a:r>
              <a:rPr kumimoji="0" lang="en-US" sz="2400" b="0" i="0" u="none" strike="noStrike" cap="none" normalizeH="0" baseline="0" dirty="0" smtClean="0">
                <a:ln>
                  <a:noFill/>
                </a:ln>
                <a:solidFill>
                  <a:srgbClr val="000000"/>
                </a:solidFill>
                <a:effectLst/>
                <a:latin typeface="Arial" charset="0"/>
                <a:cs typeface="Arial" charset="0"/>
              </a:rPr>
              <a:t> de </a:t>
            </a:r>
            <a:r>
              <a:rPr kumimoji="0" lang="en-US" sz="2400" b="1" i="0" u="none" strike="noStrike" cap="none" normalizeH="0" baseline="0" dirty="0" err="1" smtClean="0">
                <a:ln>
                  <a:noFill/>
                </a:ln>
                <a:solidFill>
                  <a:srgbClr val="000000"/>
                </a:solidFill>
                <a:effectLst/>
                <a:latin typeface="Arial" charset="0"/>
                <a:cs typeface="Arial" charset="0"/>
              </a:rPr>
              <a:t>développement</a:t>
            </a:r>
            <a:r>
              <a:rPr kumimoji="0" lang="en-US" sz="2400" b="1" i="0" u="none" strike="noStrike" cap="none" normalizeH="0" baseline="0" dirty="0" smtClean="0">
                <a:ln>
                  <a:noFill/>
                </a:ln>
                <a:solidFill>
                  <a:srgbClr val="000000"/>
                </a:solidFill>
                <a:effectLst/>
                <a:latin typeface="Arial" charset="0"/>
                <a:cs typeface="Arial" charset="0"/>
              </a:rPr>
              <a:t> durable</a:t>
            </a:r>
            <a:r>
              <a:rPr kumimoji="0" lang="en-US" sz="2400" b="0" i="0" u="none" strike="noStrike" cap="none" normalizeH="0" baseline="0" dirty="0" smtClean="0">
                <a:ln>
                  <a:noFill/>
                </a:ln>
                <a:solidFill>
                  <a:srgbClr val="000000"/>
                </a:solidFill>
                <a:effectLst/>
                <a:latin typeface="Arial" charset="0"/>
                <a:cs typeface="Arial"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err="1" smtClean="0">
                <a:ln>
                  <a:noFill/>
                </a:ln>
                <a:solidFill>
                  <a:srgbClr val="000000"/>
                </a:solidFill>
                <a:effectLst/>
                <a:latin typeface="Arial" charset="0"/>
                <a:cs typeface="Arial" charset="0"/>
              </a:rPr>
              <a:t>Repères</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théoriques</a:t>
            </a:r>
            <a:r>
              <a:rPr kumimoji="0" lang="en-US" sz="2400" b="0" i="0" u="none" strike="noStrike" cap="none" normalizeH="0" baseline="0" dirty="0" smtClean="0">
                <a:ln>
                  <a:noFill/>
                </a:ln>
                <a:solidFill>
                  <a:srgbClr val="000000"/>
                </a:solidFill>
                <a:effectLst/>
                <a:latin typeface="Arial" charset="0"/>
                <a:cs typeface="Arial" charset="0"/>
              </a:rPr>
              <a:t> :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smtClean="0">
                <a:ln>
                  <a:noFill/>
                </a:ln>
                <a:solidFill>
                  <a:srgbClr val="000000"/>
                </a:solidFill>
                <a:effectLst/>
                <a:latin typeface="Arial" charset="0"/>
                <a:cs typeface="Arial" charset="0"/>
              </a:rPr>
              <a:t>Friedman (1970)</a:t>
            </a:r>
            <a:r>
              <a:rPr kumimoji="0" lang="en-US" sz="2400" b="0" i="0" u="none" strike="noStrike" cap="none" normalizeH="0" baseline="0" dirty="0" smtClean="0">
                <a:ln>
                  <a:noFill/>
                </a:ln>
                <a:solidFill>
                  <a:srgbClr val="000000"/>
                </a:solidFill>
                <a:effectLst/>
                <a:latin typeface="Arial" charset="0"/>
                <a:cs typeface="Arial" charset="0"/>
              </a:rPr>
              <a:t> : </a:t>
            </a:r>
            <a:r>
              <a:rPr kumimoji="0" lang="en-US" sz="2400" b="0" i="0" u="none" strike="noStrike" cap="none" normalizeH="0" baseline="0" dirty="0" err="1" smtClean="0">
                <a:ln>
                  <a:noFill/>
                </a:ln>
                <a:solidFill>
                  <a:srgbClr val="000000"/>
                </a:solidFill>
                <a:effectLst/>
                <a:latin typeface="Arial" charset="0"/>
                <a:cs typeface="Arial" charset="0"/>
              </a:rPr>
              <a:t>maximiser</a:t>
            </a:r>
            <a:r>
              <a:rPr kumimoji="0" lang="en-US" sz="2400" b="0" i="0" u="none" strike="noStrike" cap="none" normalizeH="0" baseline="0" dirty="0" smtClean="0">
                <a:ln>
                  <a:noFill/>
                </a:ln>
                <a:solidFill>
                  <a:srgbClr val="000000"/>
                </a:solidFill>
                <a:effectLst/>
                <a:latin typeface="Arial" charset="0"/>
                <a:cs typeface="Arial" charset="0"/>
              </a:rPr>
              <a:t> les profits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smtClean="0">
                <a:ln>
                  <a:noFill/>
                </a:ln>
                <a:solidFill>
                  <a:srgbClr val="000000"/>
                </a:solidFill>
                <a:effectLst/>
                <a:latin typeface="Arial" charset="0"/>
                <a:cs typeface="Arial" charset="0"/>
              </a:rPr>
              <a:t>Freeman (1985)</a:t>
            </a:r>
            <a:r>
              <a:rPr kumimoji="0" lang="en-US" sz="2400" b="0" i="0" u="none" strike="noStrike" cap="none" normalizeH="0" baseline="0" dirty="0" smtClean="0">
                <a:ln>
                  <a:noFill/>
                </a:ln>
                <a:solidFill>
                  <a:srgbClr val="000000"/>
                </a:solidFill>
                <a:effectLst/>
                <a:latin typeface="Arial" charset="0"/>
                <a:cs typeface="Arial" charset="0"/>
              </a:rPr>
              <a:t> : </a:t>
            </a:r>
            <a:r>
              <a:rPr kumimoji="0" lang="en-US" sz="2400" b="0" i="0" u="none" strike="noStrike" cap="none" normalizeH="0" baseline="0" dirty="0" err="1" smtClean="0">
                <a:ln>
                  <a:noFill/>
                </a:ln>
                <a:solidFill>
                  <a:srgbClr val="000000"/>
                </a:solidFill>
                <a:effectLst/>
                <a:latin typeface="Arial" charset="0"/>
                <a:cs typeface="Arial" charset="0"/>
              </a:rPr>
              <a:t>priorité</a:t>
            </a:r>
            <a:r>
              <a:rPr kumimoji="0" lang="en-US" sz="2400" b="0" i="0" u="none" strike="noStrike" cap="none" normalizeH="0" baseline="0" dirty="0" smtClean="0">
                <a:ln>
                  <a:noFill/>
                </a:ln>
                <a:solidFill>
                  <a:srgbClr val="000000"/>
                </a:solidFill>
                <a:effectLst/>
                <a:latin typeface="Arial" charset="0"/>
                <a:cs typeface="Arial" charset="0"/>
              </a:rPr>
              <a:t> aux </a:t>
            </a:r>
            <a:r>
              <a:rPr kumimoji="0" lang="en-US" sz="2400" b="1" i="0" u="none" strike="noStrike" cap="none" normalizeH="0" baseline="0" dirty="0" smtClean="0">
                <a:ln>
                  <a:noFill/>
                </a:ln>
                <a:solidFill>
                  <a:srgbClr val="000000"/>
                </a:solidFill>
                <a:effectLst/>
                <a:latin typeface="Arial" charset="0"/>
                <a:cs typeface="Arial" charset="0"/>
              </a:rPr>
              <a:t>parties </a:t>
            </a:r>
            <a:r>
              <a:rPr kumimoji="0" lang="en-US" sz="2400" b="1" i="0" u="none" strike="noStrike" cap="none" normalizeH="0" baseline="0" dirty="0" err="1" smtClean="0">
                <a:ln>
                  <a:noFill/>
                </a:ln>
                <a:solidFill>
                  <a:srgbClr val="000000"/>
                </a:solidFill>
                <a:effectLst/>
                <a:latin typeface="Arial" charset="0"/>
                <a:cs typeface="Arial" charset="0"/>
              </a:rPr>
              <a:t>prenantes</a:t>
            </a:r>
            <a:r>
              <a:rPr kumimoji="0" lang="en-US" sz="2400" b="0" i="0" u="none" strike="noStrike" cap="none" normalizeH="0" baseline="0" dirty="0" smtClean="0">
                <a:ln>
                  <a:noFill/>
                </a:ln>
                <a:solidFill>
                  <a:srgbClr val="000000"/>
                </a:solidFill>
                <a:effectLst/>
                <a:latin typeface="Arial" charset="0"/>
                <a:cs typeface="Arial" charset="0"/>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err="1" smtClean="0">
                <a:ln>
                  <a:noFill/>
                </a:ln>
                <a:solidFill>
                  <a:srgbClr val="000000"/>
                </a:solidFill>
                <a:effectLst/>
                <a:latin typeface="Arial" charset="0"/>
                <a:cs typeface="Arial" charset="0"/>
              </a:rPr>
              <a:t>Elkington</a:t>
            </a:r>
            <a:r>
              <a:rPr kumimoji="0" lang="en-US" sz="2400" b="1" i="0" u="none" strike="noStrike" cap="none" normalizeH="0" baseline="0" dirty="0" smtClean="0">
                <a:ln>
                  <a:noFill/>
                </a:ln>
                <a:solidFill>
                  <a:srgbClr val="000000"/>
                </a:solidFill>
                <a:effectLst/>
                <a:latin typeface="Arial" charset="0"/>
                <a:cs typeface="Arial" charset="0"/>
              </a:rPr>
              <a:t> (1990)</a:t>
            </a:r>
            <a:r>
              <a:rPr kumimoji="0" lang="en-US" sz="2400" b="0" i="0" u="none" strike="noStrike" cap="none" normalizeH="0" baseline="0" dirty="0" smtClean="0">
                <a:ln>
                  <a:noFill/>
                </a:ln>
                <a:solidFill>
                  <a:srgbClr val="000000"/>
                </a:solidFill>
                <a:effectLst/>
                <a:latin typeface="Arial" charset="0"/>
                <a:cs typeface="Arial" charset="0"/>
              </a:rPr>
              <a:t> : </a:t>
            </a:r>
            <a:r>
              <a:rPr kumimoji="0" lang="en-US" sz="2400" b="1" i="0" u="none" strike="noStrike" cap="none" normalizeH="0" baseline="0" dirty="0" smtClean="0">
                <a:ln>
                  <a:noFill/>
                </a:ln>
                <a:solidFill>
                  <a:srgbClr val="000000"/>
                </a:solidFill>
                <a:effectLst/>
                <a:latin typeface="Arial" charset="0"/>
                <a:cs typeface="Arial" charset="0"/>
              </a:rPr>
              <a:t>Triple Bottom Line</a:t>
            </a:r>
            <a:r>
              <a:rPr kumimoji="0" lang="en-US" sz="2400" b="0" i="0" u="none" strike="noStrike" cap="none" normalizeH="0" baseline="0" dirty="0" smtClean="0">
                <a:ln>
                  <a:noFill/>
                </a:ln>
                <a:solidFill>
                  <a:srgbClr val="000000"/>
                </a:solidFill>
                <a:effectLst/>
                <a:latin typeface="Arial" charset="0"/>
                <a:cs typeface="Arial" charset="0"/>
              </a:rPr>
              <a:t> = </a:t>
            </a:r>
            <a:r>
              <a:rPr kumimoji="0" lang="en-US" sz="2400" b="1" i="0" u="none" strike="noStrike" cap="none" normalizeH="0" baseline="0" dirty="0" smtClean="0">
                <a:ln>
                  <a:noFill/>
                </a:ln>
                <a:solidFill>
                  <a:srgbClr val="000000"/>
                </a:solidFill>
                <a:effectLst/>
                <a:latin typeface="Arial" charset="0"/>
                <a:cs typeface="Arial" charset="0"/>
              </a:rPr>
              <a:t>People, Planet, Profit</a:t>
            </a:r>
            <a:endParaRPr kumimoji="0" lang="en-US" sz="2400" b="0" i="0" u="none" strike="noStrike" cap="none" normalizeH="0" baseline="0" dirty="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36921728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r>
              <a:rPr lang="en-US" dirty="0" smtClean="0">
                <a:solidFill>
                  <a:srgbClr val="000000"/>
                </a:solidFill>
                <a:latin typeface="Times New Roman" pitchFamily="18" charset="0"/>
                <a:cs typeface="Times New Roman" pitchFamily="18" charset="0"/>
              </a:rPr>
              <a:t/>
            </a:r>
            <a:br>
              <a:rPr lang="en-US" dirty="0" smtClean="0">
                <a:solidFill>
                  <a:srgbClr val="000000"/>
                </a:solidFill>
                <a:latin typeface="Times New Roman" pitchFamily="18" charset="0"/>
                <a:cs typeface="Times New Roman" pitchFamily="18" charset="0"/>
              </a:rPr>
            </a:br>
            <a:r>
              <a:rPr lang="fr-FR" dirty="0" smtClean="0"/>
              <a:t>People , </a:t>
            </a:r>
            <a:r>
              <a:rPr lang="fr-FR" dirty="0" err="1" smtClean="0"/>
              <a:t>Planet</a:t>
            </a:r>
            <a:r>
              <a:rPr lang="fr-FR" dirty="0" smtClean="0"/>
              <a:t> &amp; Profit</a:t>
            </a:r>
            <a:r>
              <a:rPr lang="fr-FR" dirty="0"/>
              <a:t/>
            </a:r>
            <a:br>
              <a:rPr lang="fr-FR" dirty="0"/>
            </a:br>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normAutofit/>
          </a:bodyPr>
          <a:lstStyle/>
          <a:p>
            <a:r>
              <a:rPr lang="fr-FR" sz="2400" b="1" dirty="0" smtClean="0"/>
              <a:t>People </a:t>
            </a:r>
            <a:r>
              <a:rPr lang="fr-FR" sz="2400" b="1" dirty="0"/>
              <a:t>(Social)</a:t>
            </a:r>
            <a:r>
              <a:rPr lang="fr-FR" sz="2400" dirty="0"/>
              <a:t> : Sécurité &amp; santé au travail • Dialogue social (syndicats, prévention des conflits) • Communautés locales (éducation, santé, accès à l’emploi) • Diversité &amp; inclusion (égalité des chances</a:t>
            </a:r>
            <a:r>
              <a:rPr lang="fr-FR" sz="2400" dirty="0" smtClean="0"/>
              <a:t>)</a:t>
            </a:r>
          </a:p>
          <a:p>
            <a:endParaRPr lang="fr-FR" sz="2400" dirty="0"/>
          </a:p>
          <a:p>
            <a:r>
              <a:rPr lang="fr-FR" sz="2400" b="1" dirty="0" err="1"/>
              <a:t>Planet</a:t>
            </a:r>
            <a:r>
              <a:rPr lang="fr-FR" sz="2400" b="1" dirty="0"/>
              <a:t> (Environnement)</a:t>
            </a:r>
            <a:r>
              <a:rPr lang="fr-FR" sz="2400" dirty="0"/>
              <a:t> : Réduction carbone (sobriété énergétique) • Gestion de l’eau (baisse des prélèvements) • Préservation biodiversité (limiter l’impact) • Économie circulaire (réduire/réutiliser/recycler) • Prévention pollution (air, sol, eau</a:t>
            </a:r>
            <a:r>
              <a:rPr lang="fr-FR" sz="2400" dirty="0" smtClean="0"/>
              <a:t>)</a:t>
            </a:r>
          </a:p>
          <a:p>
            <a:endParaRPr lang="fr-FR" sz="2400" dirty="0"/>
          </a:p>
          <a:p>
            <a:r>
              <a:rPr lang="fr-FR" sz="2400" b="1" dirty="0"/>
              <a:t>Profit (Économie)</a:t>
            </a:r>
            <a:r>
              <a:rPr lang="fr-FR" sz="2400" dirty="0"/>
              <a:t> : Produire de la </a:t>
            </a:r>
            <a:r>
              <a:rPr lang="fr-FR" sz="2400" b="1" dirty="0"/>
              <a:t>valeur ajoutée</a:t>
            </a:r>
            <a:endParaRPr lang="fr-FR" sz="2400" dirty="0"/>
          </a:p>
        </p:txBody>
      </p:sp>
    </p:spTree>
    <p:extLst>
      <p:ext uri="{BB962C8B-B14F-4D97-AF65-F5344CB8AC3E}">
        <p14:creationId xmlns:p14="http://schemas.microsoft.com/office/powerpoint/2010/main" val="32124042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a:t>Gouvernance &amp; utilité de la RSE/RSO (en pratique)</a:t>
            </a:r>
          </a:p>
        </p:txBody>
      </p:sp>
      <p:sp>
        <p:nvSpPr>
          <p:cNvPr id="3" name="Content Placeholder 2"/>
          <p:cNvSpPr>
            <a:spLocks noGrp="1"/>
          </p:cNvSpPr>
          <p:nvPr>
            <p:ph idx="1"/>
          </p:nvPr>
        </p:nvSpPr>
        <p:spPr/>
        <p:txBody>
          <a:bodyPr>
            <a:normAutofit fontScale="85000" lnSpcReduction="10000"/>
          </a:bodyPr>
          <a:lstStyle/>
          <a:p>
            <a:r>
              <a:rPr lang="fr-FR" b="1" dirty="0" smtClean="0"/>
              <a:t>Objectifs </a:t>
            </a:r>
            <a:r>
              <a:rPr lang="fr-FR" b="1" dirty="0"/>
              <a:t>“Gouvernance” / éthique</a:t>
            </a:r>
            <a:endParaRPr lang="fr-FR" dirty="0"/>
          </a:p>
          <a:p>
            <a:r>
              <a:rPr lang="fr-FR" b="1" dirty="0"/>
              <a:t>Transparence &amp; </a:t>
            </a:r>
            <a:r>
              <a:rPr lang="fr-FR" b="1" dirty="0" err="1"/>
              <a:t>redevabilité</a:t>
            </a:r>
            <a:r>
              <a:rPr lang="fr-FR" dirty="0"/>
              <a:t> : </a:t>
            </a:r>
            <a:r>
              <a:rPr lang="fr-FR" dirty="0" err="1"/>
              <a:t>reporting</a:t>
            </a:r>
            <a:r>
              <a:rPr lang="fr-FR" dirty="0"/>
              <a:t>, traçabilité, communication honnête</a:t>
            </a:r>
          </a:p>
          <a:p>
            <a:r>
              <a:rPr lang="fr-FR" b="1" dirty="0"/>
              <a:t>Éthique des affaires</a:t>
            </a:r>
            <a:r>
              <a:rPr lang="fr-FR" dirty="0"/>
              <a:t> : lutte contre la corruption, respect des règles de conformité</a:t>
            </a:r>
          </a:p>
          <a:p>
            <a:r>
              <a:rPr lang="fr-FR" b="1" dirty="0" smtClean="0"/>
              <a:t>Protection </a:t>
            </a:r>
            <a:r>
              <a:rPr lang="fr-FR" b="1" dirty="0"/>
              <a:t>des consommateurs</a:t>
            </a:r>
            <a:r>
              <a:rPr lang="fr-FR" dirty="0"/>
              <a:t> : qualité, sécurité, respect des données </a:t>
            </a:r>
            <a:endParaRPr lang="fr-FR" dirty="0" smtClean="0"/>
          </a:p>
          <a:p>
            <a:r>
              <a:rPr lang="fr-FR" b="1" dirty="0" smtClean="0"/>
              <a:t>En </a:t>
            </a:r>
            <a:r>
              <a:rPr lang="fr-FR" b="1" dirty="0"/>
              <a:t>pratique : à quoi ça sert ?</a:t>
            </a:r>
            <a:endParaRPr lang="fr-FR" dirty="0"/>
          </a:p>
          <a:p>
            <a:r>
              <a:rPr lang="fr-FR" b="1" dirty="0"/>
              <a:t>Réduire les risques</a:t>
            </a:r>
            <a:r>
              <a:rPr lang="fr-FR" dirty="0"/>
              <a:t> : sociaux, environnementaux, juridiques, </a:t>
            </a:r>
            <a:r>
              <a:rPr lang="fr-FR" dirty="0" err="1"/>
              <a:t>réputationnels</a:t>
            </a:r>
            <a:endParaRPr lang="fr-FR" dirty="0"/>
          </a:p>
          <a:p>
            <a:r>
              <a:rPr lang="fr-FR" b="1" dirty="0"/>
              <a:t>Créer de la valeur durable</a:t>
            </a:r>
            <a:r>
              <a:rPr lang="fr-FR" dirty="0"/>
              <a:t> : bénéfices à long terme pour l’organisation et ses </a:t>
            </a:r>
            <a:r>
              <a:rPr lang="fr-FR" b="1" dirty="0"/>
              <a:t>parties prenantes</a:t>
            </a:r>
            <a:endParaRPr lang="fr-FR" dirty="0"/>
          </a:p>
          <a:p>
            <a:endParaRPr lang="en-US" dirty="0"/>
          </a:p>
        </p:txBody>
      </p:sp>
    </p:spTree>
    <p:extLst>
      <p:ext uri="{BB962C8B-B14F-4D97-AF65-F5344CB8AC3E}">
        <p14:creationId xmlns:p14="http://schemas.microsoft.com/office/powerpoint/2010/main" val="18862639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077200" cy="987552"/>
          </a:xfrm>
        </p:spPr>
        <p:txBody>
          <a:bodyPr>
            <a:normAutofit fontScale="90000"/>
          </a:bodyPr>
          <a:lstStyle/>
          <a:p>
            <a:pPr algn="ctr"/>
            <a:r>
              <a:rPr lang="en-US" dirty="0" smtClean="0"/>
              <a:t>La </a:t>
            </a:r>
            <a:r>
              <a:rPr lang="en-US" dirty="0" err="1" smtClean="0"/>
              <a:t>pyramide</a:t>
            </a:r>
            <a:r>
              <a:rPr lang="en-US" dirty="0" smtClean="0"/>
              <a:t> de Carroll </a:t>
            </a:r>
            <a:r>
              <a:rPr lang="en-US" dirty="0" err="1" smtClean="0"/>
              <a:t>sur</a:t>
            </a:r>
            <a:r>
              <a:rPr lang="en-US" dirty="0" smtClean="0"/>
              <a:t> la RSE(1991)</a:t>
            </a:r>
            <a:endParaRPr lang="en-US" dirty="0"/>
          </a:p>
        </p:txBody>
      </p:sp>
      <p:pic>
        <p:nvPicPr>
          <p:cNvPr id="4" name="Content Placeholder 3" descr="Carroll's Pyramid of CS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 y="1600200"/>
            <a:ext cx="8534400" cy="4800600"/>
          </a:xfrm>
          <a:prstGeom prst="rect">
            <a:avLst/>
          </a:prstGeom>
          <a:noFill/>
          <a:ln>
            <a:noFill/>
          </a:ln>
        </p:spPr>
      </p:pic>
    </p:spTree>
    <p:extLst>
      <p:ext uri="{BB962C8B-B14F-4D97-AF65-F5344CB8AC3E}">
        <p14:creationId xmlns:p14="http://schemas.microsoft.com/office/powerpoint/2010/main" val="1768662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
            </a:r>
            <a:br>
              <a:rPr lang="fr-FR" dirty="0" smtClean="0"/>
            </a:br>
            <a:r>
              <a:rPr lang="fr-FR" dirty="0" smtClean="0"/>
              <a:t>Acteurs </a:t>
            </a:r>
            <a:r>
              <a:rPr lang="fr-FR" dirty="0"/>
              <a:t>de la RSE : national et international</a:t>
            </a:r>
            <a:br>
              <a:rPr lang="fr-FR" dirty="0"/>
            </a:br>
            <a:endParaRPr lang="en-US" dirty="0"/>
          </a:p>
        </p:txBody>
      </p:sp>
      <p:sp>
        <p:nvSpPr>
          <p:cNvPr id="3" name="Content Placeholder 2"/>
          <p:cNvSpPr>
            <a:spLocks noGrp="1"/>
          </p:cNvSpPr>
          <p:nvPr>
            <p:ph idx="1"/>
          </p:nvPr>
        </p:nvSpPr>
        <p:spPr>
          <a:xfrm>
            <a:off x="457200" y="1600200"/>
            <a:ext cx="8458200" cy="4854209"/>
          </a:xfrm>
        </p:spPr>
        <p:txBody>
          <a:bodyPr>
            <a:normAutofit fontScale="25000" lnSpcReduction="20000"/>
          </a:bodyPr>
          <a:lstStyle/>
          <a:p>
            <a:r>
              <a:rPr lang="fr-FR" sz="11200" b="1" dirty="0" smtClean="0">
                <a:latin typeface="Times New Roman" pitchFamily="18" charset="0"/>
                <a:cs typeface="Times New Roman" pitchFamily="18" charset="0"/>
              </a:rPr>
              <a:t>1</a:t>
            </a:r>
            <a:r>
              <a:rPr lang="fr-FR" sz="11200" dirty="0">
                <a:latin typeface="Times New Roman" pitchFamily="18" charset="0"/>
                <a:cs typeface="Times New Roman" pitchFamily="18" charset="0"/>
              </a:rPr>
              <a:t>) </a:t>
            </a:r>
            <a:r>
              <a:rPr lang="fr-FR" sz="11200" b="1" dirty="0">
                <a:latin typeface="Times New Roman" pitchFamily="18" charset="0"/>
                <a:cs typeface="Times New Roman" pitchFamily="18" charset="0"/>
              </a:rPr>
              <a:t>Au plan </a:t>
            </a:r>
            <a:r>
              <a:rPr lang="fr-FR" sz="11200" b="1" dirty="0" smtClean="0">
                <a:latin typeface="Times New Roman" pitchFamily="18" charset="0"/>
                <a:cs typeface="Times New Roman" pitchFamily="18" charset="0"/>
              </a:rPr>
              <a:t>national</a:t>
            </a:r>
          </a:p>
          <a:p>
            <a:pPr marL="118872" indent="0">
              <a:buNone/>
            </a:pPr>
            <a:endParaRPr lang="fr-FR" sz="11200" b="1" dirty="0" smtClean="0">
              <a:latin typeface="Times New Roman" pitchFamily="18" charset="0"/>
              <a:cs typeface="Times New Roman" pitchFamily="18" charset="0"/>
            </a:endParaRPr>
          </a:p>
          <a:p>
            <a:r>
              <a:rPr lang="fr-FR" sz="11200" dirty="0" smtClean="0">
                <a:latin typeface="Times New Roman" pitchFamily="18" charset="0"/>
                <a:cs typeface="Times New Roman" pitchFamily="18" charset="0"/>
              </a:rPr>
              <a:t>État </a:t>
            </a:r>
            <a:r>
              <a:rPr lang="fr-FR" sz="11200" dirty="0">
                <a:latin typeface="Times New Roman" pitchFamily="18" charset="0"/>
                <a:cs typeface="Times New Roman" pitchFamily="18" charset="0"/>
              </a:rPr>
              <a:t>&amp; pouvoirs publics / autorités de régulation</a:t>
            </a:r>
          </a:p>
          <a:p>
            <a:r>
              <a:rPr lang="fr-FR" sz="11200" dirty="0">
                <a:latin typeface="Times New Roman" pitchFamily="18" charset="0"/>
                <a:cs typeface="Times New Roman" pitchFamily="18" charset="0"/>
              </a:rPr>
              <a:t>Entreprises et parties prenantes internes</a:t>
            </a:r>
          </a:p>
          <a:p>
            <a:r>
              <a:rPr lang="fr-FR" sz="11200" dirty="0" smtClean="0">
                <a:latin typeface="Times New Roman" pitchFamily="18" charset="0"/>
                <a:cs typeface="Times New Roman" pitchFamily="18" charset="0"/>
              </a:rPr>
              <a:t>Collectivités </a:t>
            </a:r>
            <a:r>
              <a:rPr lang="fr-FR" sz="11200" dirty="0">
                <a:latin typeface="Times New Roman" pitchFamily="18" charset="0"/>
                <a:cs typeface="Times New Roman" pitchFamily="18" charset="0"/>
              </a:rPr>
              <a:t>territoriales</a:t>
            </a:r>
          </a:p>
          <a:p>
            <a:r>
              <a:rPr lang="fr-FR" sz="11200" dirty="0">
                <a:latin typeface="Times New Roman" pitchFamily="18" charset="0"/>
                <a:cs typeface="Times New Roman" pitchFamily="18" charset="0"/>
              </a:rPr>
              <a:t>Organismes : normalisation, évaluation, contrôle</a:t>
            </a:r>
          </a:p>
          <a:p>
            <a:r>
              <a:rPr lang="fr-FR" sz="11200" dirty="0">
                <a:latin typeface="Times New Roman" pitchFamily="18" charset="0"/>
                <a:cs typeface="Times New Roman" pitchFamily="18" charset="0"/>
              </a:rPr>
              <a:t>Société civile</a:t>
            </a:r>
          </a:p>
          <a:p>
            <a:pPr marL="118872" indent="0">
              <a:buNone/>
            </a:pPr>
            <a:endParaRPr lang="fr-FR" sz="11200" dirty="0" smtClean="0">
              <a:latin typeface="Times New Roman" pitchFamily="18" charset="0"/>
              <a:cs typeface="Times New Roman" pitchFamily="18" charset="0"/>
            </a:endParaRPr>
          </a:p>
          <a:p>
            <a:r>
              <a:rPr lang="fr-FR" sz="11200" b="1" dirty="0" smtClean="0">
                <a:latin typeface="Times New Roman" pitchFamily="18" charset="0"/>
                <a:cs typeface="Times New Roman" pitchFamily="18" charset="0"/>
              </a:rPr>
              <a:t>2</a:t>
            </a:r>
            <a:r>
              <a:rPr lang="fr-FR" sz="11200" b="1" dirty="0">
                <a:latin typeface="Times New Roman" pitchFamily="18" charset="0"/>
                <a:cs typeface="Times New Roman" pitchFamily="18" charset="0"/>
              </a:rPr>
              <a:t>) Au plan </a:t>
            </a:r>
            <a:r>
              <a:rPr lang="fr-FR" sz="11200" b="1" dirty="0" smtClean="0">
                <a:latin typeface="Times New Roman" pitchFamily="18" charset="0"/>
                <a:cs typeface="Times New Roman" pitchFamily="18" charset="0"/>
              </a:rPr>
              <a:t>international</a:t>
            </a:r>
          </a:p>
          <a:p>
            <a:r>
              <a:rPr lang="fr-FR" sz="11200" dirty="0" smtClean="0">
                <a:latin typeface="Times New Roman" pitchFamily="18" charset="0"/>
                <a:cs typeface="Times New Roman" pitchFamily="18" charset="0"/>
              </a:rPr>
              <a:t>Organisations </a:t>
            </a:r>
            <a:r>
              <a:rPr lang="fr-FR" sz="11200" dirty="0">
                <a:latin typeface="Times New Roman" pitchFamily="18" charset="0"/>
                <a:cs typeface="Times New Roman" pitchFamily="18" charset="0"/>
              </a:rPr>
              <a:t>internationales : ONU, agences spécialisées, </a:t>
            </a:r>
          </a:p>
          <a:p>
            <a:r>
              <a:rPr lang="fr-FR" sz="11200" dirty="0" smtClean="0">
                <a:latin typeface="Times New Roman" pitchFamily="18" charset="0"/>
                <a:cs typeface="Times New Roman" pitchFamily="18" charset="0"/>
              </a:rPr>
              <a:t>Organisations </a:t>
            </a:r>
            <a:r>
              <a:rPr lang="fr-FR" sz="11200" dirty="0">
                <a:latin typeface="Times New Roman" pitchFamily="18" charset="0"/>
                <a:cs typeface="Times New Roman" pitchFamily="18" charset="0"/>
              </a:rPr>
              <a:t>de standardisation et de </a:t>
            </a:r>
            <a:r>
              <a:rPr lang="fr-FR" sz="11200" dirty="0" err="1">
                <a:latin typeface="Times New Roman" pitchFamily="18" charset="0"/>
                <a:cs typeface="Times New Roman" pitchFamily="18" charset="0"/>
              </a:rPr>
              <a:t>reporting</a:t>
            </a:r>
            <a:r>
              <a:rPr lang="fr-FR" sz="11200" dirty="0">
                <a:latin typeface="Times New Roman" pitchFamily="18" charset="0"/>
                <a:cs typeface="Times New Roman" pitchFamily="18" charset="0"/>
              </a:rPr>
              <a:t> </a:t>
            </a:r>
            <a:r>
              <a:rPr lang="fr-FR" sz="11200" dirty="0" smtClean="0">
                <a:latin typeface="Times New Roman" pitchFamily="18" charset="0"/>
                <a:cs typeface="Times New Roman" pitchFamily="18" charset="0"/>
              </a:rPr>
              <a:t>ONG </a:t>
            </a:r>
            <a:r>
              <a:rPr lang="fr-FR" sz="11200" dirty="0">
                <a:latin typeface="Times New Roman" pitchFamily="18" charset="0"/>
                <a:cs typeface="Times New Roman" pitchFamily="18" charset="0"/>
              </a:rPr>
              <a:t>internationales</a:t>
            </a:r>
          </a:p>
          <a:p>
            <a:r>
              <a:rPr lang="fr-FR" sz="11200" dirty="0" smtClean="0">
                <a:latin typeface="Times New Roman" pitchFamily="18" charset="0"/>
                <a:cs typeface="Times New Roman" pitchFamily="18" charset="0"/>
              </a:rPr>
              <a:t>Syndicats </a:t>
            </a:r>
            <a:r>
              <a:rPr lang="fr-FR" sz="11200" dirty="0">
                <a:latin typeface="Times New Roman" pitchFamily="18" charset="0"/>
                <a:cs typeface="Times New Roman" pitchFamily="18" charset="0"/>
              </a:rPr>
              <a:t>et réseaux internationaux</a:t>
            </a:r>
          </a:p>
          <a:p>
            <a:endParaRPr lang="en-US" dirty="0"/>
          </a:p>
        </p:txBody>
      </p:sp>
    </p:spTree>
    <p:extLst>
      <p:ext uri="{BB962C8B-B14F-4D97-AF65-F5344CB8AC3E}">
        <p14:creationId xmlns:p14="http://schemas.microsoft.com/office/powerpoint/2010/main" val="39972620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252728"/>
          </a:xfrm>
        </p:spPr>
        <p:txBody>
          <a:bodyPr>
            <a:normAutofit/>
          </a:bodyPr>
          <a:lstStyle/>
          <a:p>
            <a:r>
              <a:rPr lang="fr-FR" sz="2700" dirty="0"/>
              <a:t>1V-L’ITIE SOUS LE PRISME DE LA RSO</a:t>
            </a:r>
            <a:r>
              <a:rPr lang="en-US" dirty="0"/>
              <a:t/>
            </a:r>
            <a:br>
              <a:rPr lang="en-US" dirty="0"/>
            </a:br>
            <a:endParaRPr lang="en-US" dirty="0"/>
          </a:p>
        </p:txBody>
      </p:sp>
      <p:sp>
        <p:nvSpPr>
          <p:cNvPr id="3" name="Content Placeholder 2"/>
          <p:cNvSpPr>
            <a:spLocks noGrp="1"/>
          </p:cNvSpPr>
          <p:nvPr>
            <p:ph idx="1"/>
          </p:nvPr>
        </p:nvSpPr>
        <p:spPr/>
        <p:txBody>
          <a:bodyPr>
            <a:noAutofit/>
          </a:bodyPr>
          <a:lstStyle/>
          <a:p>
            <a:pPr algn="just"/>
            <a:r>
              <a:rPr lang="fr-FR" sz="2400" dirty="0" smtClean="0"/>
              <a:t>CONCEPTS </a:t>
            </a:r>
            <a:r>
              <a:rPr lang="fr-FR" sz="2400" dirty="0"/>
              <a:t>DE LA RSO</a:t>
            </a:r>
            <a:endParaRPr lang="en-US" sz="2400" dirty="0"/>
          </a:p>
          <a:p>
            <a:pPr algn="just"/>
            <a:r>
              <a:rPr lang="fr-FR" sz="2400" dirty="0" err="1"/>
              <a:t>ResearchGate</a:t>
            </a:r>
            <a:r>
              <a:rPr lang="fr-FR" sz="2400" dirty="0"/>
              <a:t> (2026) </a:t>
            </a:r>
            <a:r>
              <a:rPr lang="fr-FR" sz="2400" dirty="0">
                <a:solidFill>
                  <a:srgbClr val="FF0000"/>
                </a:solidFill>
              </a:rPr>
              <a:t>: l'engagement volontaire à se comporter de manière appropriée, équitable et responsable envers l'environnement, approche qui prend en compte les aspects économiques, environnementaux et sociaux de manière équilibrée, à long terme et au bénéfice des parties prenantes actuelles et futures </a:t>
            </a:r>
            <a:endParaRPr lang="fr-FR" sz="2400" dirty="0" smtClean="0">
              <a:solidFill>
                <a:srgbClr val="FF0000"/>
              </a:solidFill>
            </a:endParaRPr>
          </a:p>
          <a:p>
            <a:pPr algn="just"/>
            <a:endParaRPr lang="en-US" sz="2400" dirty="0"/>
          </a:p>
          <a:p>
            <a:pPr algn="just"/>
            <a:r>
              <a:rPr lang="fr-FR" sz="2400" b="1" dirty="0"/>
              <a:t>La norme internationale ISO 26000 (2010) : </a:t>
            </a:r>
            <a:r>
              <a:rPr lang="fr-FR" sz="2400" dirty="0">
                <a:solidFill>
                  <a:srgbClr val="FF0000"/>
                </a:solidFill>
              </a:rPr>
              <a:t>la responsabilité sociale consiste à agir en tenant compte des intérêts des </a:t>
            </a:r>
            <a:r>
              <a:rPr lang="fr-FR" sz="2400" b="1" dirty="0">
                <a:solidFill>
                  <a:srgbClr val="FF0000"/>
                </a:solidFill>
              </a:rPr>
              <a:t>parties prenantes</a:t>
            </a:r>
            <a:r>
              <a:rPr lang="fr-FR" sz="2400" dirty="0">
                <a:solidFill>
                  <a:srgbClr val="FF0000"/>
                </a:solidFill>
              </a:rPr>
              <a:t> et à rendre compte de ses impacts. </a:t>
            </a:r>
            <a:endParaRPr lang="en-US" sz="2400" dirty="0">
              <a:solidFill>
                <a:srgbClr val="FF0000"/>
              </a:solidFill>
            </a:endParaRPr>
          </a:p>
          <a:p>
            <a:pPr algn="just"/>
            <a:r>
              <a:rPr lang="fr-FR" sz="2400" b="1" dirty="0" smtClean="0"/>
              <a:t>.</a:t>
            </a:r>
            <a:endParaRPr lang="en-US" sz="2400" dirty="0"/>
          </a:p>
        </p:txBody>
      </p:sp>
    </p:spTree>
    <p:extLst>
      <p:ext uri="{BB962C8B-B14F-4D97-AF65-F5344CB8AC3E}">
        <p14:creationId xmlns:p14="http://schemas.microsoft.com/office/powerpoint/2010/main" val="14225761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04800"/>
            <a:ext cx="7924800" cy="1569660"/>
          </a:xfrm>
          <a:prstGeom prst="rect">
            <a:avLst/>
          </a:prstGeom>
        </p:spPr>
        <p:txBody>
          <a:bodyPr wrap="square">
            <a:spAutoFit/>
          </a:bodyPr>
          <a:lstStyle/>
          <a:p>
            <a:r>
              <a:rPr lang="fr-FR" sz="2400" b="1" dirty="0"/>
              <a:t>Edward Freeman</a:t>
            </a:r>
            <a:r>
              <a:rPr lang="fr-FR" sz="2400" dirty="0"/>
              <a:t> (1984) : Gestion des relations avec les </a:t>
            </a:r>
            <a:r>
              <a:rPr lang="fr-FR" sz="2400" i="1" dirty="0"/>
              <a:t>parties prenantes</a:t>
            </a:r>
            <a:r>
              <a:rPr lang="fr-FR" sz="2400" dirty="0"/>
              <a:t> en prenant en compte leurs intérêts. </a:t>
            </a:r>
            <a:r>
              <a:rPr lang="fr-FR" sz="2400" b="1" dirty="0"/>
              <a:t>John Elkington</a:t>
            </a:r>
            <a:r>
              <a:rPr lang="fr-FR" sz="2400" dirty="0"/>
              <a:t>  (</a:t>
            </a:r>
            <a:r>
              <a:rPr lang="fr-FR" sz="2400" b="1" dirty="0"/>
              <a:t>1997), Commission Européenne</a:t>
            </a:r>
            <a:r>
              <a:rPr lang="fr-FR" sz="2400" dirty="0"/>
              <a:t>  (</a:t>
            </a:r>
            <a:r>
              <a:rPr lang="fr-FR" sz="2400" b="1" dirty="0"/>
              <a:t>2001)</a:t>
            </a:r>
            <a:r>
              <a:rPr lang="fr-FR" sz="2400" dirty="0"/>
              <a:t> </a:t>
            </a:r>
            <a:r>
              <a:rPr lang="fr-FR" sz="2400" b="1" dirty="0"/>
              <a:t>contrat social et l’ONU (2011) sont dans la même logique</a:t>
            </a:r>
            <a:endParaRPr lang="en-US" sz="2400" dirty="0"/>
          </a:p>
        </p:txBody>
      </p:sp>
    </p:spTree>
    <p:extLst>
      <p:ext uri="{BB962C8B-B14F-4D97-AF65-F5344CB8AC3E}">
        <p14:creationId xmlns:p14="http://schemas.microsoft.com/office/powerpoint/2010/main" val="3999298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LA </a:t>
            </a:r>
            <a:r>
              <a:rPr lang="fr-FR" dirty="0" smtClean="0"/>
              <a:t>RSE/RSO </a:t>
            </a:r>
            <a:r>
              <a:rPr lang="fr-FR" dirty="0"/>
              <a:t>DANS L’ITIE </a:t>
            </a:r>
            <a:endParaRPr lang="en-US" dirty="0"/>
          </a:p>
        </p:txBody>
      </p:sp>
      <p:sp>
        <p:nvSpPr>
          <p:cNvPr id="3" name="Content Placeholder 2"/>
          <p:cNvSpPr>
            <a:spLocks noGrp="1"/>
          </p:cNvSpPr>
          <p:nvPr>
            <p:ph idx="1"/>
          </p:nvPr>
        </p:nvSpPr>
        <p:spPr/>
        <p:txBody>
          <a:bodyPr>
            <a:normAutofit fontScale="70000" lnSpcReduction="20000"/>
          </a:bodyPr>
          <a:lstStyle/>
          <a:p>
            <a:pPr algn="just"/>
            <a:endParaRPr lang="en-US" sz="3400" dirty="0"/>
          </a:p>
          <a:p>
            <a:pPr lvl="0" algn="just"/>
            <a:r>
              <a:rPr lang="fr-FR" sz="3400" b="1" dirty="0"/>
              <a:t>1997 : </a:t>
            </a:r>
            <a:r>
              <a:rPr lang="fr-FR" sz="3400" dirty="0"/>
              <a:t>Tony Blair arrive au pouvoir et met en place un programme politique axé sur </a:t>
            </a:r>
            <a:r>
              <a:rPr lang="fr-FR" sz="3400" dirty="0">
                <a:solidFill>
                  <a:srgbClr val="FF0000"/>
                </a:solidFill>
              </a:rPr>
              <a:t>la bonne gouvernance</a:t>
            </a:r>
            <a:endParaRPr lang="en-US" sz="3400" b="1" dirty="0">
              <a:solidFill>
                <a:srgbClr val="FF0000"/>
              </a:solidFill>
            </a:endParaRPr>
          </a:p>
          <a:p>
            <a:pPr lvl="0" algn="just"/>
            <a:r>
              <a:rPr lang="fr-FR" sz="3400" b="1" dirty="0"/>
              <a:t>2002 : </a:t>
            </a:r>
            <a:r>
              <a:rPr lang="fr-FR" sz="3400" dirty="0">
                <a:solidFill>
                  <a:srgbClr val="FF0000"/>
                </a:solidFill>
              </a:rPr>
              <a:t>introduction de la gestion des matières premières &amp; gouvernance </a:t>
            </a:r>
            <a:endParaRPr lang="en-US" sz="3400" dirty="0">
              <a:solidFill>
                <a:srgbClr val="FF0000"/>
              </a:solidFill>
            </a:endParaRPr>
          </a:p>
          <a:p>
            <a:pPr lvl="0" algn="just"/>
            <a:r>
              <a:rPr lang="fr-FR" sz="3400" dirty="0"/>
              <a:t>2003 : lancement formel de l’initiative (ITIE) </a:t>
            </a:r>
            <a:endParaRPr lang="en-US" sz="3400" dirty="0"/>
          </a:p>
          <a:p>
            <a:pPr lvl="0" algn="just"/>
            <a:r>
              <a:rPr lang="fr-FR" sz="3400" b="1" dirty="0"/>
              <a:t>2004 : </a:t>
            </a:r>
            <a:r>
              <a:rPr lang="fr-FR" sz="3400" dirty="0"/>
              <a:t>Démarrage des premiers processus de mise en œuvre dans des pays pilotes, cadre de publication / validation. </a:t>
            </a:r>
            <a:endParaRPr lang="en-US" sz="3400" dirty="0"/>
          </a:p>
          <a:p>
            <a:pPr lvl="0" algn="just"/>
            <a:r>
              <a:rPr lang="fr-FR" sz="3400" b="1" dirty="0"/>
              <a:t>2005</a:t>
            </a:r>
            <a:r>
              <a:rPr lang="fr-FR" sz="3400" dirty="0"/>
              <a:t> : Adhésion du Cameroun a l’ITIE sur instruction du Chef de l’Etat monsieur le Président de la République </a:t>
            </a:r>
            <a:endParaRPr lang="fr-FR" sz="3400" dirty="0" smtClean="0"/>
          </a:p>
          <a:p>
            <a:pPr lvl="0" algn="just"/>
            <a:endParaRPr lang="fr-FR" sz="3400" b="1" dirty="0"/>
          </a:p>
          <a:p>
            <a:pPr algn="just"/>
            <a:r>
              <a:rPr lang="fr-FR" sz="3400" dirty="0" smtClean="0"/>
              <a:t>Démarches clés de l’ITIE depuis sa conception et le type de la RSO</a:t>
            </a:r>
          </a:p>
          <a:p>
            <a:pPr lvl="0" algn="just"/>
            <a:r>
              <a:rPr lang="fr-FR" sz="3400" dirty="0" smtClean="0"/>
              <a:t>l’Etat </a:t>
            </a:r>
            <a:r>
              <a:rPr lang="fr-FR" sz="3400" dirty="0"/>
              <a:t>s’intéresse au bien-être des populations au travers d’une gestion saine de ses ressources </a:t>
            </a:r>
            <a:r>
              <a:rPr lang="fr-FR" sz="3400" dirty="0" smtClean="0"/>
              <a:t>naturelles (RSO)</a:t>
            </a:r>
            <a:endParaRPr lang="en-US" sz="3400" dirty="0"/>
          </a:p>
          <a:p>
            <a:endParaRPr lang="en-US" dirty="0"/>
          </a:p>
        </p:txBody>
      </p:sp>
    </p:spTree>
    <p:extLst>
      <p:ext uri="{BB962C8B-B14F-4D97-AF65-F5344CB8AC3E}">
        <p14:creationId xmlns:p14="http://schemas.microsoft.com/office/powerpoint/2010/main" val="17693263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fr-FR" dirty="0"/>
              <a:t>LES ATIVITES DE </a:t>
            </a:r>
            <a:r>
              <a:rPr lang="fr-FR" dirty="0" smtClean="0"/>
              <a:t>RSE/RSO </a:t>
            </a:r>
            <a:r>
              <a:rPr lang="fr-FR" dirty="0"/>
              <a:t>DANS L’ITIE ET LEUR CATEGORIE</a:t>
            </a:r>
            <a:endParaRPr lang="en-US" dirty="0"/>
          </a:p>
        </p:txBody>
      </p:sp>
      <p:sp>
        <p:nvSpPr>
          <p:cNvPr id="3" name="Content Placeholder 2"/>
          <p:cNvSpPr>
            <a:spLocks noGrp="1"/>
          </p:cNvSpPr>
          <p:nvPr>
            <p:ph idx="1"/>
          </p:nvPr>
        </p:nvSpPr>
        <p:spPr/>
        <p:txBody>
          <a:bodyPr>
            <a:normAutofit fontScale="70000" lnSpcReduction="20000"/>
          </a:bodyPr>
          <a:lstStyle/>
          <a:p>
            <a:pPr lvl="0"/>
            <a:r>
              <a:rPr lang="fr-FR" b="1" dirty="0"/>
              <a:t>L</a:t>
            </a:r>
            <a:r>
              <a:rPr lang="fr-FR" b="1" dirty="0" smtClean="0"/>
              <a:t>es exigences de la norme ITIE 2023</a:t>
            </a:r>
            <a:endParaRPr lang="en-US" dirty="0" smtClean="0"/>
          </a:p>
          <a:p>
            <a:pPr marL="118872" indent="0">
              <a:buNone/>
            </a:pPr>
            <a:endParaRPr lang="en-US" dirty="0" smtClean="0"/>
          </a:p>
          <a:p>
            <a:pPr lvl="0"/>
            <a:r>
              <a:rPr lang="fr-FR" b="1" dirty="0"/>
              <a:t>S</a:t>
            </a:r>
            <a:r>
              <a:rPr lang="fr-FR" b="1" dirty="0" smtClean="0"/>
              <a:t>upervision par le groupe multipartite (GMP)</a:t>
            </a:r>
            <a:endParaRPr lang="en-US" dirty="0" smtClean="0"/>
          </a:p>
          <a:p>
            <a:pPr marL="118872" indent="0">
              <a:buNone/>
            </a:pPr>
            <a:endParaRPr lang="en-US" dirty="0" smtClean="0"/>
          </a:p>
          <a:p>
            <a:pPr lvl="0"/>
            <a:r>
              <a:rPr lang="fr-FR" b="1" dirty="0"/>
              <a:t>C</a:t>
            </a:r>
            <a:r>
              <a:rPr lang="fr-FR" b="1" dirty="0" smtClean="0"/>
              <a:t>adre légal et institutionnel, contrats et licences</a:t>
            </a:r>
            <a:endParaRPr lang="en-US" dirty="0" smtClean="0"/>
          </a:p>
          <a:p>
            <a:endParaRPr lang="en-US" dirty="0" smtClean="0"/>
          </a:p>
          <a:p>
            <a:pPr lvl="0"/>
            <a:r>
              <a:rPr lang="fr-FR" b="1" dirty="0"/>
              <a:t>S</a:t>
            </a:r>
            <a:r>
              <a:rPr lang="fr-FR" b="1" dirty="0" smtClean="0"/>
              <a:t>uivi de la production</a:t>
            </a:r>
            <a:endParaRPr lang="en-US" dirty="0" smtClean="0"/>
          </a:p>
          <a:p>
            <a:endParaRPr lang="en-US" dirty="0" smtClean="0"/>
          </a:p>
          <a:p>
            <a:pPr lvl="0"/>
            <a:r>
              <a:rPr lang="fr-FR" b="1" dirty="0"/>
              <a:t>C</a:t>
            </a:r>
            <a:r>
              <a:rPr lang="fr-FR" b="1" dirty="0" smtClean="0"/>
              <a:t>ollecte des revenus </a:t>
            </a:r>
            <a:endParaRPr lang="en-US" dirty="0" smtClean="0"/>
          </a:p>
          <a:p>
            <a:pPr marL="118872" indent="0">
              <a:buNone/>
            </a:pPr>
            <a:endParaRPr lang="en-US" dirty="0" smtClean="0"/>
          </a:p>
          <a:p>
            <a:pPr lvl="0"/>
            <a:r>
              <a:rPr lang="fr-FR" b="1" dirty="0"/>
              <a:t>R</a:t>
            </a:r>
            <a:r>
              <a:rPr lang="fr-FR" b="1" dirty="0" smtClean="0"/>
              <a:t>edistribution des revenus</a:t>
            </a:r>
            <a:endParaRPr lang="en-US" dirty="0" smtClean="0"/>
          </a:p>
          <a:p>
            <a:endParaRPr lang="en-US" dirty="0" smtClean="0"/>
          </a:p>
          <a:p>
            <a:pPr lvl="0"/>
            <a:r>
              <a:rPr lang="fr-FR" b="1" dirty="0"/>
              <a:t>C</a:t>
            </a:r>
            <a:r>
              <a:rPr lang="fr-FR" b="1" dirty="0" smtClean="0"/>
              <a:t>ontributions économiques et sociales</a:t>
            </a:r>
            <a:endParaRPr lang="en-US" dirty="0" smtClean="0"/>
          </a:p>
          <a:p>
            <a:endParaRPr lang="en-US" dirty="0" smtClean="0"/>
          </a:p>
          <a:p>
            <a:pPr lvl="0"/>
            <a:r>
              <a:rPr lang="fr-FR" b="1" dirty="0" smtClean="0"/>
              <a:t>Résultats et impact</a:t>
            </a:r>
            <a:endParaRPr lang="en-US" dirty="0" smtClean="0"/>
          </a:p>
          <a:p>
            <a:endParaRPr lang="en-US" dirty="0"/>
          </a:p>
        </p:txBody>
      </p:sp>
    </p:spTree>
    <p:extLst>
      <p:ext uri="{BB962C8B-B14F-4D97-AF65-F5344CB8AC3E}">
        <p14:creationId xmlns:p14="http://schemas.microsoft.com/office/powerpoint/2010/main" val="9081300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
            </a:r>
            <a:br>
              <a:rPr lang="fr-FR" dirty="0" smtClean="0"/>
            </a:br>
            <a:r>
              <a:rPr lang="fr-FR" dirty="0" smtClean="0"/>
              <a:t>PLAN </a:t>
            </a:r>
            <a:r>
              <a:rPr lang="fr-FR" dirty="0"/>
              <a:t>DE PRESENTATION</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lvl="0"/>
            <a:r>
              <a:rPr lang="fr-FR" dirty="0" smtClean="0"/>
              <a:t>Introduction</a:t>
            </a:r>
          </a:p>
          <a:p>
            <a:pPr lvl="0"/>
            <a:endParaRPr lang="en-US" dirty="0"/>
          </a:p>
          <a:p>
            <a:pPr lvl="0"/>
            <a:r>
              <a:rPr lang="fr-FR" dirty="0" smtClean="0"/>
              <a:t>C’est quoi l’ITIE</a:t>
            </a:r>
          </a:p>
          <a:p>
            <a:pPr lvl="0"/>
            <a:endParaRPr lang="en-US" dirty="0"/>
          </a:p>
          <a:p>
            <a:pPr lvl="0"/>
            <a:r>
              <a:rPr lang="fr-FR" dirty="0" smtClean="0"/>
              <a:t>C’est quoi la (RSE)</a:t>
            </a:r>
          </a:p>
          <a:p>
            <a:pPr lvl="0"/>
            <a:endParaRPr lang="en-US" dirty="0"/>
          </a:p>
          <a:p>
            <a:pPr lvl="0"/>
            <a:r>
              <a:rPr lang="fr-FR" dirty="0" smtClean="0"/>
              <a:t>l’ITIE sous le prisme de la RSE</a:t>
            </a:r>
          </a:p>
          <a:p>
            <a:pPr lvl="0"/>
            <a:endParaRPr lang="en-US" dirty="0" smtClean="0"/>
          </a:p>
          <a:p>
            <a:pPr lvl="0"/>
            <a:r>
              <a:rPr lang="en-US" dirty="0"/>
              <a:t>C</a:t>
            </a:r>
            <a:r>
              <a:rPr lang="en-US" dirty="0" smtClean="0"/>
              <a:t>onclusion</a:t>
            </a:r>
          </a:p>
          <a:p>
            <a:endParaRPr lang="en-US" dirty="0"/>
          </a:p>
        </p:txBody>
      </p:sp>
    </p:spTree>
    <p:extLst>
      <p:ext uri="{BB962C8B-B14F-4D97-AF65-F5344CB8AC3E}">
        <p14:creationId xmlns:p14="http://schemas.microsoft.com/office/powerpoint/2010/main" val="22800708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sz="2400" dirty="0" smtClean="0"/>
              <a:t>TABLEAU </a:t>
            </a:r>
            <a:r>
              <a:rPr lang="fr-FR" sz="2400" dirty="0"/>
              <a:t>COMPARATIF DES  VALEURS </a:t>
            </a:r>
            <a:r>
              <a:rPr lang="fr-FR" sz="2400" dirty="0" smtClean="0"/>
              <a:t>ENTRE</a:t>
            </a:r>
            <a:br>
              <a:rPr lang="fr-FR" sz="2400" dirty="0" smtClean="0"/>
            </a:br>
            <a:r>
              <a:rPr lang="fr-FR" sz="2400" dirty="0" smtClean="0"/>
              <a:t> </a:t>
            </a:r>
            <a:r>
              <a:rPr lang="fr-FR" sz="2400" dirty="0"/>
              <a:t>RSE ET L’ITIE </a:t>
            </a:r>
            <a:r>
              <a:rPr lang="en-US" sz="2400" dirty="0"/>
              <a:t/>
            </a:r>
            <a:br>
              <a:rPr lang="en-US" sz="2400" dirty="0"/>
            </a:br>
            <a:endParaRPr lang="en-US" sz="2400" dirty="0"/>
          </a:p>
        </p:txBody>
      </p:sp>
      <p:sp>
        <p:nvSpPr>
          <p:cNvPr id="5" name="Rectangle 1"/>
          <p:cNvSpPr>
            <a:spLocks noChangeArrowheads="1"/>
          </p:cNvSpPr>
          <p:nvPr/>
        </p:nvSpPr>
        <p:spPr bwMode="auto">
          <a:xfrm>
            <a:off x="2093913" y="1482323"/>
            <a:ext cx="215123" cy="4770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charset="0"/>
                <a:cs typeface="Arial"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cs typeface="Arial"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261561023"/>
              </p:ext>
            </p:extLst>
          </p:nvPr>
        </p:nvGraphicFramePr>
        <p:xfrm>
          <a:off x="533400" y="1600199"/>
          <a:ext cx="8153400" cy="5105402"/>
        </p:xfrm>
        <a:graphic>
          <a:graphicData uri="http://schemas.openxmlformats.org/drawingml/2006/table">
            <a:tbl>
              <a:tblPr firstRow="1" firstCol="1" bandRow="1">
                <a:tableStyleId>{5C22544A-7EE6-4342-B048-85BDC9FD1C3A}</a:tableStyleId>
              </a:tblPr>
              <a:tblGrid>
                <a:gridCol w="2038350"/>
                <a:gridCol w="2038350"/>
                <a:gridCol w="2038350"/>
                <a:gridCol w="2038350"/>
              </a:tblGrid>
              <a:tr h="739166">
                <a:tc>
                  <a:txBody>
                    <a:bodyPr/>
                    <a:lstStyle/>
                    <a:p>
                      <a:pPr marL="0" marR="0" algn="ctr">
                        <a:lnSpc>
                          <a:spcPct val="115000"/>
                        </a:lnSpc>
                        <a:spcBef>
                          <a:spcPts val="0"/>
                        </a:spcBef>
                        <a:spcAft>
                          <a:spcPts val="0"/>
                        </a:spcAft>
                      </a:pPr>
                      <a:r>
                        <a:rPr lang="en-US" sz="2000" dirty="0">
                          <a:effectLst/>
                        </a:rPr>
                        <a:t>Axe</a:t>
                      </a:r>
                      <a:endParaRPr lang="en-US" sz="2000" dirty="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2000">
                          <a:effectLst/>
                        </a:rPr>
                        <a:t>RSE (entreprise)</a:t>
                      </a:r>
                      <a:endParaRPr lang="en-US" sz="20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2000">
                          <a:effectLst/>
                        </a:rPr>
                        <a:t>ITIE (EITI)</a:t>
                      </a:r>
                      <a:endParaRPr lang="en-US" sz="20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2000" dirty="0">
                          <a:effectLst/>
                        </a:rPr>
                        <a:t>Point </a:t>
                      </a:r>
                      <a:r>
                        <a:rPr lang="en-US" sz="2000" dirty="0" err="1">
                          <a:effectLst/>
                        </a:rPr>
                        <a:t>commun</a:t>
                      </a:r>
                      <a:endParaRPr lang="en-US" sz="2000" dirty="0">
                        <a:effectLst/>
                        <a:latin typeface="Calibri"/>
                        <a:ea typeface="Calibri"/>
                        <a:cs typeface="Times New Roman"/>
                      </a:endParaRPr>
                    </a:p>
                  </a:txBody>
                  <a:tcPr marL="9525" marR="9525" marT="9525" marB="9525" anchor="ctr"/>
                </a:tc>
              </a:tr>
              <a:tr h="1455412">
                <a:tc>
                  <a:txBody>
                    <a:bodyPr/>
                    <a:lstStyle/>
                    <a:p>
                      <a:pPr marL="0" marR="0">
                        <a:lnSpc>
                          <a:spcPct val="115000"/>
                        </a:lnSpc>
                        <a:spcBef>
                          <a:spcPts val="0"/>
                        </a:spcBef>
                        <a:spcAft>
                          <a:spcPts val="0"/>
                        </a:spcAft>
                      </a:pPr>
                      <a:r>
                        <a:rPr lang="en-US" sz="2000">
                          <a:effectLst/>
                        </a:rPr>
                        <a:t>Transparence</a:t>
                      </a:r>
                      <a:endParaRPr lang="en-US" sz="20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2000">
                          <a:effectLst/>
                        </a:rPr>
                        <a:t>Reporting ESG, pratiques &amp; impacts</a:t>
                      </a:r>
                      <a:endParaRPr lang="en-US" sz="20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fr-FR" sz="2000">
                          <a:effectLst/>
                        </a:rPr>
                        <a:t>Publication paiements/recettes liées aux ressources</a:t>
                      </a:r>
                      <a:endParaRPr lang="en-US" sz="20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2000">
                          <a:effectLst/>
                        </a:rPr>
                        <a:t>Transparence</a:t>
                      </a:r>
                      <a:endParaRPr lang="en-US" sz="2000">
                        <a:effectLst/>
                        <a:latin typeface="Calibri"/>
                        <a:ea typeface="Calibri"/>
                        <a:cs typeface="Times New Roman"/>
                      </a:endParaRPr>
                    </a:p>
                  </a:txBody>
                  <a:tcPr marL="9525" marR="9525" marT="9525" marB="9525" anchor="ctr"/>
                </a:tc>
              </a:tr>
              <a:tr h="1455412">
                <a:tc>
                  <a:txBody>
                    <a:bodyPr/>
                    <a:lstStyle/>
                    <a:p>
                      <a:pPr marL="0" marR="0">
                        <a:lnSpc>
                          <a:spcPct val="115000"/>
                        </a:lnSpc>
                        <a:spcBef>
                          <a:spcPts val="0"/>
                        </a:spcBef>
                        <a:spcAft>
                          <a:spcPts val="0"/>
                        </a:spcAft>
                      </a:pPr>
                      <a:r>
                        <a:rPr lang="en-US" sz="2000">
                          <a:effectLst/>
                        </a:rPr>
                        <a:t>Intégrité / anti-corruption</a:t>
                      </a:r>
                      <a:endParaRPr lang="en-US" sz="20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fr-FR" sz="2000">
                          <a:effectLst/>
                        </a:rPr>
                        <a:t>Éthique, conformité, lutte anti-fraude</a:t>
                      </a:r>
                      <a:endParaRPr lang="en-US" sz="20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fr-FR" sz="2000">
                          <a:effectLst/>
                        </a:rPr>
                        <a:t>Réduction du risque par divulgation + contrôle</a:t>
                      </a:r>
                      <a:endParaRPr lang="en-US" sz="20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2000">
                          <a:effectLst/>
                        </a:rPr>
                        <a:t>Traçabilité &amp; intégrité</a:t>
                      </a:r>
                      <a:endParaRPr lang="en-US" sz="2000">
                        <a:effectLst/>
                        <a:latin typeface="Calibri"/>
                        <a:ea typeface="Calibri"/>
                        <a:cs typeface="Times New Roman"/>
                      </a:endParaRPr>
                    </a:p>
                  </a:txBody>
                  <a:tcPr marL="9525" marR="9525" marT="9525" marB="9525" anchor="ctr"/>
                </a:tc>
              </a:tr>
              <a:tr h="1455412">
                <a:tc>
                  <a:txBody>
                    <a:bodyPr/>
                    <a:lstStyle/>
                    <a:p>
                      <a:pPr marL="0" marR="0">
                        <a:lnSpc>
                          <a:spcPct val="115000"/>
                        </a:lnSpc>
                        <a:spcBef>
                          <a:spcPts val="0"/>
                        </a:spcBef>
                        <a:spcAft>
                          <a:spcPts val="0"/>
                        </a:spcAft>
                      </a:pPr>
                      <a:r>
                        <a:rPr lang="en-US" sz="2000" dirty="0" err="1">
                          <a:effectLst/>
                        </a:rPr>
                        <a:t>Gouvernance</a:t>
                      </a:r>
                      <a:r>
                        <a:rPr lang="en-US" sz="2000" dirty="0">
                          <a:effectLst/>
                        </a:rPr>
                        <a:t> </a:t>
                      </a:r>
                      <a:endParaRPr lang="en-US" sz="2000" dirty="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fr-FR" sz="2000">
                          <a:effectLst/>
                        </a:rPr>
                        <a:t>Systèmes internes : politiques, comités, conformité</a:t>
                      </a:r>
                      <a:endParaRPr lang="en-US" sz="20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fr-FR" sz="2000">
                          <a:effectLst/>
                        </a:rPr>
                        <a:t>Processus multi-acteurs + règles de publication</a:t>
                      </a:r>
                      <a:endParaRPr lang="en-US" sz="20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2000" dirty="0">
                          <a:effectLst/>
                        </a:rPr>
                        <a:t>Cadre de </a:t>
                      </a:r>
                      <a:r>
                        <a:rPr lang="en-US" sz="2000" dirty="0" err="1">
                          <a:effectLst/>
                        </a:rPr>
                        <a:t>décision</a:t>
                      </a:r>
                      <a:r>
                        <a:rPr lang="en-US" sz="2000" dirty="0">
                          <a:effectLst/>
                        </a:rPr>
                        <a:t>/</a:t>
                      </a:r>
                      <a:r>
                        <a:rPr lang="en-US" sz="2000" dirty="0" err="1">
                          <a:effectLst/>
                        </a:rPr>
                        <a:t>contrôle</a:t>
                      </a:r>
                      <a:endParaRPr lang="en-US" sz="2000" dirty="0">
                        <a:effectLst/>
                        <a:latin typeface="Calibri"/>
                        <a:ea typeface="Calibri"/>
                        <a:cs typeface="Times New Roman"/>
                      </a:endParaRPr>
                    </a:p>
                  </a:txBody>
                  <a:tcPr marL="9525" marR="9525" marT="9525" marB="9525" anchor="ctr"/>
                </a:tc>
              </a:tr>
            </a:tbl>
          </a:graphicData>
        </a:graphic>
      </p:graphicFrame>
    </p:spTree>
    <p:extLst>
      <p:ext uri="{BB962C8B-B14F-4D97-AF65-F5344CB8AC3E}">
        <p14:creationId xmlns:p14="http://schemas.microsoft.com/office/powerpoint/2010/main" val="39638449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sz="2400" dirty="0">
                <a:solidFill>
                  <a:srgbClr val="F0AD00">
                    <a:satMod val="150000"/>
                  </a:srgbClr>
                </a:solidFill>
              </a:rPr>
              <a:t>TABLEAU COMPARATIF DES  VALEURS ENTRE</a:t>
            </a:r>
            <a:br>
              <a:rPr lang="fr-FR" sz="2400" dirty="0">
                <a:solidFill>
                  <a:srgbClr val="F0AD00">
                    <a:satMod val="150000"/>
                  </a:srgbClr>
                </a:solidFill>
              </a:rPr>
            </a:br>
            <a:r>
              <a:rPr lang="fr-FR" sz="2400" dirty="0">
                <a:solidFill>
                  <a:srgbClr val="F0AD00">
                    <a:satMod val="150000"/>
                  </a:srgbClr>
                </a:solidFill>
              </a:rPr>
              <a:t> RSE ET L’ITIE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70056041"/>
              </p:ext>
            </p:extLst>
          </p:nvPr>
        </p:nvGraphicFramePr>
        <p:xfrm>
          <a:off x="533400" y="1752600"/>
          <a:ext cx="8153400" cy="4938522"/>
        </p:xfrm>
        <a:graphic>
          <a:graphicData uri="http://schemas.openxmlformats.org/drawingml/2006/table">
            <a:tbl>
              <a:tblPr firstRow="1" firstCol="1" bandRow="1">
                <a:tableStyleId>{5C22544A-7EE6-4342-B048-85BDC9FD1C3A}</a:tableStyleId>
              </a:tblPr>
              <a:tblGrid>
                <a:gridCol w="2038350"/>
                <a:gridCol w="2038350"/>
                <a:gridCol w="2038350"/>
                <a:gridCol w="2038350"/>
              </a:tblGrid>
              <a:tr h="1219200">
                <a:tc>
                  <a:txBody>
                    <a:bodyPr/>
                    <a:lstStyle/>
                    <a:p>
                      <a:pPr marL="0" marR="0">
                        <a:lnSpc>
                          <a:spcPct val="115000"/>
                        </a:lnSpc>
                        <a:spcBef>
                          <a:spcPts val="0"/>
                        </a:spcBef>
                        <a:spcAft>
                          <a:spcPts val="0"/>
                        </a:spcAft>
                      </a:pPr>
                      <a:r>
                        <a:rPr lang="en-US" sz="1800" dirty="0" err="1">
                          <a:effectLst/>
                        </a:rPr>
                        <a:t>Redevabilité</a:t>
                      </a:r>
                      <a:endParaRPr lang="en-US" sz="1800" dirty="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800">
                          <a:effectLst/>
                        </a:rPr>
                        <a:t>Responsabilité envers parties prenantes</a:t>
                      </a:r>
                      <a:endParaRPr lang="en-US" sz="18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fr-FR" sz="1800">
                          <a:effectLst/>
                        </a:rPr>
                        <a:t>Redevabilité publique : expliquer les flux</a:t>
                      </a:r>
                      <a:endParaRPr lang="en-US" sz="18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800">
                          <a:effectLst/>
                        </a:rPr>
                        <a:t>Responsabilisation</a:t>
                      </a:r>
                      <a:endParaRPr lang="en-US" sz="1800">
                        <a:effectLst/>
                        <a:latin typeface="Calibri"/>
                        <a:ea typeface="Calibri"/>
                        <a:cs typeface="Times New Roman"/>
                      </a:endParaRPr>
                    </a:p>
                  </a:txBody>
                  <a:tcPr marL="9525" marR="9525" marT="9525" marB="9525" anchor="ctr"/>
                </a:tc>
              </a:tr>
              <a:tr h="1219200">
                <a:tc>
                  <a:txBody>
                    <a:bodyPr/>
                    <a:lstStyle/>
                    <a:p>
                      <a:pPr marL="0" marR="0">
                        <a:lnSpc>
                          <a:spcPct val="115000"/>
                        </a:lnSpc>
                        <a:spcBef>
                          <a:spcPts val="0"/>
                        </a:spcBef>
                        <a:spcAft>
                          <a:spcPts val="0"/>
                        </a:spcAft>
                      </a:pPr>
                      <a:r>
                        <a:rPr lang="en-US" sz="1800">
                          <a:effectLst/>
                        </a:rPr>
                        <a:t>Parties prenantes</a:t>
                      </a:r>
                      <a:endParaRPr lang="en-US" sz="18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800">
                          <a:effectLst/>
                        </a:rPr>
                        <a:t>Dialogue, écoute, recours</a:t>
                      </a:r>
                      <a:endParaRPr lang="en-US" sz="18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fr-FR" sz="1800">
                          <a:effectLst/>
                        </a:rPr>
                        <a:t>Concertation : gouvernement / entreprises / société civile</a:t>
                      </a:r>
                      <a:endParaRPr lang="en-US" sz="18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800">
                          <a:effectLst/>
                        </a:rPr>
                        <a:t>Multi-acteurs</a:t>
                      </a:r>
                      <a:endParaRPr lang="en-US" sz="1800">
                        <a:effectLst/>
                        <a:latin typeface="Calibri"/>
                        <a:ea typeface="Calibri"/>
                        <a:cs typeface="Times New Roman"/>
                      </a:endParaRPr>
                    </a:p>
                  </a:txBody>
                  <a:tcPr marL="9525" marR="9525" marT="9525" marB="9525" anchor="ctr"/>
                </a:tc>
              </a:tr>
              <a:tr h="1219200">
                <a:tc>
                  <a:txBody>
                    <a:bodyPr/>
                    <a:lstStyle/>
                    <a:p>
                      <a:pPr marL="0" marR="0">
                        <a:lnSpc>
                          <a:spcPct val="115000"/>
                        </a:lnSpc>
                        <a:spcBef>
                          <a:spcPts val="0"/>
                        </a:spcBef>
                        <a:spcAft>
                          <a:spcPts val="0"/>
                        </a:spcAft>
                      </a:pPr>
                      <a:r>
                        <a:rPr lang="en-US" sz="1800">
                          <a:effectLst/>
                        </a:rPr>
                        <a:t>Développement local &amp; droits</a:t>
                      </a:r>
                      <a:endParaRPr lang="en-US" sz="18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fr-FR" sz="1800">
                          <a:effectLst/>
                        </a:rPr>
                        <a:t>Droits humains, impacts sur communautés</a:t>
                      </a:r>
                      <a:endParaRPr lang="en-US" sz="18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fr-FR" sz="1800">
                          <a:effectLst/>
                        </a:rPr>
                        <a:t>Indirect : meilleure gouvernance des revenus</a:t>
                      </a:r>
                      <a:endParaRPr lang="en-US" sz="18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800">
                          <a:effectLst/>
                        </a:rPr>
                        <a:t>Amélioration sociale (indirecte/locale)</a:t>
                      </a:r>
                      <a:endParaRPr lang="en-US" sz="1800">
                        <a:effectLst/>
                        <a:latin typeface="Calibri"/>
                        <a:ea typeface="Calibri"/>
                        <a:cs typeface="Times New Roman"/>
                      </a:endParaRPr>
                    </a:p>
                  </a:txBody>
                  <a:tcPr marL="9525" marR="9525" marT="9525" marB="9525" anchor="ctr"/>
                </a:tc>
              </a:tr>
              <a:tr h="1219200">
                <a:tc>
                  <a:txBody>
                    <a:bodyPr/>
                    <a:lstStyle/>
                    <a:p>
                      <a:pPr marL="0" marR="0">
                        <a:lnSpc>
                          <a:spcPct val="115000"/>
                        </a:lnSpc>
                        <a:spcBef>
                          <a:spcPts val="0"/>
                        </a:spcBef>
                        <a:spcAft>
                          <a:spcPts val="0"/>
                        </a:spcAft>
                      </a:pPr>
                      <a:r>
                        <a:rPr lang="en-US" sz="1800">
                          <a:effectLst/>
                        </a:rPr>
                        <a:t>Environnement</a:t>
                      </a:r>
                      <a:endParaRPr lang="en-US" sz="18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800">
                          <a:effectLst/>
                        </a:rPr>
                        <a:t>Pilier direct impacts environnementaux</a:t>
                      </a:r>
                      <a:endParaRPr lang="en-US" sz="18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800">
                          <a:effectLst/>
                        </a:rPr>
                        <a:t>Plutôt indirect via gouvernance</a:t>
                      </a:r>
                      <a:endParaRPr lang="en-US" sz="1800">
                        <a:effectLst/>
                        <a:latin typeface="Calibri"/>
                        <a:ea typeface="Calibri"/>
                        <a:cs typeface="Times New Roman"/>
                      </a:endParaRPr>
                    </a:p>
                  </a:txBody>
                  <a:tcPr marL="9525" marR="9525" marT="9525" marB="9525" anchor="ctr"/>
                </a:tc>
                <a:tc>
                  <a:txBody>
                    <a:bodyPr/>
                    <a:lstStyle/>
                    <a:p>
                      <a:pPr marL="0" marR="0">
                        <a:lnSpc>
                          <a:spcPct val="115000"/>
                        </a:lnSpc>
                        <a:spcBef>
                          <a:spcPts val="0"/>
                        </a:spcBef>
                        <a:spcAft>
                          <a:spcPts val="0"/>
                        </a:spcAft>
                      </a:pPr>
                      <a:r>
                        <a:rPr lang="en-US" sz="1800" dirty="0">
                          <a:effectLst/>
                        </a:rPr>
                        <a:t>Contribution </a:t>
                      </a:r>
                      <a:r>
                        <a:rPr lang="en-US" sz="1800" dirty="0" err="1">
                          <a:effectLst/>
                        </a:rPr>
                        <a:t>indirecte</a:t>
                      </a:r>
                      <a:endParaRPr lang="en-US" sz="1800" dirty="0">
                        <a:effectLst/>
                        <a:latin typeface="Calibri"/>
                        <a:ea typeface="Calibri"/>
                        <a:cs typeface="Times New Roman"/>
                      </a:endParaRPr>
                    </a:p>
                  </a:txBody>
                  <a:tcPr marL="9525" marR="9525" marT="9525" marB="9525" anchor="ctr"/>
                </a:tc>
              </a:tr>
            </a:tbl>
          </a:graphicData>
        </a:graphic>
      </p:graphicFrame>
    </p:spTree>
    <p:extLst>
      <p:ext uri="{BB962C8B-B14F-4D97-AF65-F5344CB8AC3E}">
        <p14:creationId xmlns:p14="http://schemas.microsoft.com/office/powerpoint/2010/main" val="14704082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a:t>PISTES DE SUJETS DE MEMOIRES ET DE THESES</a:t>
            </a:r>
            <a:endParaRPr lang="en-US" dirty="0"/>
          </a:p>
        </p:txBody>
      </p:sp>
      <p:sp>
        <p:nvSpPr>
          <p:cNvPr id="3" name="Content Placeholder 2"/>
          <p:cNvSpPr>
            <a:spLocks noGrp="1"/>
          </p:cNvSpPr>
          <p:nvPr>
            <p:ph idx="1"/>
          </p:nvPr>
        </p:nvSpPr>
        <p:spPr>
          <a:xfrm>
            <a:off x="533400" y="1828800"/>
            <a:ext cx="8229600" cy="4625609"/>
          </a:xfrm>
        </p:spPr>
        <p:txBody>
          <a:bodyPr>
            <a:normAutofit fontScale="85000" lnSpcReduction="10000"/>
          </a:bodyPr>
          <a:lstStyle/>
          <a:p>
            <a:pPr marL="633222" lvl="0" indent="-514350">
              <a:buFont typeface="+mj-lt"/>
              <a:buAutoNum type="arabicParenR"/>
            </a:pPr>
            <a:r>
              <a:rPr lang="fr-FR" dirty="0"/>
              <a:t>Effectivité des obligations sociales et environnementales (norme → impact territorial)</a:t>
            </a:r>
            <a:endParaRPr lang="en-US" dirty="0"/>
          </a:p>
          <a:p>
            <a:pPr marL="633222" lvl="0" indent="-514350">
              <a:buFont typeface="+mj-lt"/>
              <a:buAutoNum type="arabicParenR"/>
            </a:pPr>
            <a:r>
              <a:rPr lang="fr-FR" dirty="0"/>
              <a:t>Lecture critique des dépenses sociales volontaires des entreprises pétrolières</a:t>
            </a:r>
            <a:endParaRPr lang="en-US" dirty="0"/>
          </a:p>
          <a:p>
            <a:pPr marL="633222" lvl="0" indent="-514350">
              <a:buFont typeface="+mj-lt"/>
              <a:buAutoNum type="arabicParenR"/>
            </a:pPr>
            <a:r>
              <a:rPr lang="en-US" dirty="0"/>
              <a:t>Transparence extractive &amp; </a:t>
            </a:r>
            <a:r>
              <a:rPr lang="en-US" dirty="0" err="1"/>
              <a:t>redevabilité</a:t>
            </a:r>
            <a:r>
              <a:rPr lang="en-US" dirty="0"/>
              <a:t> </a:t>
            </a:r>
            <a:r>
              <a:rPr lang="en-US" dirty="0" err="1"/>
              <a:t>budgétaire</a:t>
            </a:r>
            <a:endParaRPr lang="en-US" dirty="0"/>
          </a:p>
          <a:p>
            <a:pPr marL="633222" lvl="0" indent="-514350">
              <a:buFont typeface="+mj-lt"/>
              <a:buAutoNum type="arabicParenR"/>
            </a:pPr>
            <a:r>
              <a:rPr lang="en-US" dirty="0" err="1"/>
              <a:t>Gouvernance</a:t>
            </a:r>
            <a:r>
              <a:rPr lang="en-US" dirty="0"/>
              <a:t> &amp; </a:t>
            </a:r>
            <a:r>
              <a:rPr lang="en-US" dirty="0" err="1"/>
              <a:t>lutte</a:t>
            </a:r>
            <a:r>
              <a:rPr lang="en-US" dirty="0"/>
              <a:t> </a:t>
            </a:r>
            <a:r>
              <a:rPr lang="en-US" dirty="0" err="1"/>
              <a:t>contre</a:t>
            </a:r>
            <a:r>
              <a:rPr lang="en-US" dirty="0"/>
              <a:t> </a:t>
            </a:r>
            <a:r>
              <a:rPr lang="en-US" dirty="0" err="1"/>
              <a:t>l’opacité</a:t>
            </a:r>
            <a:endParaRPr lang="en-US" dirty="0"/>
          </a:p>
          <a:p>
            <a:pPr marL="633222" lvl="0" indent="-514350">
              <a:buFont typeface="+mj-lt"/>
              <a:buAutoNum type="arabicParenR"/>
            </a:pPr>
            <a:r>
              <a:rPr lang="fr-FR" dirty="0"/>
              <a:t>Communication institutionnelle ITIE : appropriation universitaire et citoyenne</a:t>
            </a:r>
            <a:endParaRPr lang="en-US" dirty="0"/>
          </a:p>
          <a:p>
            <a:pPr marL="633222" lvl="0" indent="-514350">
              <a:buFont typeface="+mj-lt"/>
              <a:buAutoNum type="arabicParenR"/>
            </a:pPr>
            <a:r>
              <a:rPr lang="en-US" dirty="0" err="1"/>
              <a:t>Paiements</a:t>
            </a:r>
            <a:r>
              <a:rPr lang="en-US" dirty="0"/>
              <a:t> </a:t>
            </a:r>
            <a:r>
              <a:rPr lang="en-US" dirty="0" err="1"/>
              <a:t>infranationaux</a:t>
            </a:r>
            <a:r>
              <a:rPr lang="en-US" dirty="0"/>
              <a:t> : </a:t>
            </a:r>
            <a:r>
              <a:rPr lang="en-US" dirty="0" err="1"/>
              <a:t>enjeux</a:t>
            </a:r>
            <a:r>
              <a:rPr lang="en-US" dirty="0"/>
              <a:t> de justice</a:t>
            </a:r>
          </a:p>
          <a:p>
            <a:pPr marL="633222" lvl="0" indent="-514350">
              <a:buFont typeface="+mj-lt"/>
              <a:buAutoNum type="arabicParenR"/>
            </a:pPr>
            <a:r>
              <a:rPr lang="fr-FR" dirty="0"/>
              <a:t>Transition énergétique : ITIE et analyse climatique</a:t>
            </a:r>
            <a:endParaRPr lang="en-US" dirty="0"/>
          </a:p>
          <a:p>
            <a:endParaRPr lang="en-US" dirty="0"/>
          </a:p>
        </p:txBody>
      </p:sp>
    </p:spTree>
    <p:extLst>
      <p:ext uri="{BB962C8B-B14F-4D97-AF65-F5344CB8AC3E}">
        <p14:creationId xmlns:p14="http://schemas.microsoft.com/office/powerpoint/2010/main" val="28921075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p:txBody>
          <a:bodyPr>
            <a:normAutofit fontScale="85000" lnSpcReduction="20000"/>
          </a:bodyPr>
          <a:lstStyle/>
          <a:p>
            <a:pPr lvl="0" algn="just"/>
            <a:endParaRPr lang="fr-FR" dirty="0" smtClean="0"/>
          </a:p>
          <a:p>
            <a:pPr marL="118872" lvl="0" indent="0" algn="just">
              <a:buNone/>
            </a:pPr>
            <a:r>
              <a:rPr lang="fr-FR" dirty="0"/>
              <a:t>Cet exposé </a:t>
            </a:r>
            <a:r>
              <a:rPr lang="fr-FR" dirty="0" smtClean="0"/>
              <a:t>a voulu démontrer que depuis le début des travaux en 1997 par Le premier ministre Tony Blair et la société civile sur la gouvernance des ressources pétrolières, gazières et minières, la mise en place de l’ITIE en 2003 et l’adhésion du Cameroun en 2005, toute les activités de l’ITIE se fondent sur la responsabilité sociale.</a:t>
            </a:r>
          </a:p>
          <a:p>
            <a:pPr marL="118872" lvl="0" indent="0" algn="just">
              <a:buNone/>
            </a:pPr>
            <a:r>
              <a:rPr lang="fr-FR" dirty="0" smtClean="0"/>
              <a:t> </a:t>
            </a:r>
            <a:endParaRPr lang="fr-FR" dirty="0"/>
          </a:p>
          <a:p>
            <a:pPr marL="118872" lvl="0" indent="0" algn="just">
              <a:buNone/>
            </a:pPr>
            <a:r>
              <a:rPr lang="fr-FR" dirty="0" smtClean="0"/>
              <a:t>Il existe donc une convergence entre l’ITIE la RSO aussi bien au niveau des pratiques que des acteurs. Les </a:t>
            </a:r>
            <a:r>
              <a:rPr lang="fr-FR" dirty="0"/>
              <a:t>Etats en sont les principaux acteurs soucieux du bien-être des parties prenantes que sont les </a:t>
            </a:r>
            <a:r>
              <a:rPr lang="fr-FR" dirty="0" smtClean="0"/>
              <a:t>citoyens.</a:t>
            </a:r>
            <a:endParaRPr lang="en-US" dirty="0"/>
          </a:p>
        </p:txBody>
      </p:sp>
    </p:spTree>
    <p:extLst>
      <p:ext uri="{BB962C8B-B14F-4D97-AF65-F5344CB8AC3E}">
        <p14:creationId xmlns:p14="http://schemas.microsoft.com/office/powerpoint/2010/main" val="6872716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0"/>
            <a:ext cx="8305800" cy="2819400"/>
          </a:xfrm>
        </p:spPr>
        <p:txBody>
          <a:bodyPr>
            <a:normAutofit fontScale="90000"/>
          </a:bodyPr>
          <a:lstStyle/>
          <a:p>
            <a:pPr algn="ctr"/>
            <a:r>
              <a:rPr lang="en-US" dirty="0" smtClean="0"/>
              <a:t>Trusting that we have </a:t>
            </a:r>
            <a:r>
              <a:rPr lang="en-US" dirty="0" err="1" smtClean="0"/>
              <a:t>layed</a:t>
            </a:r>
            <a:r>
              <a:rPr lang="en-US" dirty="0" smtClean="0"/>
              <a:t> a foundation for future academic debates, we thank you for your keen attention</a:t>
            </a:r>
            <a:endParaRPr lang="en-US" dirty="0"/>
          </a:p>
        </p:txBody>
      </p:sp>
      <p:sp>
        <p:nvSpPr>
          <p:cNvPr id="3" name="Subtitle 2"/>
          <p:cNvSpPr>
            <a:spLocks noGrp="1"/>
          </p:cNvSpPr>
          <p:nvPr>
            <p:ph type="subTitle" idx="1"/>
          </p:nvPr>
        </p:nvSpPr>
        <p:spPr>
          <a:xfrm>
            <a:off x="914400" y="5486400"/>
            <a:ext cx="7924800" cy="1219200"/>
          </a:xfrm>
        </p:spPr>
        <p:txBody>
          <a:bodyPr>
            <a:normAutofit/>
          </a:bodyPr>
          <a:lstStyle/>
          <a:p>
            <a:pPr algn="r"/>
            <a:r>
              <a:rPr lang="en-US" sz="4400" dirty="0" smtClean="0">
                <a:solidFill>
                  <a:schemeClr val="tx1"/>
                </a:solidFill>
              </a:rPr>
              <a:t>The end</a:t>
            </a:r>
            <a:endParaRPr lang="en-US" sz="4400" dirty="0">
              <a:solidFill>
                <a:schemeClr val="tx1"/>
              </a:solidFill>
            </a:endParaRPr>
          </a:p>
        </p:txBody>
      </p:sp>
    </p:spTree>
    <p:extLst>
      <p:ext uri="{BB962C8B-B14F-4D97-AF65-F5344CB8AC3E}">
        <p14:creationId xmlns:p14="http://schemas.microsoft.com/office/powerpoint/2010/main" val="1598549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latin typeface="Calibri"/>
                <a:ea typeface="Calibri"/>
                <a:cs typeface="Times New Roman"/>
              </a:rPr>
              <a:t/>
            </a:r>
            <a:br>
              <a:rPr lang="fr-FR" dirty="0" smtClean="0">
                <a:latin typeface="Calibri"/>
                <a:ea typeface="Calibri"/>
                <a:cs typeface="Times New Roman"/>
              </a:rPr>
            </a:br>
            <a:r>
              <a:rPr lang="fr-FR" dirty="0" smtClean="0">
                <a:latin typeface="Calibri"/>
                <a:ea typeface="Calibri"/>
                <a:cs typeface="Times New Roman"/>
              </a:rPr>
              <a:t>Socrate, Voltaire, Victor Hugo</a:t>
            </a:r>
            <a:r>
              <a:rPr lang="en-US" sz="4400" dirty="0">
                <a:latin typeface="Calibri"/>
                <a:ea typeface="Calibri"/>
                <a:cs typeface="Times New Roman"/>
              </a:rPr>
              <a:t/>
            </a:r>
            <a:br>
              <a:rPr lang="en-US" sz="4400" dirty="0">
                <a:latin typeface="Calibri"/>
                <a:ea typeface="Calibri"/>
                <a:cs typeface="Times New Roman"/>
              </a:rPr>
            </a:br>
            <a:endParaRPr lang="en-US" dirty="0"/>
          </a:p>
        </p:txBody>
      </p:sp>
      <p:sp>
        <p:nvSpPr>
          <p:cNvPr id="3" name="Content Placeholder 2"/>
          <p:cNvSpPr>
            <a:spLocks noGrp="1"/>
          </p:cNvSpPr>
          <p:nvPr>
            <p:ph idx="1"/>
          </p:nvPr>
        </p:nvSpPr>
        <p:spPr/>
        <p:txBody>
          <a:bodyPr/>
          <a:lstStyle/>
          <a:p>
            <a:pPr marL="0" algn="ctr">
              <a:lnSpc>
                <a:spcPct val="115000"/>
              </a:lnSpc>
              <a:spcAft>
                <a:spcPts val="1000"/>
              </a:spcAft>
            </a:pPr>
            <a:endParaRPr lang="fr-FR" b="1" i="1" dirty="0" smtClean="0">
              <a:latin typeface="Times New Roman"/>
              <a:ea typeface="Calibri"/>
              <a:cs typeface="Times New Roman"/>
            </a:endParaRPr>
          </a:p>
          <a:p>
            <a:pPr marL="0" algn="ctr">
              <a:lnSpc>
                <a:spcPct val="115000"/>
              </a:lnSpc>
              <a:spcAft>
                <a:spcPts val="1000"/>
              </a:spcAft>
            </a:pPr>
            <a:endParaRPr lang="fr-FR" b="1" i="1" dirty="0">
              <a:latin typeface="Times New Roman"/>
              <a:ea typeface="Calibri"/>
              <a:cs typeface="Times New Roman"/>
            </a:endParaRPr>
          </a:p>
          <a:p>
            <a:pPr marL="0" algn="ctr">
              <a:lnSpc>
                <a:spcPct val="115000"/>
              </a:lnSpc>
              <a:spcAft>
                <a:spcPts val="1000"/>
              </a:spcAft>
            </a:pPr>
            <a:r>
              <a:rPr lang="fr-FR" b="1" i="1" dirty="0" smtClean="0">
                <a:latin typeface="Times New Roman"/>
                <a:ea typeface="Calibri"/>
                <a:cs typeface="Times New Roman"/>
              </a:rPr>
              <a:t>«</a:t>
            </a:r>
            <a:r>
              <a:rPr lang="fr-FR" b="1" i="1" dirty="0">
                <a:latin typeface="Times New Roman"/>
                <a:ea typeface="Calibri"/>
                <a:cs typeface="Times New Roman"/>
              </a:rPr>
              <a:t> </a:t>
            </a:r>
            <a:r>
              <a:rPr lang="fr-FR" i="1" dirty="0">
                <a:latin typeface="Times New Roman"/>
                <a:ea typeface="Calibri"/>
                <a:cs typeface="Times New Roman"/>
              </a:rPr>
              <a:t>L’ignorance est un fléau, un obscurantisme entravant la liberté et l’humanité, mais aussi un point  de départ de la connaissance </a:t>
            </a:r>
            <a:r>
              <a:rPr lang="fr-FR" i="1" dirty="0" smtClean="0">
                <a:latin typeface="Times New Roman"/>
                <a:ea typeface="Calibri"/>
                <a:cs typeface="Times New Roman"/>
              </a:rPr>
              <a:t>»</a:t>
            </a:r>
            <a:endParaRPr lang="en-US" sz="2800" dirty="0">
              <a:latin typeface="Calibri"/>
              <a:ea typeface="Calibri"/>
              <a:cs typeface="Times New Roman"/>
            </a:endParaRPr>
          </a:p>
        </p:txBody>
      </p:sp>
    </p:spTree>
    <p:extLst>
      <p:ext uri="{BB962C8B-B14F-4D97-AF65-F5344CB8AC3E}">
        <p14:creationId xmlns:p14="http://schemas.microsoft.com/office/powerpoint/2010/main" val="18039294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35846"/>
            <a:ext cx="8382000" cy="6001643"/>
          </a:xfrm>
          <a:prstGeom prst="rect">
            <a:avLst/>
          </a:prstGeom>
        </p:spPr>
        <p:txBody>
          <a:bodyPr wrap="square">
            <a:spAutoFit/>
          </a:bodyPr>
          <a:lstStyle/>
          <a:p>
            <a:r>
              <a:rPr lang="fr-FR" sz="2400" b="1" dirty="0" smtClean="0"/>
              <a:t>Illustration (Vox Pop ITIE) :</a:t>
            </a:r>
            <a:r>
              <a:rPr lang="fr-FR" sz="2400" dirty="0" smtClean="0"/>
              <a:t> </a:t>
            </a:r>
            <a:r>
              <a:rPr lang="fr-FR" sz="2400" i="1" dirty="0" smtClean="0"/>
              <a:t>Connaissez-vous l’ITIE ?</a:t>
            </a:r>
            <a:endParaRPr lang="fr-FR" sz="2400" dirty="0" smtClean="0"/>
          </a:p>
          <a:p>
            <a:r>
              <a:rPr lang="fr-FR" sz="2400" b="1" dirty="0" smtClean="0"/>
              <a:t>70%</a:t>
            </a:r>
            <a:r>
              <a:rPr lang="fr-FR" sz="2400" dirty="0" smtClean="0"/>
              <a:t> : ne connaissent pas</a:t>
            </a:r>
          </a:p>
          <a:p>
            <a:r>
              <a:rPr lang="fr-FR" sz="2400" b="1" dirty="0" smtClean="0"/>
              <a:t>20%</a:t>
            </a:r>
            <a:r>
              <a:rPr lang="fr-FR" sz="2400" dirty="0" smtClean="0"/>
              <a:t> : en ont entendu parler</a:t>
            </a:r>
          </a:p>
          <a:p>
            <a:r>
              <a:rPr lang="fr-FR" sz="2400" b="1" dirty="0" smtClean="0"/>
              <a:t>&lt;10%</a:t>
            </a:r>
            <a:r>
              <a:rPr lang="fr-FR" sz="2400" dirty="0" smtClean="0"/>
              <a:t> : savent quelque chose mais pas clairement quoi</a:t>
            </a:r>
          </a:p>
          <a:p>
            <a:r>
              <a:rPr lang="fr-FR" sz="2400" b="1" dirty="0" smtClean="0"/>
              <a:t>Constat :</a:t>
            </a:r>
            <a:r>
              <a:rPr lang="fr-FR" sz="2400" dirty="0" smtClean="0"/>
              <a:t> faible connaissance → faible appropriation.</a:t>
            </a:r>
          </a:p>
          <a:p>
            <a:r>
              <a:rPr lang="fr-FR" sz="2400" b="1" dirty="0" smtClean="0"/>
              <a:t>Hypothèse / Problème :</a:t>
            </a:r>
            <a:endParaRPr lang="fr-FR" sz="2400" dirty="0" smtClean="0"/>
          </a:p>
          <a:p>
            <a:r>
              <a:rPr lang="fr-FR" sz="2400" dirty="0" smtClean="0"/>
              <a:t>L’ITIE est </a:t>
            </a:r>
            <a:r>
              <a:rPr lang="fr-FR" sz="2400" b="1" dirty="0" smtClean="0"/>
              <a:t>peu connue</a:t>
            </a:r>
            <a:r>
              <a:rPr lang="fr-FR" sz="2400" dirty="0" smtClean="0"/>
              <a:t> par les Camerounais</a:t>
            </a:r>
          </a:p>
          <a:p>
            <a:r>
              <a:rPr lang="fr-FR" sz="2400" dirty="0" smtClean="0"/>
              <a:t>donc ils </a:t>
            </a:r>
            <a:r>
              <a:rPr lang="fr-FR" sz="2400" b="1" dirty="0" smtClean="0"/>
              <a:t>ne peuvent pas tirer profit</a:t>
            </a:r>
            <a:r>
              <a:rPr lang="fr-FR" sz="2400" dirty="0" smtClean="0"/>
              <a:t> de son existence</a:t>
            </a:r>
          </a:p>
          <a:p>
            <a:endParaRPr lang="fr-FR" sz="2400" b="1" dirty="0" smtClean="0"/>
          </a:p>
          <a:p>
            <a:r>
              <a:rPr lang="fr-FR" sz="2400" b="1" dirty="0" smtClean="0"/>
              <a:t>Notre démarche consiste à :</a:t>
            </a:r>
            <a:endParaRPr lang="fr-FR" sz="2400" dirty="0" smtClean="0"/>
          </a:p>
          <a:p>
            <a:r>
              <a:rPr lang="fr-FR" sz="2400" b="1" dirty="0" smtClean="0"/>
              <a:t>Expliquer l’ITIE</a:t>
            </a:r>
            <a:r>
              <a:rPr lang="fr-FR" sz="2400" dirty="0" smtClean="0"/>
              <a:t> </a:t>
            </a:r>
          </a:p>
          <a:p>
            <a:pPr lvl="1"/>
            <a:r>
              <a:rPr lang="fr-FR" sz="2400" dirty="0" smtClean="0"/>
              <a:t>ce qu’elle est, et son rôle</a:t>
            </a:r>
          </a:p>
          <a:p>
            <a:r>
              <a:rPr lang="fr-FR" sz="2400" b="1" dirty="0" smtClean="0"/>
              <a:t>Convoquer la RSO (Responsabilité Sociale des Organisations)</a:t>
            </a:r>
            <a:r>
              <a:rPr lang="fr-FR" sz="2400" dirty="0" smtClean="0"/>
              <a:t> </a:t>
            </a:r>
          </a:p>
          <a:p>
            <a:pPr lvl="1"/>
            <a:r>
              <a:rPr lang="fr-FR" sz="2400" dirty="0" smtClean="0"/>
              <a:t>concepts, engagements, impacts</a:t>
            </a:r>
          </a:p>
          <a:p>
            <a:r>
              <a:rPr lang="fr-FR" sz="2400" b="1" dirty="0" smtClean="0"/>
              <a:t>Trouver le “dénominateur commun” ITIE–RSO</a:t>
            </a:r>
            <a:r>
              <a:rPr lang="fr-FR" sz="2400" dirty="0" smtClean="0"/>
              <a:t> </a:t>
            </a:r>
          </a:p>
          <a:p>
            <a:pPr lvl="1"/>
            <a:r>
              <a:rPr lang="fr-FR" sz="2400" dirty="0" smtClean="0"/>
              <a:t>relier transparence et responsabilité sociale</a:t>
            </a:r>
            <a:endParaRPr lang="fr-FR" sz="2400" dirty="0"/>
          </a:p>
        </p:txBody>
      </p:sp>
    </p:spTree>
    <p:extLst>
      <p:ext uri="{BB962C8B-B14F-4D97-AF65-F5344CB8AC3E}">
        <p14:creationId xmlns:p14="http://schemas.microsoft.com/office/powerpoint/2010/main" val="3412220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066800"/>
            <a:ext cx="8077200" cy="5170646"/>
          </a:xfrm>
          <a:prstGeom prst="rect">
            <a:avLst/>
          </a:prstGeom>
        </p:spPr>
        <p:txBody>
          <a:bodyPr wrap="square">
            <a:spAutoFit/>
          </a:bodyPr>
          <a:lstStyle/>
          <a:p>
            <a:r>
              <a:rPr lang="fr-FR" sz="2400" b="1" dirty="0" smtClean="0"/>
              <a:t>But :</a:t>
            </a:r>
            <a:endParaRPr lang="fr-FR" sz="2400" dirty="0" smtClean="0"/>
          </a:p>
          <a:p>
            <a:r>
              <a:rPr lang="fr-FR" sz="2400" dirty="0" smtClean="0"/>
              <a:t>apporter plus de </a:t>
            </a:r>
            <a:r>
              <a:rPr lang="fr-FR" sz="2400" b="1" dirty="0" smtClean="0"/>
              <a:t>lumière</a:t>
            </a:r>
            <a:r>
              <a:rPr lang="fr-FR" sz="2400" dirty="0" smtClean="0"/>
              <a:t> sur l’ITIE</a:t>
            </a:r>
          </a:p>
          <a:p>
            <a:r>
              <a:rPr lang="fr-FR" sz="2400" dirty="0" smtClean="0"/>
              <a:t>(organisme international auquel le </a:t>
            </a:r>
            <a:r>
              <a:rPr lang="fr-FR" sz="2400" b="1" dirty="0" smtClean="0"/>
              <a:t>Cameroun a adhéré depuis 2005 </a:t>
            </a:r>
            <a:r>
              <a:rPr lang="fr-FR" sz="2400" dirty="0" smtClean="0"/>
              <a:t>pour servir </a:t>
            </a:r>
            <a:r>
              <a:rPr lang="fr-FR" sz="2400" b="1" dirty="0" smtClean="0"/>
              <a:t>l’intérêt des citoyens</a:t>
            </a:r>
          </a:p>
          <a:p>
            <a:endParaRPr lang="fr-FR" sz="2400" dirty="0" smtClean="0"/>
          </a:p>
          <a:p>
            <a:r>
              <a:rPr lang="fr-FR" sz="2400" b="1" dirty="0" smtClean="0"/>
              <a:t>Retombées attendues :</a:t>
            </a:r>
            <a:endParaRPr lang="fr-FR" sz="2400" dirty="0" smtClean="0"/>
          </a:p>
          <a:p>
            <a:r>
              <a:rPr lang="fr-FR" sz="2400" dirty="0" smtClean="0"/>
              <a:t>susciter le </a:t>
            </a:r>
            <a:r>
              <a:rPr lang="fr-FR" sz="2400" b="1" dirty="0" smtClean="0"/>
              <a:t>débat académique</a:t>
            </a:r>
            <a:r>
              <a:rPr lang="fr-FR" sz="2400" dirty="0" smtClean="0"/>
              <a:t> au sein de l’Université de Douala, </a:t>
            </a:r>
            <a:r>
              <a:rPr lang="fr-FR" sz="2400" b="1" dirty="0" smtClean="0"/>
              <a:t>motiver la recherche scientifique</a:t>
            </a:r>
            <a:r>
              <a:rPr lang="fr-FR" sz="2400" dirty="0" smtClean="0"/>
              <a:t> sur l’apport de l’ITIE dans le contexte national</a:t>
            </a:r>
          </a:p>
          <a:p>
            <a:endParaRPr lang="fr-FR" sz="2400" b="1" dirty="0" smtClean="0"/>
          </a:p>
          <a:p>
            <a:r>
              <a:rPr lang="fr-FR" sz="2400" b="1" dirty="0" smtClean="0"/>
              <a:t>Objectif  :</a:t>
            </a:r>
            <a:r>
              <a:rPr lang="fr-FR" sz="2400" dirty="0" smtClean="0"/>
              <a:t/>
            </a:r>
            <a:br>
              <a:rPr lang="fr-FR" sz="2400" dirty="0" smtClean="0"/>
            </a:br>
            <a:r>
              <a:rPr lang="fr-FR" sz="2400" b="1" dirty="0" smtClean="0"/>
              <a:t>Partir de l’ignorance vers la connaissance pour une gouvernance plus responsable et utile au citoyen.</a:t>
            </a:r>
            <a:endParaRPr lang="fr-FR" sz="2400" dirty="0" smtClean="0"/>
          </a:p>
          <a:p>
            <a:endParaRPr lang="en-US" dirty="0"/>
          </a:p>
        </p:txBody>
      </p:sp>
    </p:spTree>
    <p:extLst>
      <p:ext uri="{BB962C8B-B14F-4D97-AF65-F5344CB8AC3E}">
        <p14:creationId xmlns:p14="http://schemas.microsoft.com/office/powerpoint/2010/main" val="7624977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C’EST QUOI l’ITIE </a:t>
            </a:r>
            <a:r>
              <a:rPr lang="fr-FR" dirty="0"/>
              <a:t>?</a:t>
            </a:r>
            <a:br>
              <a:rPr lang="fr-FR" dirty="0"/>
            </a:br>
            <a:endParaRPr lang="en-US" dirty="0"/>
          </a:p>
        </p:txBody>
      </p:sp>
      <p:sp>
        <p:nvSpPr>
          <p:cNvPr id="3" name="Content Placeholder 2"/>
          <p:cNvSpPr>
            <a:spLocks noGrp="1"/>
          </p:cNvSpPr>
          <p:nvPr>
            <p:ph idx="1"/>
          </p:nvPr>
        </p:nvSpPr>
        <p:spPr/>
        <p:txBody>
          <a:bodyPr>
            <a:normAutofit fontScale="92500" lnSpcReduction="20000"/>
          </a:bodyPr>
          <a:lstStyle/>
          <a:p>
            <a:r>
              <a:rPr lang="fr-FR" b="1" dirty="0" smtClean="0"/>
              <a:t>L’Initiative </a:t>
            </a:r>
            <a:r>
              <a:rPr lang="fr-FR" b="1" dirty="0"/>
              <a:t>pour la Transparence dans les Industries Extractives (ITIE)</a:t>
            </a:r>
            <a:endParaRPr lang="fr-FR" dirty="0"/>
          </a:p>
          <a:p>
            <a:r>
              <a:rPr lang="fr-FR" b="1" dirty="0"/>
              <a:t>Standard international</a:t>
            </a:r>
            <a:r>
              <a:rPr lang="fr-FR" dirty="0"/>
              <a:t> pour une gestion </a:t>
            </a:r>
            <a:r>
              <a:rPr lang="fr-FR" b="1" dirty="0"/>
              <a:t>ouverte et responsable</a:t>
            </a:r>
            <a:r>
              <a:rPr lang="fr-FR" dirty="0"/>
              <a:t> des ressources : </a:t>
            </a:r>
          </a:p>
          <a:p>
            <a:pPr lvl="1"/>
            <a:r>
              <a:rPr lang="fr-FR" b="1" dirty="0"/>
              <a:t>pétrole</a:t>
            </a:r>
            <a:r>
              <a:rPr lang="fr-FR" dirty="0"/>
              <a:t>, </a:t>
            </a:r>
            <a:r>
              <a:rPr lang="fr-FR" b="1" dirty="0"/>
              <a:t>gaz</a:t>
            </a:r>
            <a:r>
              <a:rPr lang="fr-FR" dirty="0"/>
              <a:t> et </a:t>
            </a:r>
            <a:r>
              <a:rPr lang="fr-FR" b="1" dirty="0"/>
              <a:t>ressources minières</a:t>
            </a:r>
            <a:endParaRPr lang="fr-FR" dirty="0"/>
          </a:p>
          <a:p>
            <a:r>
              <a:rPr lang="fr-FR" b="1" dirty="0"/>
              <a:t>Plus de 50 pays</a:t>
            </a:r>
            <a:r>
              <a:rPr lang="fr-FR" dirty="0"/>
              <a:t> sur </a:t>
            </a:r>
            <a:r>
              <a:rPr lang="fr-FR" b="1" dirty="0"/>
              <a:t>4 continents</a:t>
            </a:r>
            <a:r>
              <a:rPr lang="fr-FR" dirty="0"/>
              <a:t> (Afrique, Europe, Amérique, Asie)</a:t>
            </a:r>
          </a:p>
          <a:p>
            <a:r>
              <a:rPr lang="fr-FR" dirty="0"/>
              <a:t>Idée clé : les ressources naturelles </a:t>
            </a:r>
            <a:r>
              <a:rPr lang="fr-FR" b="1" dirty="0"/>
              <a:t>appartiennent aux citoyens</a:t>
            </a:r>
            <a:endParaRPr lang="fr-FR" dirty="0"/>
          </a:p>
          <a:p>
            <a:r>
              <a:rPr lang="fr-FR" dirty="0"/>
              <a:t>Objectif : </a:t>
            </a:r>
            <a:r>
              <a:rPr lang="fr-FR" b="1" dirty="0"/>
              <a:t>suivre la chaîne de valeur</a:t>
            </a:r>
            <a:r>
              <a:rPr lang="fr-FR" dirty="0"/>
              <a:t> du secteur extractif pour que les ressources </a:t>
            </a:r>
            <a:r>
              <a:rPr lang="fr-FR" b="1" dirty="0"/>
              <a:t>profitent à tous</a:t>
            </a:r>
            <a:endParaRPr lang="fr-FR" dirty="0"/>
          </a:p>
        </p:txBody>
      </p:sp>
    </p:spTree>
    <p:extLst>
      <p:ext uri="{BB962C8B-B14F-4D97-AF65-F5344CB8AC3E}">
        <p14:creationId xmlns:p14="http://schemas.microsoft.com/office/powerpoint/2010/main" val="2755995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04800" y="759979"/>
            <a:ext cx="86868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err="1" smtClean="0">
                <a:ln>
                  <a:noFill/>
                </a:ln>
                <a:solidFill>
                  <a:srgbClr val="000000"/>
                </a:solidFill>
                <a:effectLst/>
                <a:latin typeface="Arial" charset="0"/>
                <a:cs typeface="Arial" charset="0"/>
              </a:rPr>
              <a:t>l’ITIE</a:t>
            </a:r>
            <a:r>
              <a:rPr kumimoji="0" lang="en-US" sz="2400" b="1"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err="1" smtClean="0">
                <a:ln>
                  <a:noFill/>
                </a:ln>
                <a:solidFill>
                  <a:srgbClr val="000000"/>
                </a:solidFill>
                <a:effectLst/>
                <a:latin typeface="Arial" charset="0"/>
                <a:cs typeface="Arial" charset="0"/>
              </a:rPr>
              <a:t>est</a:t>
            </a:r>
            <a:r>
              <a:rPr kumimoji="0" lang="en-US" sz="2400" b="1"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err="1" smtClean="0">
                <a:ln>
                  <a:noFill/>
                </a:ln>
                <a:solidFill>
                  <a:srgbClr val="000000"/>
                </a:solidFill>
                <a:effectLst/>
                <a:latin typeface="Arial" charset="0"/>
                <a:cs typeface="Arial" charset="0"/>
              </a:rPr>
              <a:t>Mise</a:t>
            </a:r>
            <a:r>
              <a:rPr kumimoji="0" lang="en-US" sz="2400" b="1" i="0" u="none" strike="noStrike" cap="none" normalizeH="0" baseline="0" dirty="0" smtClean="0">
                <a:ln>
                  <a:noFill/>
                </a:ln>
                <a:solidFill>
                  <a:srgbClr val="000000"/>
                </a:solidFill>
                <a:effectLst/>
                <a:latin typeface="Arial" charset="0"/>
                <a:cs typeface="Arial" charset="0"/>
              </a:rPr>
              <a:t> en </a:t>
            </a:r>
            <a:r>
              <a:rPr kumimoji="0" lang="en-US" sz="2400" b="1" i="0" u="none" strike="noStrike" cap="none" normalizeH="0" baseline="0" dirty="0" err="1" smtClean="0">
                <a:ln>
                  <a:noFill/>
                </a:ln>
                <a:solidFill>
                  <a:srgbClr val="000000"/>
                </a:solidFill>
                <a:effectLst/>
                <a:latin typeface="Arial" charset="0"/>
                <a:cs typeface="Arial" charset="0"/>
              </a:rPr>
              <a:t>œuvre</a:t>
            </a:r>
            <a:r>
              <a:rPr kumimoji="0" lang="en-US" sz="2400" b="1" i="0" u="none" strike="noStrike" cap="none" normalizeH="0" baseline="0" dirty="0" smtClean="0">
                <a:ln>
                  <a:noFill/>
                </a:ln>
                <a:solidFill>
                  <a:srgbClr val="000000"/>
                </a:solidFill>
                <a:effectLst/>
                <a:latin typeface="Arial" charset="0"/>
                <a:cs typeface="Arial" charset="0"/>
              </a:rPr>
              <a:t> par </a:t>
            </a:r>
            <a:r>
              <a:rPr kumimoji="0" lang="en-US" sz="2400" b="1" i="0" u="none" strike="noStrike" cap="none" normalizeH="0" baseline="0" dirty="0" err="1" smtClean="0">
                <a:ln>
                  <a:noFill/>
                </a:ln>
                <a:solidFill>
                  <a:srgbClr val="000000"/>
                </a:solidFill>
                <a:effectLst/>
                <a:latin typeface="Arial" charset="0"/>
                <a:cs typeface="Arial" charset="0"/>
              </a:rPr>
              <a:t>une</a:t>
            </a:r>
            <a:r>
              <a:rPr kumimoji="0" lang="en-US" sz="2400" b="1"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err="1" smtClean="0">
                <a:ln>
                  <a:noFill/>
                </a:ln>
                <a:solidFill>
                  <a:srgbClr val="000000"/>
                </a:solidFill>
                <a:effectLst/>
                <a:latin typeface="Arial" charset="0"/>
                <a:cs typeface="Arial" charset="0"/>
              </a:rPr>
              <a:t>Norme</a:t>
            </a:r>
            <a:r>
              <a:rPr kumimoji="0" lang="en-US" sz="2400" b="1" i="0" u="none" strike="noStrike" cap="none" normalizeH="0" baseline="0" dirty="0" smtClean="0">
                <a:ln>
                  <a:noFill/>
                </a:ln>
                <a:solidFill>
                  <a:srgbClr val="000000"/>
                </a:solidFill>
                <a:effectLst/>
                <a:latin typeface="Arial" charset="0"/>
                <a:cs typeface="Arial" charset="0"/>
              </a:rPr>
              <a:t> qui </a:t>
            </a:r>
            <a:r>
              <a:rPr kumimoji="0" lang="en-US" sz="2400" b="1" i="0" u="none" strike="noStrike" cap="none" normalizeH="0" baseline="0" dirty="0" err="1" smtClean="0">
                <a:ln>
                  <a:noFill/>
                </a:ln>
                <a:solidFill>
                  <a:srgbClr val="000000"/>
                </a:solidFill>
                <a:effectLst/>
                <a:latin typeface="Arial" charset="0"/>
                <a:cs typeface="Arial" charset="0"/>
              </a:rPr>
              <a:t>contient</a:t>
            </a:r>
            <a:r>
              <a:rPr kumimoji="0" lang="en-US" sz="2400" b="1" i="0" u="none" strike="noStrike" cap="none" normalizeH="0" baseline="0" dirty="0" smtClean="0">
                <a:ln>
                  <a:noFill/>
                </a:ln>
                <a:solidFill>
                  <a:srgbClr val="000000"/>
                </a:solidFill>
                <a:effectLst/>
                <a:latin typeface="Arial" charset="0"/>
                <a:cs typeface="Arial"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err="1" smtClean="0">
                <a:ln>
                  <a:noFill/>
                </a:ln>
                <a:solidFill>
                  <a:srgbClr val="000000"/>
                </a:solidFill>
                <a:effectLst/>
                <a:latin typeface="Arial" charset="0"/>
                <a:cs typeface="Arial" charset="0"/>
              </a:rPr>
              <a:t>Principes</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Exigences</a:t>
            </a:r>
            <a:r>
              <a:rPr kumimoji="0" lang="en-US" sz="2400" b="0" i="0" u="none" strike="noStrike" cap="none" normalizeH="0" baseline="0" dirty="0" smtClean="0">
                <a:ln>
                  <a:noFill/>
                </a:ln>
                <a:solidFill>
                  <a:srgbClr val="000000"/>
                </a:solidFill>
                <a:effectLst/>
                <a:latin typeface="Arial" charset="0"/>
                <a:cs typeface="Arial" charset="0"/>
              </a:rPr>
              <a:t>, validation, participation de la </a:t>
            </a:r>
            <a:r>
              <a:rPr kumimoji="0" lang="en-US" sz="2400" b="0" i="0" u="none" strike="noStrike" cap="none" normalizeH="0" baseline="0" dirty="0" err="1" smtClean="0">
                <a:ln>
                  <a:noFill/>
                </a:ln>
                <a:solidFill>
                  <a:srgbClr val="000000"/>
                </a:solidFill>
                <a:effectLst/>
                <a:latin typeface="Arial" charset="0"/>
                <a:cs typeface="Arial" charset="0"/>
              </a:rPr>
              <a:t>société</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civile</a:t>
            </a:r>
            <a:endParaRPr kumimoji="0" lang="en-US" sz="2400" b="0" i="0" u="none" strike="noStrike" cap="none" normalizeH="0" baseline="0" dirty="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err="1" smtClean="0">
                <a:ln>
                  <a:noFill/>
                </a:ln>
                <a:solidFill>
                  <a:srgbClr val="000000"/>
                </a:solidFill>
                <a:effectLst/>
                <a:latin typeface="Arial" charset="0"/>
                <a:cs typeface="Arial" charset="0"/>
              </a:rPr>
              <a:t>Concrètement</a:t>
            </a:r>
            <a:r>
              <a:rPr kumimoji="0" lang="en-US" sz="2400" b="1"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err="1" smtClean="0">
                <a:ln>
                  <a:noFill/>
                </a:ln>
                <a:solidFill>
                  <a:srgbClr val="000000"/>
                </a:solidFill>
                <a:effectLst/>
                <a:latin typeface="Arial" charset="0"/>
                <a:cs typeface="Arial" charset="0"/>
              </a:rPr>
              <a:t>l’ITIE</a:t>
            </a:r>
            <a:r>
              <a:rPr kumimoji="0" lang="en-US" sz="2400" b="1"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err="1" smtClean="0">
                <a:ln>
                  <a:noFill/>
                </a:ln>
                <a:solidFill>
                  <a:srgbClr val="000000"/>
                </a:solidFill>
                <a:effectLst/>
                <a:latin typeface="Arial" charset="0"/>
                <a:cs typeface="Arial" charset="0"/>
              </a:rPr>
              <a:t>consiste</a:t>
            </a:r>
            <a:r>
              <a:rPr kumimoji="0" lang="en-US" sz="2400" b="1" i="0" u="none" strike="noStrike" cap="none" normalizeH="0" baseline="0" dirty="0" smtClean="0">
                <a:ln>
                  <a:noFill/>
                </a:ln>
                <a:solidFill>
                  <a:srgbClr val="000000"/>
                </a:solidFill>
                <a:effectLst/>
                <a:latin typeface="Arial" charset="0"/>
                <a:cs typeface="Arial" charset="0"/>
              </a:rPr>
              <a:t> à :</a:t>
            </a:r>
            <a:endParaRPr kumimoji="0" lang="en-US" sz="2400" b="0" i="0" u="none" strike="noStrike" cap="none" normalizeH="0" baseline="0" dirty="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err="1" smtClean="0">
                <a:ln>
                  <a:noFill/>
                </a:ln>
                <a:solidFill>
                  <a:srgbClr val="000000"/>
                </a:solidFill>
                <a:effectLst/>
                <a:latin typeface="Arial" charset="0"/>
                <a:cs typeface="Arial" charset="0"/>
              </a:rPr>
              <a:t>collecter</a:t>
            </a:r>
            <a:r>
              <a:rPr kumimoji="0" lang="en-US" sz="2400" b="1" i="0" u="none" strike="noStrike" cap="none" normalizeH="0" baseline="0" dirty="0" smtClean="0">
                <a:ln>
                  <a:noFill/>
                </a:ln>
                <a:solidFill>
                  <a:srgbClr val="000000"/>
                </a:solidFill>
                <a:effectLst/>
                <a:latin typeface="Arial" charset="0"/>
                <a:cs typeface="Arial" charset="0"/>
              </a:rPr>
              <a:t> et </a:t>
            </a:r>
            <a:r>
              <a:rPr kumimoji="0" lang="en-US" sz="2400" b="1" i="0" u="none" strike="noStrike" cap="none" normalizeH="0" baseline="0" dirty="0" err="1" smtClean="0">
                <a:ln>
                  <a:noFill/>
                </a:ln>
                <a:solidFill>
                  <a:srgbClr val="000000"/>
                </a:solidFill>
                <a:effectLst/>
                <a:latin typeface="Arial" charset="0"/>
                <a:cs typeface="Arial" charset="0"/>
              </a:rPr>
              <a:t>fiabiliser</a:t>
            </a:r>
            <a:r>
              <a:rPr kumimoji="0" lang="en-US" sz="2400" b="0" i="0" u="none" strike="noStrike" cap="none" normalizeH="0" baseline="0" dirty="0" smtClean="0">
                <a:ln>
                  <a:noFill/>
                </a:ln>
                <a:solidFill>
                  <a:srgbClr val="000000"/>
                </a:solidFill>
                <a:effectLst/>
                <a:latin typeface="Arial" charset="0"/>
                <a:cs typeface="Arial" charset="0"/>
              </a:rPr>
              <a:t> des </a:t>
            </a:r>
            <a:r>
              <a:rPr kumimoji="0" lang="en-US" sz="2400" b="0" i="0" u="none" strike="noStrike" cap="none" normalizeH="0" baseline="0" dirty="0" err="1" smtClean="0">
                <a:ln>
                  <a:noFill/>
                </a:ln>
                <a:solidFill>
                  <a:srgbClr val="000000"/>
                </a:solidFill>
                <a:effectLst/>
                <a:latin typeface="Arial" charset="0"/>
                <a:cs typeface="Arial" charset="0"/>
              </a:rPr>
              <a:t>informations</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sur</a:t>
            </a:r>
            <a:r>
              <a:rPr kumimoji="0" lang="en-US" sz="2400" b="0" i="0" u="none" strike="noStrike" cap="none" normalizeH="0" baseline="0" dirty="0" smtClean="0">
                <a:ln>
                  <a:noFill/>
                </a:ln>
                <a:solidFill>
                  <a:srgbClr val="000000"/>
                </a:solidFill>
                <a:effectLst/>
                <a:latin typeface="Arial" charset="0"/>
                <a:cs typeface="Arial" charset="0"/>
              </a:rPr>
              <a:t> :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rgbClr val="000000"/>
                </a:solidFill>
                <a:effectLst/>
                <a:latin typeface="Arial" charset="0"/>
                <a:cs typeface="Arial" charset="0"/>
              </a:rPr>
              <a:t>exploration, exploitation, exportation des </a:t>
            </a:r>
            <a:r>
              <a:rPr kumimoji="0" lang="en-US" sz="2400" b="0" i="0" u="none" strike="noStrike" cap="none" normalizeH="0" baseline="0" dirty="0" err="1" smtClean="0">
                <a:ln>
                  <a:noFill/>
                </a:ln>
                <a:solidFill>
                  <a:srgbClr val="000000"/>
                </a:solidFill>
                <a:effectLst/>
                <a:latin typeface="Arial" charset="0"/>
                <a:cs typeface="Arial" charset="0"/>
              </a:rPr>
              <a:t>ressources</a:t>
            </a:r>
            <a:r>
              <a:rPr kumimoji="0" lang="en-US" sz="2400" b="0" i="0" u="none" strike="noStrike" cap="none" normalizeH="0" baseline="0" dirty="0" smtClean="0">
                <a:ln>
                  <a:noFill/>
                </a:ln>
                <a:solidFill>
                  <a:srgbClr val="000000"/>
                </a:solidFill>
                <a:effectLst/>
                <a:latin typeface="Arial" charset="0"/>
                <a:cs typeface="Arial"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err="1" smtClean="0">
                <a:ln>
                  <a:noFill/>
                </a:ln>
                <a:solidFill>
                  <a:srgbClr val="000000"/>
                </a:solidFill>
                <a:effectLst/>
                <a:latin typeface="Arial" charset="0"/>
                <a:cs typeface="Arial" charset="0"/>
              </a:rPr>
              <a:t>publier</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ces</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informations</a:t>
            </a:r>
            <a:r>
              <a:rPr kumimoji="0" lang="en-US" sz="2400" b="0" i="0" u="none" strike="noStrike" cap="none" normalizeH="0" baseline="0" dirty="0" smtClean="0">
                <a:ln>
                  <a:noFill/>
                </a:ln>
                <a:solidFill>
                  <a:srgbClr val="000000"/>
                </a:solidFill>
                <a:effectLst/>
                <a:latin typeface="Arial" charset="0"/>
                <a:cs typeface="Arial" charset="0"/>
              </a:rPr>
              <a:t> :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rgbClr val="000000"/>
                </a:solidFill>
                <a:effectLst/>
                <a:latin typeface="Arial" charset="0"/>
                <a:cs typeface="Arial" charset="0"/>
              </a:rPr>
              <a:t>de </a:t>
            </a:r>
            <a:r>
              <a:rPr kumimoji="0" lang="en-US" sz="2400" b="0" i="0" u="none" strike="noStrike" cap="none" normalizeH="0" baseline="0" dirty="0" err="1" smtClean="0">
                <a:ln>
                  <a:noFill/>
                </a:ln>
                <a:solidFill>
                  <a:srgbClr val="000000"/>
                </a:solidFill>
                <a:effectLst/>
                <a:latin typeface="Arial" charset="0"/>
                <a:cs typeface="Arial" charset="0"/>
              </a:rPr>
              <a:t>façon</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err="1" smtClean="0">
                <a:ln>
                  <a:noFill/>
                </a:ln>
                <a:solidFill>
                  <a:srgbClr val="000000"/>
                </a:solidFill>
                <a:effectLst/>
                <a:latin typeface="Arial" charset="0"/>
                <a:cs typeface="Arial" charset="0"/>
              </a:rPr>
              <a:t>détaillée</a:t>
            </a:r>
            <a:r>
              <a:rPr kumimoji="0" lang="en-US" sz="2400" b="0" i="0" u="none" strike="noStrike" cap="none" normalizeH="0" baseline="0" dirty="0" smtClean="0">
                <a:ln>
                  <a:noFill/>
                </a:ln>
                <a:solidFill>
                  <a:srgbClr val="000000"/>
                </a:solidFill>
                <a:effectLst/>
                <a:latin typeface="Arial" charset="0"/>
                <a:cs typeface="Arial" charset="0"/>
              </a:rPr>
              <a:t> et </a:t>
            </a:r>
            <a:r>
              <a:rPr kumimoji="0" lang="en-US" sz="2400" b="1" i="0" u="none" strike="noStrike" cap="none" normalizeH="0" baseline="0" dirty="0" err="1" smtClean="0">
                <a:ln>
                  <a:noFill/>
                </a:ln>
                <a:solidFill>
                  <a:srgbClr val="000000"/>
                </a:solidFill>
                <a:effectLst/>
                <a:latin typeface="Arial" charset="0"/>
                <a:cs typeface="Arial" charset="0"/>
              </a:rPr>
              <a:t>annuelle</a:t>
            </a:r>
            <a:r>
              <a:rPr kumimoji="0" lang="en-US" sz="2400" b="0" i="0" u="none" strike="noStrike" cap="none" normalizeH="0" baseline="0" dirty="0" smtClean="0">
                <a:ln>
                  <a:noFill/>
                </a:ln>
                <a:solidFill>
                  <a:srgbClr val="000000"/>
                </a:solidFill>
                <a:effectLst/>
                <a:latin typeface="Arial" charset="0"/>
                <a:cs typeface="Arial"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smtClean="0">
                <a:ln>
                  <a:noFill/>
                </a:ln>
                <a:solidFill>
                  <a:srgbClr val="000000"/>
                </a:solidFill>
                <a:effectLst/>
                <a:latin typeface="Arial" charset="0"/>
                <a:cs typeface="Arial" charset="0"/>
              </a:rPr>
              <a:t>diffuser </a:t>
            </a:r>
            <a:r>
              <a:rPr kumimoji="0" lang="en-US" sz="2400" b="1" i="0" u="none" strike="noStrike" cap="none" normalizeH="0" baseline="0" dirty="0" err="1" smtClean="0">
                <a:ln>
                  <a:noFill/>
                </a:ln>
                <a:solidFill>
                  <a:srgbClr val="000000"/>
                </a:solidFill>
                <a:effectLst/>
                <a:latin typeface="Arial" charset="0"/>
                <a:cs typeface="Arial" charset="0"/>
              </a:rPr>
              <a:t>largement</a:t>
            </a:r>
            <a:r>
              <a:rPr kumimoji="0" lang="en-US" sz="2400" b="0" i="0" u="none" strike="noStrike" cap="none" normalizeH="0" baseline="0" dirty="0" smtClean="0">
                <a:ln>
                  <a:noFill/>
                </a:ln>
                <a:solidFill>
                  <a:srgbClr val="000000"/>
                </a:solidFill>
                <a:effectLst/>
                <a:latin typeface="Arial" charset="0"/>
                <a:cs typeface="Arial" charset="0"/>
              </a:rPr>
              <a:t> pour </a:t>
            </a:r>
            <a:r>
              <a:rPr kumimoji="0" lang="en-US" sz="2400" b="0" i="0" u="none" strike="noStrike" cap="none" normalizeH="0" baseline="0" dirty="0" err="1" smtClean="0">
                <a:ln>
                  <a:noFill/>
                </a:ln>
                <a:solidFill>
                  <a:srgbClr val="000000"/>
                </a:solidFill>
                <a:effectLst/>
                <a:latin typeface="Arial" charset="0"/>
                <a:cs typeface="Arial" charset="0"/>
              </a:rPr>
              <a:t>alimenter</a:t>
            </a:r>
            <a:r>
              <a:rPr kumimoji="0" lang="en-US" sz="2400" b="0" i="0" u="none" strike="noStrike" cap="none" normalizeH="0" baseline="0" dirty="0" smtClean="0">
                <a:ln>
                  <a:noFill/>
                </a:ln>
                <a:solidFill>
                  <a:srgbClr val="000000"/>
                </a:solidFill>
                <a:effectLst/>
                <a:latin typeface="Arial" charset="0"/>
                <a:cs typeface="Arial" charset="0"/>
              </a:rPr>
              <a:t> le </a:t>
            </a:r>
            <a:r>
              <a:rPr kumimoji="0" lang="en-US" sz="2400" b="1" i="0" u="none" strike="noStrike" cap="none" normalizeH="0" baseline="0" dirty="0" err="1" smtClean="0">
                <a:ln>
                  <a:noFill/>
                </a:ln>
                <a:solidFill>
                  <a:srgbClr val="000000"/>
                </a:solidFill>
                <a:effectLst/>
                <a:latin typeface="Arial" charset="0"/>
                <a:cs typeface="Arial" charset="0"/>
              </a:rPr>
              <a:t>débat</a:t>
            </a:r>
            <a:r>
              <a:rPr kumimoji="0" lang="en-US" sz="2400" b="1" i="0" u="none" strike="noStrike" cap="none" normalizeH="0" baseline="0" dirty="0" smtClean="0">
                <a:ln>
                  <a:noFill/>
                </a:ln>
                <a:solidFill>
                  <a:srgbClr val="000000"/>
                </a:solidFill>
                <a:effectLst/>
                <a:latin typeface="Arial" charset="0"/>
                <a:cs typeface="Arial" charset="0"/>
              </a:rPr>
              <a:t> public</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sur</a:t>
            </a:r>
            <a:r>
              <a:rPr kumimoji="0" lang="en-US" sz="2400" b="0" i="0" u="none" strike="noStrike" cap="none" normalizeH="0" baseline="0" dirty="0" smtClean="0">
                <a:ln>
                  <a:noFill/>
                </a:ln>
                <a:solidFill>
                  <a:srgbClr val="000000"/>
                </a:solidFill>
                <a:effectLst/>
                <a:latin typeface="Arial" charset="0"/>
                <a:cs typeface="Arial" charset="0"/>
              </a:rPr>
              <a:t> la </a:t>
            </a:r>
            <a:r>
              <a:rPr kumimoji="0" lang="en-US" sz="2400" b="0" i="0" u="none" strike="noStrike" cap="none" normalizeH="0" baseline="0" dirty="0" err="1" smtClean="0">
                <a:ln>
                  <a:noFill/>
                </a:ln>
                <a:solidFill>
                  <a:srgbClr val="000000"/>
                </a:solidFill>
                <a:effectLst/>
                <a:latin typeface="Arial" charset="0"/>
                <a:cs typeface="Arial" charset="0"/>
              </a:rPr>
              <a:t>gouvernance</a:t>
            </a:r>
            <a:r>
              <a:rPr kumimoji="0" lang="en-US" sz="2400" b="0" i="0" u="none" strike="noStrike" cap="none" normalizeH="0" baseline="0" dirty="0" smtClean="0">
                <a:ln>
                  <a:noFill/>
                </a:ln>
                <a:solidFill>
                  <a:srgbClr val="000000"/>
                </a:solidFill>
                <a:effectLst/>
                <a:latin typeface="Arial" charset="0"/>
                <a:cs typeface="Arial" charset="0"/>
              </a:rPr>
              <a:t> du </a:t>
            </a:r>
            <a:r>
              <a:rPr kumimoji="0" lang="en-US" sz="2400" b="0" i="0" u="none" strike="noStrike" cap="none" normalizeH="0" baseline="0" dirty="0" err="1" smtClean="0">
                <a:ln>
                  <a:noFill/>
                </a:ln>
                <a:solidFill>
                  <a:srgbClr val="000000"/>
                </a:solidFill>
                <a:effectLst/>
                <a:latin typeface="Arial" charset="0"/>
                <a:cs typeface="Arial" charset="0"/>
              </a:rPr>
              <a:t>secteur</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extractif</a:t>
            </a:r>
            <a:endParaRPr kumimoji="0" lang="en-US" sz="2400" b="0" i="0" u="none" strike="noStrike" cap="none" normalizeH="0" baseline="0" dirty="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400" b="0" i="0" u="none" strike="noStrike" cap="none" normalizeH="0" baseline="0" dirty="0" smtClean="0">
                <a:ln>
                  <a:noFill/>
                </a:ln>
                <a:solidFill>
                  <a:srgbClr val="000000"/>
                </a:solidFill>
                <a:effectLst/>
                <a:latin typeface="Arial" charset="0"/>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err="1" smtClean="0">
                <a:ln>
                  <a:noFill/>
                </a:ln>
                <a:solidFill>
                  <a:srgbClr val="000000"/>
                </a:solidFill>
                <a:effectLst/>
                <a:latin typeface="Arial" charset="0"/>
                <a:cs typeface="Arial" charset="0"/>
              </a:rPr>
              <a:t>Norme</a:t>
            </a:r>
            <a:r>
              <a:rPr kumimoji="0" lang="en-US" sz="2400" b="1"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err="1" smtClean="0">
                <a:ln>
                  <a:noFill/>
                </a:ln>
                <a:solidFill>
                  <a:srgbClr val="000000"/>
                </a:solidFill>
                <a:effectLst/>
                <a:latin typeface="Arial" charset="0"/>
                <a:cs typeface="Arial" charset="0"/>
              </a:rPr>
              <a:t>adoptée</a:t>
            </a:r>
            <a:r>
              <a:rPr kumimoji="0" lang="en-US" sz="2400" b="1" i="0" u="none" strike="noStrike" cap="none" normalizeH="0" baseline="0" dirty="0" smtClean="0">
                <a:ln>
                  <a:noFill/>
                </a:ln>
                <a:solidFill>
                  <a:srgbClr val="000000"/>
                </a:solidFill>
                <a:effectLst/>
                <a:latin typeface="Arial" charset="0"/>
                <a:cs typeface="Arial" charset="0"/>
              </a:rPr>
              <a:t> : 2013</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révisée</a:t>
            </a:r>
            <a:r>
              <a:rPr kumimoji="0" lang="en-US" sz="2400" b="0" i="0" u="none" strike="noStrike" cap="none" normalizeH="0" baseline="0" dirty="0" smtClean="0">
                <a:ln>
                  <a:noFill/>
                </a:ln>
                <a:solidFill>
                  <a:srgbClr val="000000"/>
                </a:solidFill>
                <a:effectLst/>
                <a:latin typeface="Arial" charset="0"/>
                <a:cs typeface="Arial" charset="0"/>
              </a:rPr>
              <a:t> en </a:t>
            </a:r>
            <a:r>
              <a:rPr kumimoji="0" lang="en-US" sz="2400" b="1" i="0" u="none" strike="noStrike" cap="none" normalizeH="0" baseline="0" dirty="0" smtClean="0">
                <a:ln>
                  <a:noFill/>
                </a:ln>
                <a:solidFill>
                  <a:srgbClr val="000000"/>
                </a:solidFill>
                <a:effectLst/>
                <a:latin typeface="Arial" charset="0"/>
                <a:cs typeface="Arial" charset="0"/>
              </a:rPr>
              <a:t>2016</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smtClean="0">
                <a:ln>
                  <a:noFill/>
                </a:ln>
                <a:solidFill>
                  <a:srgbClr val="000000"/>
                </a:solidFill>
                <a:effectLst/>
                <a:latin typeface="Arial" charset="0"/>
                <a:cs typeface="Arial" charset="0"/>
              </a:rPr>
              <a:t>2019</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1" i="0" u="none" strike="noStrike" cap="none" normalizeH="0" baseline="0" dirty="0" smtClean="0">
                <a:ln>
                  <a:noFill/>
                </a:ln>
                <a:solidFill>
                  <a:srgbClr val="000000"/>
                </a:solidFill>
                <a:effectLst/>
                <a:latin typeface="Arial" charset="0"/>
                <a:cs typeface="Arial" charset="0"/>
              </a:rPr>
              <a:t>2023</a:t>
            </a:r>
            <a:endParaRPr kumimoji="0" lang="en-US" sz="2400" b="0" i="0" u="none" strike="noStrike" cap="none" normalizeH="0" baseline="0" dirty="0" smtClean="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671090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50371" y="1119665"/>
            <a:ext cx="8686800"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Arial" charset="0"/>
                <a:cs typeface="Arial" charset="0"/>
              </a:rPr>
              <a:t>L’ITIE au Cameroun : Dates </a:t>
            </a:r>
            <a:r>
              <a:rPr kumimoji="0" lang="en-US" sz="2400" b="1" i="0" u="none" strike="noStrike" cap="none" normalizeH="0" baseline="0" dirty="0" err="1" smtClean="0">
                <a:ln>
                  <a:noFill/>
                </a:ln>
                <a:solidFill>
                  <a:srgbClr val="000000"/>
                </a:solidFill>
                <a:effectLst/>
                <a:latin typeface="Arial" charset="0"/>
                <a:cs typeface="Arial" charset="0"/>
              </a:rPr>
              <a:t>clés</a:t>
            </a:r>
            <a:endParaRPr kumimoji="0" lang="en-US" sz="2400" b="1" i="0" u="none" strike="noStrike" cap="none" normalizeH="0" baseline="0" dirty="0" smtClean="0">
              <a:ln>
                <a:noFill/>
              </a:ln>
              <a:solidFill>
                <a:srgbClr val="000000"/>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err="1" smtClean="0">
                <a:ln>
                  <a:noFill/>
                </a:ln>
                <a:solidFill>
                  <a:srgbClr val="000000"/>
                </a:solidFill>
                <a:effectLst/>
                <a:latin typeface="Arial" charset="0"/>
                <a:cs typeface="Arial" charset="0"/>
              </a:rPr>
              <a:t>Juin</a:t>
            </a:r>
            <a:r>
              <a:rPr kumimoji="0" lang="en-US" sz="2400" b="1" i="0" u="none" strike="noStrike" cap="none" normalizeH="0" baseline="0" dirty="0" smtClean="0">
                <a:ln>
                  <a:noFill/>
                </a:ln>
                <a:solidFill>
                  <a:srgbClr val="000000"/>
                </a:solidFill>
                <a:effectLst/>
                <a:latin typeface="Arial" charset="0"/>
                <a:cs typeface="Arial" charset="0"/>
              </a:rPr>
              <a:t> 2005</a:t>
            </a:r>
            <a:r>
              <a:rPr kumimoji="0" lang="en-US" sz="2400" b="0" i="0" u="none" strike="noStrike" cap="none" normalizeH="0" baseline="0" dirty="0" smtClean="0">
                <a:ln>
                  <a:noFill/>
                </a:ln>
                <a:solidFill>
                  <a:srgbClr val="000000"/>
                </a:solidFill>
                <a:effectLst/>
                <a:latin typeface="Arial" charset="0"/>
                <a:cs typeface="Arial" charset="0"/>
              </a:rPr>
              <a:t> : </a:t>
            </a:r>
            <a:r>
              <a:rPr kumimoji="0" lang="en-US" sz="2400" b="0" i="0" u="none" strike="noStrike" cap="none" normalizeH="0" baseline="0" dirty="0" err="1" smtClean="0">
                <a:ln>
                  <a:noFill/>
                </a:ln>
                <a:solidFill>
                  <a:srgbClr val="000000"/>
                </a:solidFill>
                <a:effectLst/>
                <a:latin typeface="Arial" charset="0"/>
                <a:cs typeface="Arial" charset="0"/>
              </a:rPr>
              <a:t>adhésion</a:t>
            </a:r>
            <a:r>
              <a:rPr kumimoji="0" lang="en-US" sz="2400" b="0" i="0" u="none" strike="noStrike" cap="none" normalizeH="0" baseline="0" dirty="0" smtClean="0">
                <a:ln>
                  <a:noFill/>
                </a:ln>
                <a:solidFill>
                  <a:srgbClr val="000000"/>
                </a:solidFill>
                <a:effectLst/>
                <a:latin typeface="Arial" charset="0"/>
                <a:cs typeface="Arial"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err="1" smtClean="0">
                <a:ln>
                  <a:noFill/>
                </a:ln>
                <a:solidFill>
                  <a:srgbClr val="000000"/>
                </a:solidFill>
                <a:effectLst/>
                <a:latin typeface="Arial" charset="0"/>
                <a:cs typeface="Arial" charset="0"/>
              </a:rPr>
              <a:t>Janvier</a:t>
            </a:r>
            <a:r>
              <a:rPr kumimoji="0" lang="en-US" sz="2400" b="1" i="0" u="none" strike="noStrike" cap="none" normalizeH="0" baseline="0" dirty="0" smtClean="0">
                <a:ln>
                  <a:noFill/>
                </a:ln>
                <a:solidFill>
                  <a:srgbClr val="000000"/>
                </a:solidFill>
                <a:effectLst/>
                <a:latin typeface="Arial" charset="0"/>
                <a:cs typeface="Arial" charset="0"/>
              </a:rPr>
              <a:t> 2021</a:t>
            </a:r>
            <a:r>
              <a:rPr kumimoji="0" lang="en-US" sz="2400" b="0" i="0" u="none" strike="noStrike" cap="none" normalizeH="0" baseline="0" dirty="0" smtClean="0">
                <a:ln>
                  <a:noFill/>
                </a:ln>
                <a:solidFill>
                  <a:srgbClr val="000000"/>
                </a:solidFill>
                <a:effectLst/>
                <a:latin typeface="Arial" charset="0"/>
                <a:cs typeface="Arial" charset="0"/>
              </a:rPr>
              <a:t> : </a:t>
            </a:r>
            <a:r>
              <a:rPr kumimoji="0" lang="en-US" sz="2400" b="0" i="0" u="none" strike="noStrike" cap="none" normalizeH="0" baseline="0" dirty="0" err="1" smtClean="0">
                <a:ln>
                  <a:noFill/>
                </a:ln>
                <a:solidFill>
                  <a:srgbClr val="000000"/>
                </a:solidFill>
                <a:effectLst/>
                <a:latin typeface="Arial" charset="0"/>
                <a:cs typeface="Arial" charset="0"/>
              </a:rPr>
              <a:t>décision</a:t>
            </a:r>
            <a:r>
              <a:rPr kumimoji="0" lang="en-US" sz="2400" b="0" i="0" u="none" strike="noStrike" cap="none" normalizeH="0" baseline="0" dirty="0" smtClean="0">
                <a:ln>
                  <a:noFill/>
                </a:ln>
                <a:solidFill>
                  <a:srgbClr val="000000"/>
                </a:solidFill>
                <a:effectLst/>
                <a:latin typeface="Arial" charset="0"/>
                <a:cs typeface="Arial" charset="0"/>
              </a:rPr>
              <a:t> du CA après </a:t>
            </a:r>
            <a:r>
              <a:rPr kumimoji="0" lang="en-US" sz="2400" b="0" i="0" u="none" strike="noStrike" cap="none" normalizeH="0" baseline="0" dirty="0" err="1" smtClean="0">
                <a:ln>
                  <a:noFill/>
                </a:ln>
                <a:solidFill>
                  <a:srgbClr val="000000"/>
                </a:solidFill>
                <a:effectLst/>
                <a:latin typeface="Arial" charset="0"/>
                <a:cs typeface="Arial" charset="0"/>
              </a:rPr>
              <a:t>dernière</a:t>
            </a:r>
            <a:r>
              <a:rPr kumimoji="0" lang="en-US" sz="2400" b="0" i="0" u="none" strike="noStrike" cap="none" normalizeH="0" baseline="0" dirty="0" smtClean="0">
                <a:ln>
                  <a:noFill/>
                </a:ln>
                <a:solidFill>
                  <a:srgbClr val="000000"/>
                </a:solidFill>
                <a:effectLst/>
                <a:latin typeface="Arial" charset="0"/>
                <a:cs typeface="Arial" charset="0"/>
              </a:rPr>
              <a:t> validation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err="1" smtClean="0">
                <a:ln>
                  <a:noFill/>
                </a:ln>
                <a:solidFill>
                  <a:srgbClr val="000000"/>
                </a:solidFill>
                <a:effectLst/>
                <a:latin typeface="Arial" charset="0"/>
                <a:cs typeface="Arial" charset="0"/>
              </a:rPr>
              <a:t>Juin</a:t>
            </a:r>
            <a:r>
              <a:rPr kumimoji="0" lang="en-US" sz="2400" b="1" i="0" u="none" strike="noStrike" cap="none" normalizeH="0" baseline="0" dirty="0" smtClean="0">
                <a:ln>
                  <a:noFill/>
                </a:ln>
                <a:solidFill>
                  <a:srgbClr val="000000"/>
                </a:solidFill>
                <a:effectLst/>
                <a:latin typeface="Arial" charset="0"/>
                <a:cs typeface="Arial" charset="0"/>
              </a:rPr>
              <a:t> 2023</a:t>
            </a:r>
            <a:r>
              <a:rPr kumimoji="0" lang="en-US" sz="2400" b="0" i="0" u="none" strike="noStrike" cap="none" normalizeH="0" baseline="0" dirty="0" smtClean="0">
                <a:ln>
                  <a:noFill/>
                </a:ln>
                <a:solidFill>
                  <a:srgbClr val="000000"/>
                </a:solidFill>
                <a:effectLst/>
                <a:latin typeface="Arial" charset="0"/>
                <a:cs typeface="Arial" charset="0"/>
              </a:rPr>
              <a:t> : adoption de la nouvelle </a:t>
            </a:r>
            <a:r>
              <a:rPr kumimoji="0" lang="en-US" sz="2400" b="0" i="0" u="none" strike="noStrike" cap="none" normalizeH="0" baseline="0" dirty="0" err="1" smtClean="0">
                <a:ln>
                  <a:noFill/>
                </a:ln>
                <a:solidFill>
                  <a:srgbClr val="000000"/>
                </a:solidFill>
                <a:effectLst/>
                <a:latin typeface="Arial" charset="0"/>
                <a:cs typeface="Arial" charset="0"/>
              </a:rPr>
              <a:t>édition</a:t>
            </a:r>
            <a:r>
              <a:rPr kumimoji="0" lang="en-US" sz="2400" b="0" i="0" u="none" strike="noStrike" cap="none" normalizeH="0" baseline="0" dirty="0" smtClean="0">
                <a:ln>
                  <a:noFill/>
                </a:ln>
                <a:solidFill>
                  <a:srgbClr val="000000"/>
                </a:solidFill>
                <a:effectLst/>
                <a:latin typeface="Arial" charset="0"/>
                <a:cs typeface="Arial" charset="0"/>
              </a:rPr>
              <a:t> de la </a:t>
            </a:r>
            <a:r>
              <a:rPr kumimoji="0" lang="en-US" sz="2400" b="0" i="0" u="none" strike="noStrike" cap="none" normalizeH="0" baseline="0" dirty="0" err="1" smtClean="0">
                <a:ln>
                  <a:noFill/>
                </a:ln>
                <a:solidFill>
                  <a:srgbClr val="000000"/>
                </a:solidFill>
                <a:effectLst/>
                <a:latin typeface="Arial" charset="0"/>
                <a:cs typeface="Arial" charset="0"/>
              </a:rPr>
              <a:t>Norme</a:t>
            </a:r>
            <a:r>
              <a:rPr kumimoji="0" lang="en-US" sz="2400" b="0" i="0" u="none" strike="noStrike" cap="none" normalizeH="0" baseline="0" dirty="0" smtClean="0">
                <a:ln>
                  <a:noFill/>
                </a:ln>
                <a:solidFill>
                  <a:srgbClr val="000000"/>
                </a:solidFill>
                <a:effectLst/>
                <a:latin typeface="Arial" charset="0"/>
                <a:cs typeface="Arial" charset="0"/>
              </a:rPr>
              <a:t> ITIE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err="1" smtClean="0">
                <a:ln>
                  <a:noFill/>
                </a:ln>
                <a:solidFill>
                  <a:srgbClr val="000000"/>
                </a:solidFill>
                <a:effectLst/>
                <a:latin typeface="Arial" charset="0"/>
                <a:cs typeface="Arial" charset="0"/>
              </a:rPr>
              <a:t>Février</a:t>
            </a:r>
            <a:r>
              <a:rPr kumimoji="0" lang="en-US" sz="2400" b="1" i="0" u="none" strike="noStrike" cap="none" normalizeH="0" baseline="0" dirty="0" smtClean="0">
                <a:ln>
                  <a:noFill/>
                </a:ln>
                <a:solidFill>
                  <a:srgbClr val="000000"/>
                </a:solidFill>
                <a:effectLst/>
                <a:latin typeface="Arial" charset="0"/>
                <a:cs typeface="Arial" charset="0"/>
              </a:rPr>
              <a:t> 2024</a:t>
            </a:r>
            <a:r>
              <a:rPr kumimoji="0" lang="en-US" sz="2400" b="0" i="0" u="none" strike="noStrike" cap="none" normalizeH="0" baseline="0" dirty="0" smtClean="0">
                <a:ln>
                  <a:noFill/>
                </a:ln>
                <a:solidFill>
                  <a:srgbClr val="000000"/>
                </a:solidFill>
                <a:effectLst/>
                <a:latin typeface="Arial" charset="0"/>
                <a:cs typeface="Arial" charset="0"/>
              </a:rPr>
              <a:t> : </a:t>
            </a:r>
            <a:r>
              <a:rPr kumimoji="0" lang="en-US" sz="2400" b="1" i="0" u="none" strike="noStrike" cap="none" normalizeH="0" baseline="0" dirty="0" smtClean="0">
                <a:ln>
                  <a:noFill/>
                </a:ln>
                <a:solidFill>
                  <a:srgbClr val="000000"/>
                </a:solidFill>
                <a:effectLst/>
                <a:latin typeface="Arial" charset="0"/>
                <a:cs typeface="Arial" charset="0"/>
              </a:rPr>
              <a:t>suspension</a:t>
            </a:r>
            <a:r>
              <a:rPr kumimoji="0" lang="en-US" sz="2400" b="0" i="0" u="none" strike="noStrike" cap="none" normalizeH="0" baseline="0" dirty="0" smtClean="0">
                <a:ln>
                  <a:noFill/>
                </a:ln>
                <a:solidFill>
                  <a:srgbClr val="000000"/>
                </a:solidFill>
                <a:effectLst/>
                <a:latin typeface="Arial" charset="0"/>
                <a:cs typeface="Arial" charset="0"/>
              </a:rPr>
              <a:t> du Cameroun </a:t>
            </a:r>
            <a:r>
              <a:rPr kumimoji="0" lang="en-US" sz="2400" b="0" i="0" u="none" strike="noStrike" cap="none" normalizeH="0" baseline="0" dirty="0" err="1" smtClean="0">
                <a:ln>
                  <a:noFill/>
                </a:ln>
                <a:solidFill>
                  <a:srgbClr val="000000"/>
                </a:solidFill>
                <a:effectLst/>
                <a:latin typeface="Arial" charset="0"/>
                <a:cs typeface="Arial" charset="0"/>
              </a:rPr>
              <a:t>malgré</a:t>
            </a:r>
            <a:r>
              <a:rPr kumimoji="0" lang="en-US" sz="2400" b="0" i="0" u="none" strike="noStrike" cap="none" normalizeH="0" baseline="0" dirty="0" smtClean="0">
                <a:ln>
                  <a:noFill/>
                </a:ln>
                <a:solidFill>
                  <a:srgbClr val="000000"/>
                </a:solidFill>
                <a:effectLst/>
                <a:latin typeface="Arial" charset="0"/>
                <a:cs typeface="Arial" charset="0"/>
              </a:rPr>
              <a:t> un </a:t>
            </a:r>
            <a:r>
              <a:rPr kumimoji="0" lang="en-US" sz="2400" b="1" i="0" u="none" strike="noStrike" cap="none" normalizeH="0" baseline="0" dirty="0" smtClean="0">
                <a:ln>
                  <a:noFill/>
                </a:ln>
                <a:solidFill>
                  <a:srgbClr val="000000"/>
                </a:solidFill>
                <a:effectLst/>
                <a:latin typeface="Arial" charset="0"/>
                <a:cs typeface="Arial" charset="0"/>
              </a:rPr>
              <a:t>score de 53/100</a:t>
            </a:r>
            <a:endParaRPr kumimoji="0" lang="en-US" sz="2400" b="0" i="0" u="none" strike="noStrike" cap="none" normalizeH="0" baseline="0" dirty="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Arial" charset="0"/>
                <a:cs typeface="Arial" charset="0"/>
              </a:rPr>
              <a:t>Structures de </a:t>
            </a:r>
            <a:r>
              <a:rPr kumimoji="0" lang="en-US" sz="2400" b="1" i="0" u="none" strike="noStrike" cap="none" normalizeH="0" baseline="0" dirty="0" err="1" smtClean="0">
                <a:ln>
                  <a:noFill/>
                </a:ln>
                <a:solidFill>
                  <a:srgbClr val="000000"/>
                </a:solidFill>
                <a:effectLst/>
                <a:latin typeface="Arial" charset="0"/>
                <a:cs typeface="Arial" charset="0"/>
              </a:rPr>
              <a:t>mise</a:t>
            </a:r>
            <a:r>
              <a:rPr kumimoji="0" lang="en-US" sz="2400" b="1" i="0" u="none" strike="noStrike" cap="none" normalizeH="0" baseline="0" dirty="0" smtClean="0">
                <a:ln>
                  <a:noFill/>
                </a:ln>
                <a:solidFill>
                  <a:srgbClr val="000000"/>
                </a:solidFill>
                <a:effectLst/>
                <a:latin typeface="Arial" charset="0"/>
                <a:cs typeface="Arial" charset="0"/>
              </a:rPr>
              <a:t> en </a:t>
            </a:r>
            <a:r>
              <a:rPr kumimoji="0" lang="en-US" sz="2400" b="1" i="0" u="none" strike="noStrike" cap="none" normalizeH="0" baseline="0" dirty="0" err="1" smtClean="0">
                <a:ln>
                  <a:noFill/>
                </a:ln>
                <a:solidFill>
                  <a:srgbClr val="000000"/>
                </a:solidFill>
                <a:effectLst/>
                <a:latin typeface="Arial" charset="0"/>
                <a:cs typeface="Arial" charset="0"/>
              </a:rPr>
              <a:t>œuvre</a:t>
            </a:r>
            <a:endParaRPr kumimoji="0" lang="en-US" sz="2400" b="1" i="0" u="none" strike="noStrike" cap="none" normalizeH="0" baseline="0" dirty="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err="1" smtClean="0">
                <a:ln>
                  <a:noFill/>
                </a:ln>
                <a:solidFill>
                  <a:srgbClr val="000000"/>
                </a:solidFill>
                <a:effectLst/>
                <a:latin typeface="Arial" charset="0"/>
                <a:cs typeface="Arial" charset="0"/>
              </a:rPr>
              <a:t>Comité</a:t>
            </a:r>
            <a:r>
              <a:rPr kumimoji="0" lang="en-US" sz="2400" b="1" i="0" u="none" strike="noStrike" cap="none" normalizeH="0" baseline="0" dirty="0" smtClean="0">
                <a:ln>
                  <a:noFill/>
                </a:ln>
                <a:solidFill>
                  <a:srgbClr val="000000"/>
                </a:solidFill>
                <a:effectLst/>
                <a:latin typeface="Arial" charset="0"/>
                <a:cs typeface="Arial" charset="0"/>
              </a:rPr>
              <a:t> ITIE</a:t>
            </a:r>
            <a:r>
              <a:rPr kumimoji="0" lang="en-US" sz="2400" b="0" i="0" u="none" strike="noStrike" cap="none" normalizeH="0" baseline="0" dirty="0" smtClean="0">
                <a:ln>
                  <a:noFill/>
                </a:ln>
                <a:solidFill>
                  <a:srgbClr val="000000"/>
                </a:solidFill>
                <a:effectLst/>
                <a:latin typeface="Arial" charset="0"/>
                <a:cs typeface="Arial" charset="0"/>
              </a:rPr>
              <a:t> (multipartite : </a:t>
            </a:r>
            <a:r>
              <a:rPr kumimoji="0" lang="en-US" sz="2400" b="0" i="0" u="none" strike="noStrike" cap="none" normalizeH="0" baseline="0" dirty="0" err="1" smtClean="0">
                <a:ln>
                  <a:noFill/>
                </a:ln>
                <a:solidFill>
                  <a:srgbClr val="000000"/>
                </a:solidFill>
                <a:effectLst/>
                <a:latin typeface="Arial" charset="0"/>
                <a:cs typeface="Arial" charset="0"/>
              </a:rPr>
              <a:t>gouvernement</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entreprises</a:t>
            </a:r>
            <a:r>
              <a:rPr kumimoji="0" lang="en-US" sz="2400" b="0" i="0" u="none" strike="noStrike" cap="none" normalizeH="0" baseline="0" dirty="0" smtClean="0">
                <a:ln>
                  <a:noFill/>
                </a:ln>
                <a:solidFill>
                  <a:srgbClr val="000000"/>
                </a:solidFill>
                <a:effectLst/>
                <a:latin typeface="Arial" charset="0"/>
                <a:cs typeface="Arial" charset="0"/>
              </a:rPr>
              <a:t> extractives, </a:t>
            </a:r>
            <a:r>
              <a:rPr kumimoji="0" lang="en-US" sz="2400" b="0" i="0" u="none" strike="noStrike" cap="none" normalizeH="0" baseline="0" dirty="0" err="1" smtClean="0">
                <a:ln>
                  <a:noFill/>
                </a:ln>
                <a:solidFill>
                  <a:srgbClr val="000000"/>
                </a:solidFill>
                <a:effectLst/>
                <a:latin typeface="Arial" charset="0"/>
                <a:cs typeface="Arial" charset="0"/>
              </a:rPr>
              <a:t>société</a:t>
            </a:r>
            <a:r>
              <a:rPr kumimoji="0" lang="en-US" sz="2400" b="0" i="0" u="none" strike="noStrike" cap="none" normalizeH="0" baseline="0" dirty="0" smtClean="0">
                <a:ln>
                  <a:noFill/>
                </a:ln>
                <a:solidFill>
                  <a:srgbClr val="000000"/>
                </a:solidFill>
                <a:effectLst/>
                <a:latin typeface="Arial" charset="0"/>
                <a:cs typeface="Arial" charset="0"/>
              </a:rPr>
              <a:t> </a:t>
            </a:r>
            <a:r>
              <a:rPr kumimoji="0" lang="en-US" sz="2400" b="0" i="0" u="none" strike="noStrike" cap="none" normalizeH="0" baseline="0" dirty="0" err="1" smtClean="0">
                <a:ln>
                  <a:noFill/>
                </a:ln>
                <a:solidFill>
                  <a:srgbClr val="000000"/>
                </a:solidFill>
                <a:effectLst/>
                <a:latin typeface="Arial" charset="0"/>
                <a:cs typeface="Arial" charset="0"/>
              </a:rPr>
              <a:t>civile</a:t>
            </a:r>
            <a:r>
              <a:rPr kumimoji="0" lang="en-US" sz="2400" b="0" i="0" u="none" strike="noStrike" cap="none" normalizeH="0" baseline="0" dirty="0" smtClean="0">
                <a:ln>
                  <a:noFill/>
                </a:ln>
                <a:solidFill>
                  <a:srgbClr val="000000"/>
                </a:solidFill>
                <a:effectLst/>
                <a:latin typeface="Arial" charset="0"/>
                <a:cs typeface="Arial" charset="0"/>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err="1" smtClean="0">
                <a:ln>
                  <a:noFill/>
                </a:ln>
                <a:solidFill>
                  <a:srgbClr val="000000"/>
                </a:solidFill>
                <a:effectLst/>
                <a:latin typeface="Arial" charset="0"/>
                <a:cs typeface="Arial" charset="0"/>
              </a:rPr>
              <a:t>présidé</a:t>
            </a:r>
            <a:r>
              <a:rPr kumimoji="0" lang="en-US" sz="2400" b="0" i="0" u="none" strike="noStrike" cap="none" normalizeH="0" baseline="0" dirty="0" smtClean="0">
                <a:ln>
                  <a:noFill/>
                </a:ln>
                <a:solidFill>
                  <a:srgbClr val="000000"/>
                </a:solidFill>
                <a:effectLst/>
                <a:latin typeface="Arial" charset="0"/>
                <a:cs typeface="Arial" charset="0"/>
              </a:rPr>
              <a:t> par le </a:t>
            </a:r>
            <a:r>
              <a:rPr kumimoji="0" lang="en-US" sz="2400" b="1" i="0" u="none" strike="noStrike" cap="none" normalizeH="0" baseline="0" dirty="0" err="1" smtClean="0">
                <a:ln>
                  <a:noFill/>
                </a:ln>
                <a:solidFill>
                  <a:srgbClr val="000000"/>
                </a:solidFill>
                <a:effectLst/>
                <a:latin typeface="Arial" charset="0"/>
                <a:cs typeface="Arial" charset="0"/>
              </a:rPr>
              <a:t>Ministre</a:t>
            </a:r>
            <a:r>
              <a:rPr kumimoji="0" lang="en-US" sz="2400" b="1" i="0" u="none" strike="noStrike" cap="none" normalizeH="0" baseline="0" dirty="0" smtClean="0">
                <a:ln>
                  <a:noFill/>
                </a:ln>
                <a:solidFill>
                  <a:srgbClr val="000000"/>
                </a:solidFill>
                <a:effectLst/>
                <a:latin typeface="Arial" charset="0"/>
                <a:cs typeface="Arial" charset="0"/>
              </a:rPr>
              <a:t> chargé des finances</a:t>
            </a:r>
            <a:r>
              <a:rPr kumimoji="0" lang="en-US" sz="2400" b="0" i="0" u="none" strike="noStrike" cap="none" normalizeH="0" baseline="0" dirty="0" smtClean="0">
                <a:ln>
                  <a:noFill/>
                </a:ln>
                <a:solidFill>
                  <a:srgbClr val="000000"/>
                </a:solidFill>
                <a:effectLst/>
                <a:latin typeface="Arial" charset="0"/>
                <a:cs typeface="Arial" charset="0"/>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rgbClr val="000000"/>
                </a:solidFill>
                <a:effectLst/>
                <a:latin typeface="Arial" charset="0"/>
                <a:cs typeface="Arial" charset="0"/>
              </a:rPr>
              <a:t>vice-</a:t>
            </a:r>
            <a:r>
              <a:rPr kumimoji="0" lang="en-US" sz="2400" b="0" i="0" u="none" strike="noStrike" cap="none" normalizeH="0" baseline="0" dirty="0" err="1" smtClean="0">
                <a:ln>
                  <a:noFill/>
                </a:ln>
                <a:solidFill>
                  <a:srgbClr val="000000"/>
                </a:solidFill>
                <a:effectLst/>
                <a:latin typeface="Arial" charset="0"/>
                <a:cs typeface="Arial" charset="0"/>
              </a:rPr>
              <a:t>président</a:t>
            </a:r>
            <a:r>
              <a:rPr kumimoji="0" lang="en-US" sz="2400" b="0" i="0" u="none" strike="noStrike" cap="none" normalizeH="0" baseline="0" dirty="0" smtClean="0">
                <a:ln>
                  <a:noFill/>
                </a:ln>
                <a:solidFill>
                  <a:srgbClr val="000000"/>
                </a:solidFill>
                <a:effectLst/>
                <a:latin typeface="Arial" charset="0"/>
                <a:cs typeface="Arial" charset="0"/>
              </a:rPr>
              <a:t> : </a:t>
            </a:r>
            <a:r>
              <a:rPr kumimoji="0" lang="en-US" sz="2400" b="1" i="0" u="none" strike="noStrike" cap="none" normalizeH="0" baseline="0" dirty="0" err="1" smtClean="0">
                <a:ln>
                  <a:noFill/>
                </a:ln>
                <a:solidFill>
                  <a:srgbClr val="000000"/>
                </a:solidFill>
                <a:effectLst/>
                <a:latin typeface="Arial" charset="0"/>
                <a:cs typeface="Arial" charset="0"/>
              </a:rPr>
              <a:t>Ministre</a:t>
            </a:r>
            <a:r>
              <a:rPr kumimoji="0" lang="en-US" sz="2400" b="1" i="0" u="none" strike="noStrike" cap="none" normalizeH="0" baseline="0" dirty="0" smtClean="0">
                <a:ln>
                  <a:noFill/>
                </a:ln>
                <a:solidFill>
                  <a:srgbClr val="000000"/>
                </a:solidFill>
                <a:effectLst/>
                <a:latin typeface="Arial" charset="0"/>
                <a:cs typeface="Arial" charset="0"/>
              </a:rPr>
              <a:t> chargé des mines</a:t>
            </a:r>
            <a:r>
              <a:rPr kumimoji="0" lang="en-US" sz="2400" b="0" i="0" u="none" strike="noStrike" cap="none" normalizeH="0" baseline="0" dirty="0" smtClean="0">
                <a:ln>
                  <a:noFill/>
                </a:ln>
                <a:solidFill>
                  <a:srgbClr val="000000"/>
                </a:solidFill>
                <a:effectLst/>
                <a:latin typeface="Arial" charset="0"/>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1681816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8229600" cy="4893647"/>
          </a:xfrm>
          <a:prstGeom prst="rect">
            <a:avLst/>
          </a:prstGeom>
        </p:spPr>
        <p:txBody>
          <a:bodyPr wrap="square">
            <a:spAutoFit/>
          </a:bodyPr>
          <a:lstStyle/>
          <a:p>
            <a:r>
              <a:rPr lang="fr-FR" sz="2400" b="1" dirty="0" smtClean="0"/>
              <a:t>Objectifs &amp; axes prioritaires</a:t>
            </a:r>
          </a:p>
          <a:p>
            <a:endParaRPr lang="fr-FR" sz="2400" b="1" dirty="0" smtClean="0"/>
          </a:p>
          <a:p>
            <a:r>
              <a:rPr lang="fr-FR" sz="2400" dirty="0" smtClean="0"/>
              <a:t>Promouvoir la bonne gouvernance, la transparence et la </a:t>
            </a:r>
            <a:r>
              <a:rPr lang="fr-FR" sz="2400" dirty="0" err="1" smtClean="0"/>
              <a:t>redevabilité</a:t>
            </a:r>
            <a:r>
              <a:rPr lang="fr-FR" sz="2400" dirty="0" smtClean="0"/>
              <a:t> dans la gestion des ressources naturelles au bénéfice de tous les citoyens.</a:t>
            </a:r>
          </a:p>
          <a:p>
            <a:endParaRPr lang="fr-FR" sz="2400" dirty="0" smtClean="0"/>
          </a:p>
          <a:p>
            <a:r>
              <a:rPr lang="fr-FR" sz="2400" b="1" dirty="0" smtClean="0"/>
              <a:t>Axes majeurs</a:t>
            </a:r>
          </a:p>
          <a:p>
            <a:r>
              <a:rPr lang="fr-FR" sz="2400" dirty="0" smtClean="0"/>
              <a:t>Collecte et fiabilisation des données</a:t>
            </a:r>
          </a:p>
          <a:p>
            <a:r>
              <a:rPr lang="fr-FR" sz="2400" dirty="0" smtClean="0"/>
              <a:t>→ Rapport ITIE annuel</a:t>
            </a:r>
          </a:p>
          <a:p>
            <a:endParaRPr lang="fr-FR" sz="2400" dirty="0" smtClean="0"/>
          </a:p>
          <a:p>
            <a:r>
              <a:rPr lang="fr-FR" sz="2400" b="1" dirty="0" smtClean="0"/>
              <a:t>Publication des Rapports ITIE</a:t>
            </a:r>
          </a:p>
          <a:p>
            <a:r>
              <a:rPr lang="fr-FR" sz="2400" dirty="0" smtClean="0"/>
              <a:t>quinze (15) rapports couvraient les exercices 2001/2004 à 2023</a:t>
            </a:r>
          </a:p>
          <a:p>
            <a:r>
              <a:rPr lang="fr-FR" sz="2400" dirty="0" smtClean="0"/>
              <a:t>Communication : divulgations compréhensibles et accessibles, </a:t>
            </a:r>
          </a:p>
        </p:txBody>
      </p:sp>
    </p:spTree>
    <p:extLst>
      <p:ext uri="{BB962C8B-B14F-4D97-AF65-F5344CB8AC3E}">
        <p14:creationId xmlns:p14="http://schemas.microsoft.com/office/powerpoint/2010/main" val="33201657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277</TotalTime>
  <Words>1407</Words>
  <Application>Microsoft Office PowerPoint</Application>
  <PresentationFormat>On-screen Show (4:3)</PresentationFormat>
  <Paragraphs>211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Module</vt:lpstr>
      <vt:lpstr>CONFERENCE-DEBAT SUR LE THEME: L’INITIATIVE POUR LA TRANSPARENCE DANS LES INDUSTRIES EXTRACTIVES (ITIE) SOUS LE PRISME DE LA RESPONSABILITE SOCIALE DES ORGANISATIONS (RSO)          </vt:lpstr>
      <vt:lpstr> PLAN DE PRESENTATION </vt:lpstr>
      <vt:lpstr> Socrate, Voltaire, Victor Hugo </vt:lpstr>
      <vt:lpstr>PowerPoint Presentation</vt:lpstr>
      <vt:lpstr>PowerPoint Presentation</vt:lpstr>
      <vt:lpstr>C’EST QUOI l’ITIE ? </vt:lpstr>
      <vt:lpstr>PowerPoint Presentation</vt:lpstr>
      <vt:lpstr>PowerPoint Presentation</vt:lpstr>
      <vt:lpstr>PowerPoint Presentation</vt:lpstr>
      <vt:lpstr>PowerPoint Presentation</vt:lpstr>
      <vt:lpstr>RSE / RSO : RSE / RSO :RSE / RSO : DÉFINITION ET REPÈRES </vt:lpstr>
      <vt:lpstr>  People , Planet &amp; Profit  </vt:lpstr>
      <vt:lpstr>Gouvernance &amp; utilité de la RSE/RSO (en pratique)</vt:lpstr>
      <vt:lpstr>La pyramide de Carroll sur la RSE(1991)</vt:lpstr>
      <vt:lpstr> Acteurs de la RSE : national et international </vt:lpstr>
      <vt:lpstr>1V-L’ITIE SOUS LE PRISME DE LA RSO </vt:lpstr>
      <vt:lpstr>PowerPoint Presentation</vt:lpstr>
      <vt:lpstr>LA RSE/RSO DANS L’ITIE </vt:lpstr>
      <vt:lpstr>LES ATIVITES DE RSE/RSO DANS L’ITIE ET LEUR CATEGORIE</vt:lpstr>
      <vt:lpstr>TABLEAU COMPARATIF DES  VALEURS ENTRE  RSE ET L’ITIE  </vt:lpstr>
      <vt:lpstr>TABLEAU COMPARATIF DES  VALEURS ENTRE  RSE ET L’ITIE</vt:lpstr>
      <vt:lpstr>PISTES DE SUJETS DE MEMOIRES ET DE THESES</vt:lpstr>
      <vt:lpstr>CONCLUSION</vt:lpstr>
      <vt:lpstr>Trusting that we have layed a foundation for future academic debates, we thank you for your keen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CONFERENCE-DEBAT SUR LE THEME: L’INITIATIVE POUR LA TRANSPARENCE DANS LES INDUSTRIES EXTRACTIVES (ITIE) SOUS LE PRISME DE LA RESPONSABILITE SOCIALE DES ORGANISATIONS (RSO)</dc:title>
  <dc:creator>Windows User</dc:creator>
  <cp:lastModifiedBy>Windows User</cp:lastModifiedBy>
  <cp:revision>27</cp:revision>
  <dcterms:created xsi:type="dcterms:W3CDTF">2026-05-15T20:40:22Z</dcterms:created>
  <dcterms:modified xsi:type="dcterms:W3CDTF">2026-05-18T07:35:10Z</dcterms:modified>
</cp:coreProperties>
</file>